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256" r:id="rId2"/>
    <p:sldId id="276" r:id="rId3"/>
    <p:sldId id="271" r:id="rId4"/>
    <p:sldId id="272" r:id="rId5"/>
    <p:sldId id="273" r:id="rId6"/>
    <p:sldId id="284" r:id="rId7"/>
    <p:sldId id="257" r:id="rId8"/>
    <p:sldId id="258" r:id="rId9"/>
    <p:sldId id="259" r:id="rId10"/>
    <p:sldId id="260" r:id="rId11"/>
    <p:sldId id="267" r:id="rId12"/>
    <p:sldId id="268" r:id="rId13"/>
    <p:sldId id="274" r:id="rId14"/>
    <p:sldId id="275" r:id="rId15"/>
    <p:sldId id="261" r:id="rId16"/>
    <p:sldId id="269" r:id="rId17"/>
    <p:sldId id="270" r:id="rId18"/>
    <p:sldId id="262" r:id="rId19"/>
    <p:sldId id="279" r:id="rId20"/>
    <p:sldId id="280" r:id="rId21"/>
    <p:sldId id="281" r:id="rId22"/>
    <p:sldId id="282" r:id="rId23"/>
    <p:sldId id="283" r:id="rId24"/>
    <p:sldId id="277" r:id="rId25"/>
    <p:sldId id="278" r:id="rId26"/>
    <p:sldId id="297" r:id="rId27"/>
    <p:sldId id="286" r:id="rId28"/>
    <p:sldId id="287" r:id="rId29"/>
    <p:sldId id="288" r:id="rId30"/>
    <p:sldId id="290" r:id="rId31"/>
    <p:sldId id="291" r:id="rId32"/>
    <p:sldId id="292" r:id="rId33"/>
    <p:sldId id="293" r:id="rId34"/>
    <p:sldId id="295" r:id="rId35"/>
    <p:sldId id="296" r:id="rId36"/>
    <p:sldId id="285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3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wmf"/><Relationship Id="rId3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85C27-5085-8B4C-A183-DD862402BF08}" type="datetimeFigureOut">
              <a:t>4/25/17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4DED3-4B25-C643-9B7B-178F2DB8CB0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8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Deep learning speech</a:t>
            </a:r>
            <a:r>
              <a:rPr lang="ru-RU" baseline="0"/>
              <a:t> geldi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4DED3-4B25-C643-9B7B-178F2DB8CB01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846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179C96-1BB9-6446-8622-C9E1DBD9C41E}" type="slidenum">
              <a:rPr lang="en-GB"/>
              <a:pPr/>
              <a:t>13</a:t>
            </a:fld>
            <a:endParaRPr lang="en-GB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2225" y="796925"/>
            <a:ext cx="4273550" cy="320516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12A8A-9E53-5F43-8EA8-E763E172779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92225" y="796925"/>
            <a:ext cx="4273550" cy="3205163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F66F90-9465-F149-BC15-7BDE1705D4DC}" type="slidenum">
              <a:rPr lang="en-US" altLang="zh-CN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Data mining run by human, machine learning run by machine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4DED3-4B25-C643-9B7B-178F2DB8CB01}" type="slidenum"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7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How hard can it be?</a:t>
            </a:r>
          </a:p>
          <a:p>
            <a:pPr>
              <a:spcBef>
                <a:spcPct val="0"/>
              </a:spcBef>
            </a:pPr>
            <a:r>
              <a:rPr lang="en-US">
                <a:latin typeface="Calibri" charset="0"/>
              </a:rPr>
              <a:t>Periods, spaces, and capitalization all give strong cues, but are still ambiguous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fld id="{89AD3A40-6D5F-F945-9370-A4F8354A3B76}" type="slidenum">
              <a:rPr lang="en-US">
                <a:latin typeface="Calibri" charset="0"/>
              </a:rPr>
              <a:pPr/>
              <a:t>28</a:t>
            </a:fld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Web mining, social network analysis, natural language processing,</a:t>
            </a:r>
            <a:r>
              <a:rPr lang="en-US" baseline="0"/>
              <a:t> text mining, data mining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0E607-77FB-314B-A9BB-01D9A704B5EC}" type="slidenum"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58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FB0A0-806E-EF4B-8AA9-4F15AC8410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07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91751-64AD-944E-8814-8B76C818B5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047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FF897C6-523A-344E-A09F-573133943BAB}" type="datetimeFigureOut"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56C9AC-A07D-F246-81CF-CA0A8B38954A}" type="slidenum"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Click to edit Master text styles</a:t>
            </a:r>
          </a:p>
          <a:p>
            <a:pPr lvl="1" eaLnBrk="1" latinLnBrk="0" hangingPunct="1"/>
            <a:r>
              <a:rPr kumimoji="0" lang="ru-RU" smtClean="0"/>
              <a:t>Second level</a:t>
            </a:r>
          </a:p>
          <a:p>
            <a:pPr lvl="2" eaLnBrk="1" latinLnBrk="0" hangingPunct="1"/>
            <a:r>
              <a:rPr kumimoji="0" lang="ru-RU" smtClean="0"/>
              <a:t>Third level</a:t>
            </a:r>
          </a:p>
          <a:p>
            <a:pPr lvl="3" eaLnBrk="1" latinLnBrk="0" hangingPunct="1"/>
            <a:r>
              <a:rPr kumimoji="0" lang="ru-RU" smtClean="0"/>
              <a:t>Fourth level</a:t>
            </a:r>
          </a:p>
          <a:p>
            <a:pPr lvl="4" eaLnBrk="1" latinLnBrk="0" hangingPunct="1"/>
            <a:r>
              <a:rPr kumimoji="0" lang="ru-RU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wmf"/><Relationship Id="rId7" Type="http://schemas.openxmlformats.org/officeDocument/2006/relationships/oleObject" Target="../embeddings/Microsoft_Equation1.bin"/><Relationship Id="rId8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Sadi Evren SEKER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Natural Language Processing </a:t>
            </a:r>
            <a:br>
              <a:rPr lang="ru-RU"/>
            </a:br>
            <a:r>
              <a:rPr lang="ru-RU"/>
              <a:t>(NLP) and ? Mining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1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NLP Layers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1181" b="11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667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Aspects of language processing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smtClean="0"/>
              <a:t>Word, lexicon: lexical analysis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Morphology, word segmentation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smtClean="0"/>
              <a:t>Syntax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Sentence structure, phrase, grammar, 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smtClean="0"/>
              <a:t>Semantics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Meaning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Execute commands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smtClean="0"/>
              <a:t>Discourse analysis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Meaning of a text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sz="2400" smtClean="0"/>
              <a:t>Relationship between sentences (e.g. anaphora)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2800" smtClean="0"/>
          </a:p>
        </p:txBody>
      </p:sp>
    </p:spTree>
    <p:extLst>
      <p:ext uri="{BB962C8B-B14F-4D97-AF65-F5344CB8AC3E}">
        <p14:creationId xmlns:p14="http://schemas.microsoft.com/office/powerpoint/2010/main" val="406290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Sample (DCG) 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264" y="2329145"/>
            <a:ext cx="1968500" cy="2413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264" y="1706320"/>
            <a:ext cx="1945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The bat eats a cat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79168" y="2144479"/>
            <a:ext cx="54615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 </a:t>
            </a:r>
            <a:r>
              <a:rPr lang="en-US" b="1"/>
              <a:t>definite clause grammar</a:t>
            </a:r>
            <a:r>
              <a:rPr lang="en-US"/>
              <a:t> (</a:t>
            </a:r>
            <a:r>
              <a:rPr lang="en-US" b="1"/>
              <a:t>DCG</a:t>
            </a:r>
            <a:r>
              <a:rPr lang="en-US"/>
              <a:t>) is a way of </a:t>
            </a:r>
            <a:endParaRPr lang="ru-RU"/>
          </a:p>
          <a:p>
            <a:r>
              <a:rPr lang="en-US"/>
              <a:t>expressing grammar, either for </a:t>
            </a:r>
            <a:r>
              <a:rPr lang="ru-RU"/>
              <a:t>natural or formal</a:t>
            </a:r>
          </a:p>
          <a:p>
            <a:r>
              <a:rPr lang="ru-RU"/>
              <a:t>languages, in a logic programming language such as</a:t>
            </a:r>
          </a:p>
          <a:p>
            <a:r>
              <a:rPr lang="ru-RU"/>
              <a:t>Prolog. </a:t>
            </a:r>
          </a:p>
          <a:p>
            <a:r>
              <a:rPr lang="ru-RU"/>
              <a:t>It is closely related to the concept of attribute</a:t>
            </a:r>
          </a:p>
          <a:p>
            <a:r>
              <a:rPr lang="ru-RU"/>
              <a:t>grammar /affix grammars from which Prolog was</a:t>
            </a:r>
          </a:p>
          <a:p>
            <a:r>
              <a:rPr lang="ru-RU"/>
              <a:t>orginally developed.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0695" y="4271035"/>
            <a:ext cx="4483100" cy="2006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86538" y="6357623"/>
            <a:ext cx="205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Source: Wikipedia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34319" y="1589980"/>
            <a:ext cx="376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Morphology -&gt; Syntax -&gt; Semantic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53085" y="5196520"/>
            <a:ext cx="1573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DCG is a FOL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7620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GB"/>
              <a:t>Problems with language in general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82000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GB"/>
              <a:t>Words are ambiguous (</a:t>
            </a:r>
            <a:r>
              <a:rPr lang="en-GB" i="1"/>
              <a:t>bank</a:t>
            </a:r>
            <a:r>
              <a:rPr lang="en-GB"/>
              <a:t>, </a:t>
            </a:r>
            <a:r>
              <a:rPr lang="en-GB" i="1"/>
              <a:t>round</a:t>
            </a:r>
            <a:r>
              <a:rPr lang="en-GB"/>
              <a:t>, </a:t>
            </a:r>
            <a:r>
              <a:rPr lang="en-GB" i="1"/>
              <a:t>take</a:t>
            </a:r>
            <a:r>
              <a:rPr lang="en-GB"/>
              <a:t>)</a:t>
            </a:r>
          </a:p>
          <a:p>
            <a:r>
              <a:rPr lang="en-GB"/>
              <a:t>Sentences are ambiguous</a:t>
            </a:r>
          </a:p>
          <a:p>
            <a:pPr algn="ctr">
              <a:buFontTx/>
              <a:buNone/>
            </a:pPr>
            <a:r>
              <a:rPr lang="en-GB" sz="2800" i="1"/>
              <a:t>The chicken is ready to eat</a:t>
            </a:r>
          </a:p>
          <a:p>
            <a:pPr algn="ctr">
              <a:buFontTx/>
              <a:buNone/>
            </a:pPr>
            <a:r>
              <a:rPr lang="en-GB" sz="2800" i="1"/>
              <a:t>Visiting relatives can be boring</a:t>
            </a:r>
          </a:p>
          <a:p>
            <a:pPr algn="ctr">
              <a:buFontTx/>
              <a:buNone/>
            </a:pPr>
            <a:r>
              <a:rPr lang="en-GB" sz="2800" i="1"/>
              <a:t>End to free school looms</a:t>
            </a:r>
          </a:p>
          <a:p>
            <a:pPr algn="ctr">
              <a:buFontTx/>
              <a:buNone/>
            </a:pPr>
            <a:r>
              <a:rPr lang="en-GB" sz="2800" i="1"/>
              <a:t>The man saw the girl with a telescope</a:t>
            </a:r>
          </a:p>
          <a:p>
            <a:pPr algn="ctr">
              <a:buFontTx/>
              <a:buNone/>
            </a:pPr>
            <a:r>
              <a:rPr lang="en-GB" sz="2800" i="1"/>
              <a:t>Remove bulb, cover, and replace</a:t>
            </a:r>
          </a:p>
        </p:txBody>
      </p:sp>
    </p:spTree>
    <p:extLst>
      <p:ext uri="{BB962C8B-B14F-4D97-AF65-F5344CB8AC3E}">
        <p14:creationId xmlns:p14="http://schemas.microsoft.com/office/powerpoint/2010/main" val="18491789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2400" cy="587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>
            <a:normAutofit fontScale="90000"/>
          </a:bodyPr>
          <a:lstStyle/>
          <a:p>
            <a:r>
              <a:rPr lang="ru-RU"/>
              <a:t>Semantic Problems: </a:t>
            </a:r>
            <a:r>
              <a:rPr lang="en-GB"/>
              <a:t>Pragmatic problems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189" y="1420404"/>
            <a:ext cx="4740435" cy="475531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normAutofit fontScale="92500" lnSpcReduction="10000"/>
          </a:bodyPr>
          <a:lstStyle/>
          <a:p>
            <a:r>
              <a:rPr lang="en-GB"/>
              <a:t>We don</a:t>
            </a:r>
            <a:r>
              <a:rPr lang="ja-JP" altLang="en-GB">
                <a:latin typeface="Arial"/>
              </a:rPr>
              <a:t>’</a:t>
            </a:r>
            <a:r>
              <a:rPr lang="en-GB"/>
              <a:t>t always say what we mean</a:t>
            </a:r>
          </a:p>
          <a:p>
            <a:pPr algn="ctr">
              <a:buFontTx/>
              <a:buNone/>
            </a:pPr>
            <a:r>
              <a:rPr lang="en-GB" sz="2800" i="1"/>
              <a:t>Can you pass the salt?</a:t>
            </a:r>
          </a:p>
          <a:p>
            <a:pPr algn="ctr">
              <a:buFontTx/>
              <a:buNone/>
            </a:pPr>
            <a:r>
              <a:rPr lang="en-GB" sz="2800" i="1"/>
              <a:t>It</a:t>
            </a:r>
            <a:r>
              <a:rPr lang="ja-JP" altLang="en-GB" sz="2800" i="1">
                <a:latin typeface="Arial"/>
              </a:rPr>
              <a:t>’</a:t>
            </a:r>
            <a:r>
              <a:rPr lang="en-GB" sz="2800" i="1"/>
              <a:t>s cold in here, isn</a:t>
            </a:r>
            <a:r>
              <a:rPr lang="ja-JP" altLang="en-GB" sz="2800" i="1">
                <a:latin typeface="Arial"/>
              </a:rPr>
              <a:t>’</a:t>
            </a:r>
            <a:r>
              <a:rPr lang="en-GB" sz="2800" i="1"/>
              <a:t>t it?</a:t>
            </a:r>
          </a:p>
          <a:p>
            <a:pPr algn="ctr">
              <a:buFontTx/>
              <a:buNone/>
            </a:pPr>
            <a:r>
              <a:rPr lang="en-GB" sz="2800" i="1"/>
              <a:t>I</a:t>
            </a:r>
            <a:r>
              <a:rPr lang="ja-JP" altLang="en-GB" sz="2800" i="1">
                <a:latin typeface="Arial"/>
              </a:rPr>
              <a:t>’</a:t>
            </a:r>
            <a:r>
              <a:rPr lang="en-GB" sz="2800" i="1"/>
              <a:t>m sorry (= Say it again)</a:t>
            </a:r>
          </a:p>
          <a:p>
            <a:pPr algn="ctr">
              <a:buFontTx/>
              <a:buNone/>
            </a:pPr>
            <a:r>
              <a:rPr lang="en-GB" sz="2800" i="1"/>
              <a:t>Do you want some more? You</a:t>
            </a:r>
            <a:r>
              <a:rPr lang="ja-JP" altLang="en-GB" sz="2800" i="1">
                <a:latin typeface="Arial"/>
              </a:rPr>
              <a:t>’</a:t>
            </a:r>
            <a:r>
              <a:rPr lang="en-GB" sz="2800" i="1"/>
              <a:t>re alright.</a:t>
            </a:r>
          </a:p>
          <a:p>
            <a:r>
              <a:rPr lang="en-GB"/>
              <a:t>We don</a:t>
            </a:r>
            <a:r>
              <a:rPr lang="ja-JP" altLang="en-GB">
                <a:latin typeface="Arial"/>
              </a:rPr>
              <a:t>’</a:t>
            </a:r>
            <a:r>
              <a:rPr lang="en-GB"/>
              <a:t>t always mean what we say</a:t>
            </a:r>
          </a:p>
          <a:p>
            <a:pPr algn="ctr">
              <a:buFontTx/>
              <a:buNone/>
            </a:pPr>
            <a:r>
              <a:rPr lang="en-GB" sz="2800" i="1"/>
              <a:t>It</a:t>
            </a:r>
            <a:r>
              <a:rPr lang="ja-JP" altLang="en-GB" sz="2800" i="1">
                <a:latin typeface="Arial"/>
              </a:rPr>
              <a:t>’</a:t>
            </a:r>
            <a:r>
              <a:rPr lang="en-GB" sz="2800" i="1"/>
              <a:t>s raining cats and dogs</a:t>
            </a:r>
          </a:p>
          <a:p>
            <a:pPr algn="ctr">
              <a:buFontTx/>
              <a:buNone/>
            </a:pPr>
            <a:r>
              <a:rPr lang="en-GB" sz="2800" i="1"/>
              <a:t>I could murder a sandwich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/>
          <a:srcRect t="1181" b="1181"/>
          <a:stretch>
            <a:fillRect/>
          </a:stretch>
        </p:blipFill>
        <p:spPr>
          <a:xfrm>
            <a:off x="4759824" y="1420403"/>
            <a:ext cx="4297896" cy="23106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8191" y="3889701"/>
            <a:ext cx="462435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Speaker 1: would you like to go for a drink?</a:t>
            </a:r>
          </a:p>
          <a:p>
            <a:r>
              <a:rPr lang="en-US"/>
              <a:t>Speaker 2: great! what time?</a:t>
            </a:r>
          </a:p>
          <a:p>
            <a:r>
              <a:rPr lang="ru-RU"/>
              <a:t>D</a:t>
            </a:r>
            <a:r>
              <a:rPr lang="en-US"/>
              <a:t>iscourse </a:t>
            </a:r>
            <a:r>
              <a:rPr lang="ru-RU"/>
              <a:t>: how it works </a:t>
            </a:r>
            <a:r>
              <a:rPr lang="en-US"/>
              <a:t>mechanically </a:t>
            </a:r>
            <a:endParaRPr lang="ru-RU"/>
          </a:p>
          <a:p>
            <a:r>
              <a:rPr lang="ru-RU"/>
              <a:t>Pragmatics: </a:t>
            </a:r>
            <a:r>
              <a:rPr lang="en-US"/>
              <a:t>underlying (implicit) meanings </a:t>
            </a:r>
            <a:endParaRPr lang="ru-RU"/>
          </a:p>
          <a:p>
            <a:r>
              <a:rPr lang="en-US"/>
              <a:t>(in this case 'drink' means trip to the pub, </a:t>
            </a:r>
            <a:endParaRPr lang="ru-RU"/>
          </a:p>
          <a:p>
            <a:r>
              <a:rPr lang="en-US"/>
              <a:t>for example).</a:t>
            </a:r>
          </a:p>
        </p:txBody>
      </p:sp>
    </p:spTree>
    <p:extLst>
      <p:ext uri="{BB962C8B-B14F-4D97-AF65-F5344CB8AC3E}">
        <p14:creationId xmlns:p14="http://schemas.microsoft.com/office/powerpoint/2010/main" val="9857818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Applications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/>
              <a:t>Spell Checking, Keyword Search, Synonyms</a:t>
            </a:r>
          </a:p>
          <a:p>
            <a:r>
              <a:rPr lang="ru-RU"/>
              <a:t>Text Summarization</a:t>
            </a:r>
          </a:p>
          <a:p>
            <a:r>
              <a:rPr lang="ru-RU"/>
              <a:t>Machine Translation</a:t>
            </a:r>
          </a:p>
          <a:p>
            <a:r>
              <a:rPr lang="ru-RU"/>
              <a:t>Information Extraction: Product information, Prices, People, Locations</a:t>
            </a:r>
          </a:p>
          <a:p>
            <a:r>
              <a:rPr lang="ru-RU"/>
              <a:t>Classifying Problems: sentimental polarity, opinion mining, </a:t>
            </a:r>
          </a:p>
          <a:p>
            <a:r>
              <a:rPr lang="ru-RU"/>
              <a:t>Question Answering</a:t>
            </a:r>
          </a:p>
          <a:p>
            <a:r>
              <a:rPr lang="ru-RU"/>
              <a:t>Dialog Systems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3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36957"/>
            <a:ext cx="8534400" cy="7589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ELIZA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1964- 1966 in MIT AI Lab</a:t>
            </a:r>
            <a:endParaRPr lang="en-US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23533"/>
            <a:ext cx="8229600" cy="485775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Men are all alike.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In what way?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They're always bugging us about something specific or other.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Can you think of a specific example?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Well, my boyfriend made me come here.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Your boyfriend made you come here?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He says I'm depressed much of the time.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I am sorry to hear you are depressed.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It's true. I'm unhappy.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Do you think coming here will help you not to be unhappy?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I need some help, that much seems certain.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What would it mean to you if you got some help?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Perhaps I could learn to get along with my mother.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Tell me more about your family.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My mother takes care of me.</a:t>
            </a:r>
          </a:p>
          <a:p>
            <a:pPr marL="0" indent="0" eaLnBrk="1" hangingPunct="1">
              <a:buFontTx/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89276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ELIZA – Cont’d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9045"/>
            <a:ext cx="8229600" cy="492918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Who else in your family takes care of you?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My father.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Your father.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You are like my father in some ways.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What resemblance do you see?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You are not very aggressive but I think you don't want me to notice that.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What makes you think I am not very aggressive?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You don't argue with me.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Why do you think I don't argue with you?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You are afraid of me.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Does it please you to believe I am afraid of you?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My father is afraid of everybody.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What else comes to mind when you think of your father?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smtClean="0"/>
              <a:t>young woman: </a:t>
            </a:r>
            <a:r>
              <a:rPr lang="en-US" sz="1800" dirty="0" smtClean="0"/>
              <a:t>Bullies.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1800" b="1" dirty="0" err="1" smtClean="0"/>
              <a:t>eliza</a:t>
            </a:r>
            <a:r>
              <a:rPr lang="en-US" sz="1800" b="1" dirty="0" smtClean="0"/>
              <a:t>: </a:t>
            </a:r>
            <a:r>
              <a:rPr lang="en-US" sz="1800" dirty="0" smtClean="0"/>
              <a:t>Does that have anything to do with the fact that your boyfriend made you come here?</a:t>
            </a:r>
          </a:p>
        </p:txBody>
      </p:sp>
    </p:spTree>
    <p:extLst>
      <p:ext uri="{BB962C8B-B14F-4D97-AF65-F5344CB8AC3E}">
        <p14:creationId xmlns:p14="http://schemas.microsoft.com/office/powerpoint/2010/main" val="30926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Industry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/>
              <a:t>Search (Written or Spoken)</a:t>
            </a:r>
          </a:p>
          <a:p>
            <a:r>
              <a:rPr lang="ru-RU"/>
              <a:t>Online / Targetted Advertisement</a:t>
            </a:r>
          </a:p>
          <a:p>
            <a:r>
              <a:rPr lang="ru-RU"/>
              <a:t>Machine Translation</a:t>
            </a:r>
          </a:p>
          <a:p>
            <a:r>
              <a:rPr lang="ru-RU"/>
              <a:t>Sentiment Analysis (Politics, Advertisement, Finance)</a:t>
            </a:r>
          </a:p>
          <a:p>
            <a:r>
              <a:rPr lang="ru-RU"/>
              <a:t>Speech Recognition</a:t>
            </a:r>
          </a:p>
          <a:p>
            <a:r>
              <a:rPr lang="ru-RU"/>
              <a:t>Chatbots</a:t>
            </a:r>
          </a:p>
          <a:p>
            <a:pPr lvl="1"/>
            <a:r>
              <a:rPr lang="ru-RU"/>
              <a:t>Customer Support</a:t>
            </a:r>
          </a:p>
          <a:p>
            <a:pPr lvl="1"/>
            <a:r>
              <a:rPr lang="ru-RU"/>
              <a:t>Odering Goods</a:t>
            </a:r>
          </a:p>
          <a:p>
            <a:pPr lvl="1"/>
            <a:r>
              <a:rPr lang="ru-RU"/>
              <a:t>Smart Homes (Amazon Echo, Alexa Smart Home, Google Home, Mycroft (Rasberry Pi), Cortona Powered Devices ) </a:t>
            </a:r>
          </a:p>
          <a:p>
            <a:pPr lvl="1"/>
            <a:r>
              <a:rPr lang="ru-RU"/>
              <a:t>Smart Cars (Self Driving and Talking)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4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Rules vs. statistics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Rules and categories do not fit a sentence equally</a:t>
            </a:r>
          </a:p>
          <a:p>
            <a:pPr lvl="1" eaLnBrk="1" hangingPunct="1">
              <a:defRPr/>
            </a:pPr>
            <a:r>
              <a:rPr lang="en-US" dirty="0" smtClean="0"/>
              <a:t>Some are more likely in a language than others</a:t>
            </a:r>
          </a:p>
          <a:p>
            <a:pPr lvl="1" eaLnBrk="1" hangingPunct="1">
              <a:defRPr/>
            </a:pPr>
            <a:r>
              <a:rPr lang="en-US" dirty="0" smtClean="0"/>
              <a:t>E.g. </a:t>
            </a:r>
          </a:p>
          <a:p>
            <a:pPr lvl="2" eaLnBrk="1" hangingPunct="1">
              <a:defRPr/>
            </a:pPr>
            <a:r>
              <a:rPr lang="en-US" dirty="0" smtClean="0"/>
              <a:t>B</a:t>
            </a:r>
            <a:r>
              <a:rPr lang="ru-RU" dirty="0" smtClean="0"/>
              <a:t>ank</a:t>
            </a:r>
            <a:r>
              <a:rPr lang="en-US" dirty="0" smtClean="0"/>
              <a:t>: noun or verb?</a:t>
            </a:r>
          </a:p>
          <a:p>
            <a:pPr lvl="3" eaLnBrk="1" hangingPunct="1">
              <a:defRPr/>
            </a:pPr>
            <a:r>
              <a:rPr lang="en-US" dirty="0" smtClean="0"/>
              <a:t>P(N | </a:t>
            </a:r>
            <a:r>
              <a:rPr lang="ru-RU" dirty="0" smtClean="0"/>
              <a:t>bank</a:t>
            </a:r>
            <a:r>
              <a:rPr lang="en-US" dirty="0" smtClean="0"/>
              <a:t>) &gt;&gt; P(V | </a:t>
            </a:r>
            <a:r>
              <a:rPr lang="ru-RU" dirty="0" smtClean="0"/>
              <a:t>bank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Idea: use statistics to help</a:t>
            </a:r>
          </a:p>
        </p:txBody>
      </p:sp>
    </p:spTree>
    <p:extLst>
      <p:ext uri="{BB962C8B-B14F-4D97-AF65-F5344CB8AC3E}">
        <p14:creationId xmlns:p14="http://schemas.microsoft.com/office/powerpoint/2010/main" val="140955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Preliminary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/>
              <a:t>Text Mining (Text Data Mining or Text Analytics)</a:t>
            </a:r>
          </a:p>
          <a:p>
            <a:pPr lvl="1"/>
            <a:r>
              <a:rPr lang="ru-RU"/>
              <a:t>Feature Extraction -&gt; Machine Learning -&gt; Desired Output</a:t>
            </a:r>
          </a:p>
          <a:p>
            <a:r>
              <a:rPr lang="ru-RU"/>
              <a:t>Computational Linguistics</a:t>
            </a:r>
          </a:p>
          <a:p>
            <a:pPr lvl="1"/>
            <a:r>
              <a:rPr lang="ru-RU"/>
              <a:t>What humans are computing and how?</a:t>
            </a:r>
          </a:p>
          <a:p>
            <a:r>
              <a:rPr lang="ru-RU"/>
              <a:t>Natural Language Processing</a:t>
            </a:r>
          </a:p>
          <a:p>
            <a:pPr lvl="1"/>
            <a:r>
              <a:rPr lang="ru-RU"/>
              <a:t>How to understand / generate natural language and solve natural language problems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7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sz="3200" smtClean="0"/>
              <a:t>Statistical analysis to help solve ambiguity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altLang="zh-CN" sz="2800" dirty="0" smtClean="0"/>
              <a:t>Choose the most likely solution</a:t>
            </a:r>
          </a:p>
          <a:p>
            <a:pPr lvl="1" eaLnBrk="1" hangingPunct="1">
              <a:defRPr/>
            </a:pPr>
            <a:endParaRPr lang="en-US" altLang="zh-CN" sz="2400" dirty="0" smtClean="0"/>
          </a:p>
          <a:p>
            <a:pPr lvl="1" eaLnBrk="1" hangingPunct="1">
              <a:buFontTx/>
              <a:buNone/>
              <a:defRPr/>
            </a:pPr>
            <a:r>
              <a:rPr lang="en-US" altLang="zh-CN" sz="2000" dirty="0" smtClean="0"/>
              <a:t>solution* = </a:t>
            </a:r>
            <a:r>
              <a:rPr lang="en-US" altLang="zh-CN" sz="2000" dirty="0" err="1" smtClean="0"/>
              <a:t>argmax</a:t>
            </a:r>
            <a:r>
              <a:rPr lang="en-US" altLang="zh-CN" sz="2000" dirty="0" smtClean="0"/>
              <a:t> </a:t>
            </a:r>
            <a:r>
              <a:rPr lang="en-US" altLang="zh-CN" sz="2000" baseline="-25000" dirty="0" smtClean="0"/>
              <a:t>solution </a:t>
            </a:r>
            <a:r>
              <a:rPr lang="en-US" altLang="zh-CN" sz="2000" dirty="0" smtClean="0"/>
              <a:t>P(solution | word, context)</a:t>
            </a:r>
          </a:p>
          <a:p>
            <a:pPr lvl="1" eaLnBrk="1" hangingPunct="1">
              <a:buFontTx/>
              <a:buNone/>
              <a:defRPr/>
            </a:pPr>
            <a:endParaRPr lang="en-US" altLang="zh-CN" sz="2000" dirty="0" smtClean="0"/>
          </a:p>
          <a:p>
            <a:pPr lvl="1" eaLnBrk="1" hangingPunct="1">
              <a:buFontTx/>
              <a:buNone/>
              <a:defRPr/>
            </a:pPr>
            <a:r>
              <a:rPr lang="en-US" altLang="zh-CN" sz="2000" dirty="0" smtClean="0"/>
              <a:t>e.g. </a:t>
            </a:r>
            <a:r>
              <a:rPr lang="en-US" altLang="zh-CN" sz="2000" dirty="0" err="1" smtClean="0"/>
              <a:t>argmax</a:t>
            </a:r>
            <a:r>
              <a:rPr lang="en-US" altLang="zh-CN" sz="2000" dirty="0" smtClean="0"/>
              <a:t> </a:t>
            </a:r>
            <a:r>
              <a:rPr lang="en-US" altLang="zh-CN" sz="2000" baseline="-25000" dirty="0" smtClean="0"/>
              <a:t>cat  </a:t>
            </a:r>
            <a:r>
              <a:rPr lang="en-US" altLang="zh-CN" sz="2000" dirty="0" smtClean="0"/>
              <a:t>P(cat | word, context)</a:t>
            </a:r>
          </a:p>
          <a:p>
            <a:pPr lvl="1" eaLnBrk="1" hangingPunct="1">
              <a:buFontTx/>
              <a:buNone/>
              <a:defRPr/>
            </a:pPr>
            <a:r>
              <a:rPr lang="en-US" altLang="zh-CN" sz="2000" dirty="0" smtClean="0"/>
              <a:t>		  </a:t>
            </a:r>
            <a:r>
              <a:rPr lang="en-US" altLang="zh-CN" sz="2000" dirty="0" err="1" smtClean="0"/>
              <a:t>argmax</a:t>
            </a:r>
            <a:r>
              <a:rPr lang="en-US" altLang="zh-CN" sz="2000" dirty="0" smtClean="0"/>
              <a:t> </a:t>
            </a:r>
            <a:r>
              <a:rPr lang="en-US" altLang="zh-CN" sz="2000" baseline="-25000" dirty="0" err="1" smtClean="0"/>
              <a:t>sem</a:t>
            </a:r>
            <a:r>
              <a:rPr lang="en-US" altLang="zh-CN" sz="2000" baseline="-25000" dirty="0" smtClean="0"/>
              <a:t> </a:t>
            </a:r>
            <a:r>
              <a:rPr lang="en-US" altLang="zh-CN" sz="2000" dirty="0" smtClean="0"/>
              <a:t>P(</a:t>
            </a:r>
            <a:r>
              <a:rPr lang="en-US" altLang="zh-CN" sz="2000" dirty="0" err="1" smtClean="0"/>
              <a:t>sem</a:t>
            </a:r>
            <a:r>
              <a:rPr lang="en-US" altLang="zh-CN" sz="2000" dirty="0" smtClean="0"/>
              <a:t> | word, context)</a:t>
            </a:r>
          </a:p>
          <a:p>
            <a:pPr lvl="1" eaLnBrk="1" hangingPunct="1">
              <a:buFontTx/>
              <a:buNone/>
              <a:defRPr/>
            </a:pPr>
            <a:endParaRPr lang="en-US" altLang="zh-CN" sz="2000" dirty="0" smtClean="0"/>
          </a:p>
          <a:p>
            <a:pPr lvl="1" eaLnBrk="1" hangingPunct="1">
              <a:buFontTx/>
              <a:buNone/>
              <a:defRPr/>
            </a:pPr>
            <a:r>
              <a:rPr lang="en-US" altLang="zh-CN" sz="2000" dirty="0" smtClean="0"/>
              <a:t>Context varies largely (precedent work, following word, category of the precedent word, …)</a:t>
            </a:r>
          </a:p>
          <a:p>
            <a:pPr lvl="1" eaLnBrk="1" hangingPunct="1">
              <a:buFontTx/>
              <a:buNone/>
              <a:defRPr/>
            </a:pPr>
            <a:endParaRPr lang="en-US" altLang="zh-CN" sz="2000" dirty="0" smtClean="0"/>
          </a:p>
          <a:p>
            <a:pPr eaLnBrk="1" hangingPunct="1">
              <a:defRPr/>
            </a:pPr>
            <a:r>
              <a:rPr lang="en-US" altLang="zh-CN" sz="2400" dirty="0" smtClean="0"/>
              <a:t>How to obtain P(solution | word, context)?</a:t>
            </a:r>
          </a:p>
          <a:p>
            <a:pPr lvl="1" eaLnBrk="1" hangingPunct="1">
              <a:defRPr/>
            </a:pPr>
            <a:r>
              <a:rPr lang="en-US" altLang="zh-CN" sz="2000" dirty="0" smtClean="0"/>
              <a:t>Training corpus</a:t>
            </a:r>
          </a:p>
          <a:p>
            <a:pPr lvl="1" eaLnBrk="1" hangingPunct="1">
              <a:buFontTx/>
              <a:buNone/>
              <a:defRPr/>
            </a:pPr>
            <a:endParaRPr lang="en-US" altLang="zh-CN" sz="2000" dirty="0" smtClean="0"/>
          </a:p>
          <a:p>
            <a:pPr lvl="1" eaLnBrk="1" hangingPunct="1">
              <a:buFontTx/>
              <a:buNone/>
              <a:defRPr/>
            </a:pP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3352594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Statistical language modeling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smtClean="0"/>
              <a:t>Goal: create a statistical model so that one can calculate the probability of a sequence of tokens </a:t>
            </a:r>
            <a:r>
              <a:rPr lang="en-US" altLang="zh-CN" sz="2800" i="1" smtClean="0"/>
              <a:t>s</a:t>
            </a:r>
            <a:r>
              <a:rPr lang="en-US" altLang="zh-CN" sz="2800" smtClean="0"/>
              <a:t> = </a:t>
            </a:r>
            <a:r>
              <a:rPr lang="en-US" altLang="zh-CN" sz="2800" i="1" smtClean="0"/>
              <a:t>w</a:t>
            </a:r>
            <a:r>
              <a:rPr lang="en-US" altLang="zh-CN" sz="1600" i="1" baseline="-25000" smtClean="0"/>
              <a:t>1</a:t>
            </a:r>
            <a:r>
              <a:rPr lang="en-US" altLang="zh-CN" sz="2800" i="1" smtClean="0"/>
              <a:t>, w</a:t>
            </a:r>
            <a:r>
              <a:rPr lang="en-US" altLang="zh-CN" sz="1600" i="1" baseline="-25000" smtClean="0"/>
              <a:t>2</a:t>
            </a:r>
            <a:r>
              <a:rPr lang="en-US" altLang="zh-CN" sz="2800" i="1" smtClean="0"/>
              <a:t>,…, w</a:t>
            </a:r>
            <a:r>
              <a:rPr lang="en-US" altLang="zh-CN" sz="1600" i="1" baseline="-25000" smtClean="0"/>
              <a:t>n</a:t>
            </a:r>
            <a:r>
              <a:rPr lang="en-US" altLang="zh-CN" sz="2800" smtClean="0"/>
              <a:t> in a language.</a:t>
            </a:r>
          </a:p>
          <a:p>
            <a:pPr eaLnBrk="1" hangingPunct="1">
              <a:defRPr/>
            </a:pPr>
            <a:r>
              <a:rPr lang="en-US" altLang="zh-CN" sz="2800" smtClean="0"/>
              <a:t>General approach: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600200" y="4724400"/>
            <a:ext cx="1066800" cy="1295400"/>
          </a:xfrm>
          <a:prstGeom prst="can">
            <a:avLst>
              <a:gd name="adj" fmla="val 3035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295400" y="42672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fr-CA"/>
              <a:t>Training corpus</a:t>
            </a:r>
            <a:endParaRPr lang="en-US" altLang="zh-CN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2819400" y="5334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581400" y="4876800"/>
            <a:ext cx="1905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/>
              <a:t>Probabilities of the observed elements</a:t>
            </a:r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3340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019800" y="4191000"/>
            <a:ext cx="511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CA" sz="2400" i="1"/>
              <a:t>s</a:t>
            </a:r>
            <a:endParaRPr lang="en-US" altLang="zh-CN" sz="2400" i="1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6172200" y="4648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867400" y="51054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CA" sz="2400" i="1"/>
              <a:t>P</a:t>
            </a:r>
            <a:r>
              <a:rPr lang="fr-CA" sz="2400"/>
              <a:t>(</a:t>
            </a:r>
            <a:r>
              <a:rPr lang="fr-CA" sz="2400" i="1"/>
              <a:t>s</a:t>
            </a:r>
            <a:r>
              <a:rPr lang="fr-CA" sz="2400"/>
              <a:t>)</a:t>
            </a:r>
            <a:endParaRPr lang="en-US" altLang="zh-CN" sz="2400"/>
          </a:p>
        </p:txBody>
      </p:sp>
    </p:spTree>
    <p:extLst>
      <p:ext uri="{BB962C8B-B14F-4D97-AF65-F5344CB8AC3E}">
        <p14:creationId xmlns:p14="http://schemas.microsoft.com/office/powerpoint/2010/main" val="133297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494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CN" smtClean="0"/>
              <a:t>Prob. of a sequence of words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>
              <a:buFontTx/>
              <a:buNone/>
              <a:defRPr/>
            </a:pPr>
            <a:endParaRPr lang="en-US" altLang="zh-CN" sz="3200" smtClean="0"/>
          </a:p>
          <a:p>
            <a:pPr lvl="1" eaLnBrk="1" hangingPunct="1">
              <a:buFontTx/>
              <a:buNone/>
              <a:defRPr/>
            </a:pPr>
            <a:endParaRPr lang="en-US" altLang="zh-CN" sz="3200" smtClean="0"/>
          </a:p>
        </p:txBody>
      </p:sp>
      <p:graphicFrame>
        <p:nvGraphicFramePr>
          <p:cNvPr id="38915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258888" y="1484313"/>
          <a:ext cx="3921125" cy="133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Equation" r:id="rId3" imgW="1346200" imgH="457200" progId="Equation.3">
                  <p:embed/>
                </p:oleObj>
              </mc:Choice>
              <mc:Fallback>
                <p:oleObj name="Equation" r:id="rId3" imgW="1346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484313"/>
                        <a:ext cx="3921125" cy="1331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16013" y="4005263"/>
            <a:ext cx="74676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/>
              <a:t>Elements to be estimated:  </a:t>
            </a:r>
          </a:p>
          <a:p>
            <a:pPr>
              <a:spcBef>
                <a:spcPct val="50000"/>
              </a:spcBef>
              <a:defRPr/>
            </a:pPr>
            <a:endParaRPr lang="en-US" altLang="zh-CN" sz="2400"/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altLang="zh-CN" sz="2400"/>
              <a:t> If </a:t>
            </a:r>
            <a:r>
              <a:rPr lang="en-US" altLang="zh-CN" sz="2400" i="1"/>
              <a:t>h</a:t>
            </a:r>
            <a:r>
              <a:rPr lang="en-US" altLang="zh-CN" i="1" baseline="-25000"/>
              <a:t>i</a:t>
            </a:r>
            <a:r>
              <a:rPr lang="en-US" altLang="zh-CN" sz="2400"/>
              <a:t> is too long, one cannot observe (</a:t>
            </a:r>
            <a:r>
              <a:rPr lang="en-US" altLang="zh-CN" i="1"/>
              <a:t>h</a:t>
            </a:r>
            <a:r>
              <a:rPr lang="en-US" altLang="zh-CN" i="1" baseline="-25000">
                <a:latin typeface="Tahoma" charset="0"/>
              </a:rPr>
              <a:t>i</a:t>
            </a:r>
            <a:r>
              <a:rPr lang="en-US" altLang="zh-CN" sz="2000" i="1"/>
              <a:t>, w</a:t>
            </a:r>
            <a:r>
              <a:rPr lang="en-US" altLang="zh-CN" i="1" baseline="-25000">
                <a:latin typeface="Tahoma" charset="0"/>
              </a:rPr>
              <a:t>i</a:t>
            </a:r>
            <a:r>
              <a:rPr lang="en-US" altLang="zh-CN" sz="2400"/>
              <a:t>) in the training corpus, and </a:t>
            </a:r>
            <a:r>
              <a:rPr lang="en-US" altLang="zh-CN">
                <a:latin typeface="Tahoma" charset="0"/>
              </a:rPr>
              <a:t>(</a:t>
            </a:r>
            <a:r>
              <a:rPr lang="en-US" altLang="zh-CN" i="1">
                <a:latin typeface="Tahoma" charset="0"/>
              </a:rPr>
              <a:t>h</a:t>
            </a:r>
            <a:r>
              <a:rPr lang="en-US" altLang="zh-CN" i="1" baseline="-25000"/>
              <a:t>i</a:t>
            </a:r>
            <a:r>
              <a:rPr lang="en-US" altLang="zh-CN" i="1">
                <a:latin typeface="Tahoma" charset="0"/>
              </a:rPr>
              <a:t>, w</a:t>
            </a:r>
            <a:r>
              <a:rPr lang="en-US" altLang="zh-CN" i="1" baseline="-25000">
                <a:latin typeface="Tahoma" charset="0"/>
              </a:rPr>
              <a:t>i</a:t>
            </a:r>
            <a:r>
              <a:rPr lang="en-US" altLang="zh-CN" sz="2400"/>
              <a:t>) is hard generalize</a:t>
            </a:r>
          </a:p>
          <a:p>
            <a:pPr>
              <a:spcBef>
                <a:spcPct val="50000"/>
              </a:spcBef>
              <a:buFontTx/>
              <a:buChar char="-"/>
              <a:defRPr/>
            </a:pPr>
            <a:r>
              <a:rPr lang="en-US" altLang="zh-CN" sz="2400"/>
              <a:t> Solution: limit the length of </a:t>
            </a:r>
            <a:r>
              <a:rPr lang="en-US" altLang="zh-CN" sz="2400" i="1"/>
              <a:t>h</a:t>
            </a:r>
            <a:r>
              <a:rPr lang="en-US" altLang="zh-CN" i="1" baseline="-25000">
                <a:latin typeface="Tahoma" charset="0"/>
              </a:rPr>
              <a:t>i</a:t>
            </a:r>
            <a:r>
              <a:rPr lang="en-US" altLang="zh-CN" sz="2400"/>
              <a:t> </a:t>
            </a:r>
          </a:p>
        </p:txBody>
      </p:sp>
      <p:graphicFrame>
        <p:nvGraphicFramePr>
          <p:cNvPr id="38917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932363" y="3933825"/>
          <a:ext cx="26860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tion" r:id="rId5" imgW="1231366" imgH="431613" progId="Equation.3">
                  <p:embed/>
                </p:oleObj>
              </mc:Choice>
              <mc:Fallback>
                <p:oleObj name="Equation" r:id="rId5" imgW="1231366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933825"/>
                        <a:ext cx="268605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7"/>
          <p:cNvGraphicFramePr>
            <a:graphicFrameLocks noChangeAspect="1"/>
          </p:cNvGraphicFramePr>
          <p:nvPr/>
        </p:nvGraphicFramePr>
        <p:xfrm>
          <a:off x="2124075" y="2205038"/>
          <a:ext cx="5008563" cy="172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7" imgW="1993900" imgH="685800" progId="Equation.3">
                  <p:embed/>
                </p:oleObj>
              </mc:Choice>
              <mc:Fallback>
                <p:oleObj name="Equation" r:id="rId7" imgW="19939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205038"/>
                        <a:ext cx="5008563" cy="172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29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2699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n-grams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199312" cy="430688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smtClean="0"/>
              <a:t>Limit </a:t>
            </a:r>
            <a:r>
              <a:rPr lang="en-US" altLang="zh-CN" sz="2800" i="1" smtClean="0"/>
              <a:t>h</a:t>
            </a:r>
            <a:r>
              <a:rPr lang="en-US" altLang="zh-CN" sz="2000" i="1" baseline="-25000" smtClean="0"/>
              <a:t>i</a:t>
            </a:r>
            <a:r>
              <a:rPr lang="en-US" altLang="zh-CN" sz="2800" i="1" smtClean="0"/>
              <a:t> </a:t>
            </a:r>
            <a:r>
              <a:rPr lang="en-US" altLang="zh-CN" sz="2800" smtClean="0"/>
              <a:t>to n-1 preceding words</a:t>
            </a:r>
          </a:p>
          <a:p>
            <a:pPr eaLnBrk="1" hangingPunct="1">
              <a:buFontTx/>
              <a:buNone/>
              <a:defRPr/>
            </a:pPr>
            <a:r>
              <a:rPr lang="en-US" altLang="zh-CN" sz="2800" smtClean="0"/>
              <a:t>	Most used cases</a:t>
            </a:r>
          </a:p>
          <a:p>
            <a:pPr eaLnBrk="1" hangingPunct="1">
              <a:buFontTx/>
              <a:buNone/>
              <a:defRPr/>
            </a:pPr>
            <a:endParaRPr lang="en-US" altLang="zh-CN" sz="2800" smtClean="0"/>
          </a:p>
          <a:p>
            <a:pPr lvl="1" eaLnBrk="1" hangingPunct="1">
              <a:defRPr/>
            </a:pPr>
            <a:r>
              <a:rPr lang="en-US" altLang="zh-CN" sz="2400" smtClean="0"/>
              <a:t>Uni-gram: </a:t>
            </a:r>
          </a:p>
          <a:p>
            <a:pPr lvl="1" eaLnBrk="1" hangingPunct="1">
              <a:defRPr/>
            </a:pPr>
            <a:endParaRPr lang="en-US" altLang="zh-CN" sz="2400" smtClean="0"/>
          </a:p>
          <a:p>
            <a:pPr lvl="1" eaLnBrk="1" hangingPunct="1">
              <a:defRPr/>
            </a:pPr>
            <a:r>
              <a:rPr lang="en-US" altLang="zh-CN" sz="2400" smtClean="0"/>
              <a:t>Bi-gram: </a:t>
            </a:r>
          </a:p>
          <a:p>
            <a:pPr lvl="1" eaLnBrk="1" hangingPunct="1">
              <a:defRPr/>
            </a:pPr>
            <a:endParaRPr lang="en-US" altLang="zh-CN" sz="2400" smtClean="0"/>
          </a:p>
          <a:p>
            <a:pPr lvl="1" eaLnBrk="1" hangingPunct="1">
              <a:defRPr/>
            </a:pPr>
            <a:r>
              <a:rPr lang="en-US" altLang="zh-CN" sz="2400" smtClean="0"/>
              <a:t>Tri-gram: </a:t>
            </a:r>
          </a:p>
          <a:p>
            <a:pPr eaLnBrk="1" hangingPunct="1">
              <a:buFontTx/>
              <a:buNone/>
              <a:defRPr/>
            </a:pPr>
            <a:endParaRPr lang="en-US" altLang="zh-CN" sz="2800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221163"/>
            <a:ext cx="273685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3994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105400"/>
            <a:ext cx="32607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graphicFrame>
        <p:nvGraphicFramePr>
          <p:cNvPr id="39944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4211638" y="3213100"/>
          <a:ext cx="2376487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Equation" r:id="rId5" imgW="1028254" imgH="431613" progId="Equation.3">
                  <p:embed/>
                </p:oleObj>
              </mc:Choice>
              <mc:Fallback>
                <p:oleObj name="Equation" r:id="rId5" imgW="1028254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213100"/>
                        <a:ext cx="2376487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128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Text Mining is not Text Processing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/>
              <a:t>Text Processing Problems:</a:t>
            </a:r>
          </a:p>
          <a:p>
            <a:pPr lvl="1"/>
            <a:r>
              <a:rPr lang="en-US"/>
              <a:t>search and replace</a:t>
            </a:r>
          </a:p>
          <a:p>
            <a:pPr lvl="1"/>
            <a:r>
              <a:rPr lang="en-US"/>
              <a:t>format</a:t>
            </a:r>
          </a:p>
          <a:p>
            <a:pPr lvl="1"/>
            <a:r>
              <a:rPr lang="en-US"/>
              <a:t>generate a processed report of the content of, or</a:t>
            </a:r>
          </a:p>
          <a:p>
            <a:pPr lvl="1"/>
            <a:r>
              <a:rPr lang="en-US"/>
              <a:t>filter a file or report of a text file.</a:t>
            </a:r>
          </a:p>
          <a:p>
            <a:r>
              <a:rPr lang="ru-RU"/>
              <a:t>Text Mining (Turn Text into Data for Analysis via NLP)</a:t>
            </a:r>
          </a:p>
          <a:p>
            <a:pPr lvl="1"/>
            <a:r>
              <a:rPr lang="ru-RU"/>
              <a:t>Automatic Summarization</a:t>
            </a:r>
          </a:p>
          <a:p>
            <a:pPr lvl="1"/>
            <a:r>
              <a:rPr lang="ru-RU"/>
              <a:t>Text Classification(Categorization)</a:t>
            </a:r>
          </a:p>
          <a:p>
            <a:pPr lvl="1"/>
            <a:r>
              <a:rPr lang="ru-RU"/>
              <a:t>Author Recognition</a:t>
            </a:r>
          </a:p>
          <a:p>
            <a:pPr lvl="1"/>
            <a:endParaRPr lang="ru-RU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9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Text Mining is not NLP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982542"/>
          </a:xfrm>
        </p:spPr>
        <p:txBody>
          <a:bodyPr>
            <a:normAutofit/>
          </a:bodyPr>
          <a:lstStyle/>
          <a:p>
            <a:r>
              <a:rPr lang="ru-RU"/>
              <a:t>Using Statistics and Machine Learning (and Perhaps Data Mining)</a:t>
            </a:r>
          </a:p>
          <a:p>
            <a:r>
              <a:rPr lang="ru-RU"/>
              <a:t>We can use NLP for Text Mining</a:t>
            </a:r>
          </a:p>
          <a:p>
            <a:r>
              <a:rPr lang="ru-RU"/>
              <a:t>We can use Statistics for NLP</a:t>
            </a:r>
          </a:p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685" y="3435049"/>
            <a:ext cx="7348160" cy="297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Typical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377252"/>
            <a:ext cx="7662864" cy="3267169"/>
          </a:xfrm>
        </p:spPr>
        <p:txBody>
          <a:bodyPr/>
          <a:lstStyle/>
          <a:p>
            <a:r>
              <a:rPr lang="en-US"/>
              <a:t>Authorship Attribution / Author Recognition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301059"/>
              </p:ext>
            </p:extLst>
          </p:nvPr>
        </p:nvGraphicFramePr>
        <p:xfrm>
          <a:off x="496851" y="1857132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Author1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Author2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Author3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1514" y="4789087"/>
            <a:ext cx="6797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Text: Word1, Word2, Word3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1514" y="5178949"/>
            <a:ext cx="4978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Author2 10/20, Author1 10/25, Author123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582205"/>
              </p:ext>
            </p:extLst>
          </p:nvPr>
        </p:nvGraphicFramePr>
        <p:xfrm>
          <a:off x="6096000" y="3306243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A1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A2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A3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W1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10/20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3/10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W2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10/25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1/20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W3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5/25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5/20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5/10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15/25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16/20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8/10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55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The </a:t>
            </a:r>
            <a:r>
              <a:rPr lang="en-US">
                <a:solidFill>
                  <a:srgbClr val="FF0000"/>
                </a:solidFill>
                <a:latin typeface="Arial" charset="0"/>
                <a:cs typeface="Arial" charset="0"/>
              </a:rPr>
              <a:t>Famous People</a:t>
            </a:r>
            <a:r>
              <a:rPr lang="en-US">
                <a:latin typeface="Arial" charset="0"/>
                <a:cs typeface="Arial" charset="0"/>
              </a:rPr>
              <a:t> Classifier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762000" y="1295400"/>
            <a:ext cx="57483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6000"/>
              <a:t>f(       ) = </a:t>
            </a:r>
            <a:r>
              <a:rPr lang="en-US" sz="4800">
                <a:solidFill>
                  <a:srgbClr val="FBA313"/>
                </a:solidFill>
              </a:rPr>
              <a:t>Politician</a:t>
            </a:r>
            <a:endParaRPr lang="en-US" sz="6000">
              <a:solidFill>
                <a:srgbClr val="FBA313"/>
              </a:solidFill>
            </a:endParaRPr>
          </a:p>
        </p:txBody>
      </p:sp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762000" y="3124200"/>
            <a:ext cx="5200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6000"/>
              <a:t>f(       ) = </a:t>
            </a:r>
            <a:r>
              <a:rPr lang="en-US" sz="4800">
                <a:solidFill>
                  <a:srgbClr val="FBA313"/>
                </a:solidFill>
              </a:rPr>
              <a:t>Athlete</a:t>
            </a:r>
            <a:endParaRPr lang="en-US" sz="6000">
              <a:solidFill>
                <a:srgbClr val="FBA313"/>
              </a:solidFill>
            </a:endParaRPr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762000" y="4953000"/>
            <a:ext cx="78692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6000"/>
              <a:t>f(       ) = </a:t>
            </a:r>
            <a:r>
              <a:rPr lang="en-US" sz="4800">
                <a:solidFill>
                  <a:srgbClr val="FBA313"/>
                </a:solidFill>
              </a:rPr>
              <a:t>Corporate Mogul</a:t>
            </a:r>
            <a:endParaRPr lang="en-US" sz="6000">
              <a:solidFill>
                <a:srgbClr val="FBA313"/>
              </a:solidFill>
            </a:endParaRPr>
          </a:p>
        </p:txBody>
      </p:sp>
      <p:pic>
        <p:nvPicPr>
          <p:cNvPr id="4102" name="Picture 9" descr="bill_ga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724400"/>
            <a:ext cx="12573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0" descr="president-Barack-Obama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12207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2849563"/>
            <a:ext cx="125888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3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z="3200">
                <a:latin typeface="Arial" charset="0"/>
                <a:cs typeface="Arial" charset="0"/>
              </a:rPr>
              <a:t>Tokenization and Sentence Segmentation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4714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>
                <a:latin typeface="Tempus Sans ITC" charset="0"/>
                <a:cs typeface="Arial" charset="0"/>
              </a:rPr>
              <a:t>Given a document, find the sentence and token boundaries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None/>
            </a:pPr>
            <a:r>
              <a:rPr lang="en-US">
                <a:latin typeface="Tempus Sans ITC" charset="0"/>
                <a:cs typeface="Arial" charset="0"/>
              </a:rPr>
              <a:t>		</a:t>
            </a:r>
            <a:r>
              <a:rPr lang="en-US">
                <a:latin typeface="Bookman Old Style" charset="0"/>
                <a:cs typeface="Arial" charset="0"/>
              </a:rPr>
              <a:t>The police chased Mr. Smith of Pink Forest, 	Fla. all the way to Bethesda, where he lived.  	Smith had escaped after a shoot-out at his 	workplace, Machinery Inc.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>
                <a:latin typeface="Tempus Sans ITC" charset="0"/>
                <a:cs typeface="Arial" charset="0"/>
              </a:rPr>
              <a:t>Why?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US">
                <a:latin typeface="Tempus Sans ITC" charset="0"/>
                <a:cs typeface="Arial" charset="0"/>
              </a:rPr>
              <a:t>Word counts may be important features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Words may themselves be the object you want to classify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lived.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 and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lived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 should give the same information</a:t>
            </a:r>
          </a:p>
          <a:p>
            <a:pPr lvl="1">
              <a:spcBef>
                <a:spcPct val="0"/>
              </a:spcBef>
              <a:spcAft>
                <a:spcPts val="600"/>
              </a:spcAft>
            </a:pP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different analyses need to align </a:t>
            </a:r>
            <a:r>
              <a:rPr lang="en-US">
                <a:latin typeface="Tempus Sans ITC" charset="0"/>
                <a:cs typeface="Arial" charset="0"/>
              </a:rPr>
              <a:t>if you want to leverage multiple annotators from different sources/tasks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endParaRPr lang="en-US">
              <a:latin typeface="Tempus Sans IT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146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Part of Speech (POS)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04424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en-US">
                <a:latin typeface="Tempus Sans ITC" charset="0"/>
                <a:cs typeface="Arial" charset="0"/>
              </a:rPr>
              <a:t>Allows simple abstraction for pattern detection</a:t>
            </a:r>
          </a:p>
          <a:p>
            <a:endParaRPr lang="en-US">
              <a:latin typeface="Tempus Sans ITC" charset="0"/>
              <a:cs typeface="Arial" charset="0"/>
            </a:endParaRPr>
          </a:p>
          <a:p>
            <a:endParaRPr lang="en-US">
              <a:latin typeface="Tempus Sans ITC" charset="0"/>
              <a:cs typeface="Arial" charset="0"/>
            </a:endParaRPr>
          </a:p>
          <a:p>
            <a:endParaRPr lang="ru-RU">
              <a:latin typeface="Tempus Sans ITC" charset="0"/>
              <a:cs typeface="Arial" charset="0"/>
            </a:endParaRPr>
          </a:p>
          <a:p>
            <a:endParaRPr lang="ru-RU">
              <a:latin typeface="Tempus Sans ITC" charset="0"/>
              <a:cs typeface="Arial" charset="0"/>
            </a:endParaRPr>
          </a:p>
          <a:p>
            <a:endParaRPr lang="ru-RU">
              <a:latin typeface="Tempus Sans ITC" charset="0"/>
              <a:cs typeface="Arial" charset="0"/>
            </a:endParaRPr>
          </a:p>
          <a:p>
            <a:endParaRPr lang="en-US">
              <a:latin typeface="Tempus Sans ITC" charset="0"/>
              <a:cs typeface="Arial" charset="0"/>
            </a:endParaRPr>
          </a:p>
          <a:p>
            <a:pPr lvl="1">
              <a:buFont typeface="Wingdings" charset="0"/>
              <a:buNone/>
            </a:pPr>
            <a:endParaRPr lang="en-US">
              <a:latin typeface="Tempus Sans ITC" charset="0"/>
              <a:cs typeface="Arial" charset="0"/>
            </a:endParaRPr>
          </a:p>
          <a:p>
            <a:pPr lvl="1">
              <a:buFont typeface="Wingdings" charset="0"/>
              <a:buNone/>
            </a:pPr>
            <a:endParaRPr lang="en-US">
              <a:latin typeface="Tempus Sans ITC" charset="0"/>
              <a:cs typeface="Arial" charset="0"/>
            </a:endParaRPr>
          </a:p>
          <a:p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Disambiguate</a:t>
            </a:r>
            <a:r>
              <a:rPr lang="en-US">
                <a:latin typeface="Tempus Sans ITC" charset="0"/>
                <a:cs typeface="Arial" charset="0"/>
              </a:rPr>
              <a:t> a target, e.g. </a:t>
            </a:r>
            <a:br>
              <a:rPr lang="en-US">
                <a:latin typeface="Tempus Sans ITC" charset="0"/>
                <a:cs typeface="Arial" charset="0"/>
              </a:rPr>
            </a:br>
            <a:r>
              <a:rPr lang="en-US">
                <a:latin typeface="Tempus Sans ITC" charset="0"/>
                <a:cs typeface="Arial" charset="0"/>
              </a:rPr>
              <a:t>	</a:t>
            </a:r>
            <a:r>
              <a:rPr lang="ja-JP" altLang="en-US" sz="2000">
                <a:latin typeface="Tempus Sans ITC" charset="0"/>
                <a:cs typeface="Arial" charset="0"/>
              </a:rPr>
              <a:t>“</a:t>
            </a:r>
            <a:r>
              <a:rPr lang="en-US" sz="2000">
                <a:latin typeface="Tempus Sans ITC" charset="0"/>
                <a:cs typeface="Arial" charset="0"/>
              </a:rPr>
              <a:t>make (a cake)</a:t>
            </a:r>
            <a:r>
              <a:rPr lang="ja-JP" altLang="en-US" sz="2000">
                <a:latin typeface="Tempus Sans ITC" charset="0"/>
                <a:cs typeface="Arial" charset="0"/>
              </a:rPr>
              <a:t>”</a:t>
            </a:r>
            <a:r>
              <a:rPr lang="en-US" sz="2000">
                <a:latin typeface="Tempus Sans ITC" charset="0"/>
                <a:cs typeface="Arial" charset="0"/>
              </a:rPr>
              <a:t> vs. </a:t>
            </a:r>
            <a:r>
              <a:rPr lang="ja-JP" altLang="en-US" sz="2000">
                <a:latin typeface="Tempus Sans ITC" charset="0"/>
                <a:cs typeface="Arial" charset="0"/>
              </a:rPr>
              <a:t>“</a:t>
            </a:r>
            <a:r>
              <a:rPr lang="en-US" sz="2000">
                <a:latin typeface="Tempus Sans ITC" charset="0"/>
                <a:cs typeface="Arial" charset="0"/>
              </a:rPr>
              <a:t>make (of car)</a:t>
            </a:r>
            <a:r>
              <a:rPr lang="ja-JP" altLang="en-US" sz="2000">
                <a:latin typeface="Tempus Sans ITC" charset="0"/>
                <a:cs typeface="Arial" charset="0"/>
              </a:rPr>
              <a:t>”</a:t>
            </a:r>
            <a:endParaRPr lang="en-US">
              <a:latin typeface="Tempus Sans ITC" charset="0"/>
              <a:cs typeface="Arial" charset="0"/>
            </a:endParaRPr>
          </a:p>
          <a:p>
            <a:r>
              <a:rPr lang="en-US">
                <a:latin typeface="Tempus Sans ITC" charset="0"/>
                <a:cs typeface="Arial" charset="0"/>
              </a:rPr>
              <a:t>Specify </a:t>
            </a: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more abstract patterns</a:t>
            </a:r>
            <a:r>
              <a:rPr lang="en-US">
                <a:latin typeface="Tempus Sans ITC" charset="0"/>
                <a:cs typeface="Arial" charset="0"/>
              </a:rPr>
              <a:t>, </a:t>
            </a:r>
            <a:br>
              <a:rPr lang="en-US">
                <a:latin typeface="Tempus Sans ITC" charset="0"/>
                <a:cs typeface="Arial" charset="0"/>
              </a:rPr>
            </a:br>
            <a:r>
              <a:rPr lang="en-US">
                <a:latin typeface="Tempus Sans ITC" charset="0"/>
                <a:cs typeface="Arial" charset="0"/>
              </a:rPr>
              <a:t>	</a:t>
            </a:r>
            <a:r>
              <a:rPr lang="en-US" sz="2000">
                <a:latin typeface="Tempus Sans ITC" charset="0"/>
                <a:cs typeface="Arial" charset="0"/>
              </a:rPr>
              <a:t>e.g. Noun Phrase: ( DT JJ* NN )</a:t>
            </a:r>
            <a:endParaRPr lang="en-US">
              <a:latin typeface="Tempus Sans ITC" charset="0"/>
              <a:cs typeface="Arial" charset="0"/>
            </a:endParaRPr>
          </a:p>
          <a:p>
            <a:r>
              <a:rPr lang="en-US">
                <a:latin typeface="Tempus Sans ITC" charset="0"/>
                <a:cs typeface="Arial" charset="0"/>
              </a:rPr>
              <a:t>Specify </a:t>
            </a: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context</a:t>
            </a:r>
            <a:r>
              <a:rPr lang="en-US">
                <a:latin typeface="Tempus Sans ITC" charset="0"/>
                <a:cs typeface="Arial" charset="0"/>
              </a:rPr>
              <a:t> in abstract way </a:t>
            </a:r>
          </a:p>
          <a:p>
            <a:pPr lvl="1"/>
            <a:r>
              <a:rPr lang="en-US">
                <a:latin typeface="Tempus Sans ITC" charset="0"/>
                <a:cs typeface="Arial" charset="0"/>
              </a:rPr>
              <a:t>e.g.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DT boy VBX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 for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actions boys do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endParaRPr lang="en-US">
              <a:latin typeface="Tempus Sans ITC" charset="0"/>
              <a:cs typeface="Arial" charset="0"/>
            </a:endParaRPr>
          </a:p>
          <a:p>
            <a:pPr lvl="1"/>
            <a:r>
              <a:rPr lang="en-US">
                <a:latin typeface="Tempus Sans ITC" charset="0"/>
                <a:cs typeface="Arial" charset="0"/>
              </a:rPr>
              <a:t>This expression will catch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a boy cried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,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some boy ran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, …</a:t>
            </a:r>
            <a:br>
              <a:rPr lang="en-US">
                <a:latin typeface="Tempus Sans ITC" charset="0"/>
                <a:cs typeface="Arial" charset="0"/>
              </a:rPr>
            </a:br>
            <a:endParaRPr lang="en-US">
              <a:latin typeface="Tempus Sans ITC" charset="0"/>
              <a:cs typeface="Arial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altLang="zh-TW">
                <a:ea typeface="Arial Unicode MS" charset="0"/>
                <a:cs typeface="Arial Unicode MS" charset="0"/>
              </a:rPr>
              <a:t>Page </a:t>
            </a:r>
            <a:fld id="{7DB5344C-A910-7C47-AC71-4C33240F92D7}" type="slidenum">
              <a:rPr lang="en-US" altLang="zh-TW">
                <a:ea typeface="Arial Unicode MS" charset="0"/>
                <a:cs typeface="Arial Unicode MS" charset="0"/>
              </a:rPr>
              <a:pPr/>
              <a:t>29</a:t>
            </a:fld>
            <a:endParaRPr lang="en-US" altLang="zh-TW">
              <a:ea typeface="Arial Unicode MS" charset="0"/>
              <a:cs typeface="Arial Unicode MS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17533"/>
              </p:ext>
            </p:extLst>
          </p:nvPr>
        </p:nvGraphicFramePr>
        <p:xfrm>
          <a:off x="678591" y="1676400"/>
          <a:ext cx="6560409" cy="7667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02056"/>
                <a:gridCol w="738046"/>
                <a:gridCol w="820051"/>
                <a:gridCol w="820051"/>
                <a:gridCol w="656041"/>
                <a:gridCol w="656041"/>
                <a:gridCol w="1148072"/>
                <a:gridCol w="820051"/>
              </a:tblGrid>
              <a:tr h="38338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POS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DT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NN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VBD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PP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DT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JJ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NN</a:t>
                      </a:r>
                      <a:endParaRPr lang="en-US" sz="1800" b="0" dirty="0"/>
                    </a:p>
                  </a:txBody>
                  <a:tcPr marT="45701" marB="45701"/>
                </a:tc>
              </a:tr>
              <a:tr h="383382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Word</a:t>
                      </a:r>
                      <a:endParaRPr lang="en-US" sz="1800" b="1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b</a:t>
                      </a:r>
                      <a:r>
                        <a:rPr lang="en-US" sz="1800" dirty="0" smtClean="0"/>
                        <a:t>oy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stood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on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burning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deck</a:t>
                      </a:r>
                      <a:endParaRPr lang="en-US" sz="1800" dirty="0"/>
                    </a:p>
                  </a:txBody>
                  <a:tcPr marT="45701" marB="45701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15964"/>
              </p:ext>
            </p:extLst>
          </p:nvPr>
        </p:nvGraphicFramePr>
        <p:xfrm>
          <a:off x="756143" y="2667000"/>
          <a:ext cx="6482857" cy="7667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91393"/>
                <a:gridCol w="729321"/>
                <a:gridCol w="810357"/>
                <a:gridCol w="810357"/>
                <a:gridCol w="648286"/>
                <a:gridCol w="648286"/>
                <a:gridCol w="648286"/>
                <a:gridCol w="1296571"/>
              </a:tblGrid>
              <a:tr h="38338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POS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DT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NN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VBD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PP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DT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JJ</a:t>
                      </a:r>
                      <a:endParaRPr lang="en-US" sz="1800" b="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NN</a:t>
                      </a:r>
                      <a:endParaRPr lang="en-US" sz="1800" b="0" dirty="0"/>
                    </a:p>
                  </a:txBody>
                  <a:tcPr marT="45701" marB="45701"/>
                </a:tc>
              </a:tr>
              <a:tr h="383382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Word</a:t>
                      </a:r>
                      <a:endParaRPr lang="en-US" sz="1800" b="1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b</a:t>
                      </a:r>
                      <a:r>
                        <a:rPr lang="en-US" sz="1800" dirty="0" smtClean="0"/>
                        <a:t>oy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rode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on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red</a:t>
                      </a:r>
                      <a:endParaRPr lang="en-US" sz="1800" dirty="0"/>
                    </a:p>
                  </a:txBody>
                  <a:tcPr marT="45701" marB="4570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bicycle</a:t>
                      </a:r>
                      <a:endParaRPr lang="en-US" sz="1800" dirty="0"/>
                    </a:p>
                  </a:txBody>
                  <a:tcPr marT="45701" marB="4570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692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10000"/>
          </a:bodyPr>
          <a:lstStyle/>
          <a:p>
            <a:fld id="{25C2D86E-91B4-3C42-8259-F84FC76F7E50}" type="slidenum">
              <a:rPr lang="en-GB"/>
              <a:pPr/>
              <a:t>3</a:t>
            </a:fld>
            <a:r>
              <a:rPr lang="en-GB"/>
              <a:t>/16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623200"/>
          </a:xfrm>
        </p:spPr>
        <p:txBody>
          <a:bodyPr/>
          <a:lstStyle/>
          <a:p>
            <a:r>
              <a:rPr lang="en-GB"/>
              <a:t>What </a:t>
            </a:r>
            <a:r>
              <a:rPr lang="en-GB" i="1"/>
              <a:t>is</a:t>
            </a:r>
            <a:r>
              <a:rPr lang="en-GB"/>
              <a:t> NLP?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4925" y="1557338"/>
            <a:ext cx="2070100" cy="1292225"/>
          </a:xfrm>
          <a:prstGeom prst="ellipse">
            <a:avLst/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79388" y="1814513"/>
            <a:ext cx="19002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/>
              <a:t>Language and</a:t>
            </a:r>
          </a:p>
          <a:p>
            <a:pPr algn="ctr"/>
            <a:r>
              <a:rPr lang="en-GB"/>
              <a:t>Linguistics</a:t>
            </a:r>
          </a:p>
        </p:txBody>
      </p:sp>
      <p:grpSp>
        <p:nvGrpSpPr>
          <p:cNvPr id="5173" name="Group 53"/>
          <p:cNvGrpSpPr>
            <a:grpSpLocks/>
          </p:cNvGrpSpPr>
          <p:nvPr/>
        </p:nvGrpSpPr>
        <p:grpSpPr bwMode="auto">
          <a:xfrm>
            <a:off x="6781800" y="1676400"/>
            <a:ext cx="1828800" cy="914400"/>
            <a:chOff x="4272" y="3264"/>
            <a:chExt cx="1152" cy="576"/>
          </a:xfrm>
        </p:grpSpPr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4272" y="3264"/>
              <a:ext cx="1152" cy="576"/>
            </a:xfrm>
            <a:prstGeom prst="ellipse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Text Box 19"/>
            <p:cNvSpPr txBox="1">
              <a:spLocks noChangeArrowheads="1"/>
            </p:cNvSpPr>
            <p:nvPr/>
          </p:nvSpPr>
          <p:spPr bwMode="auto">
            <a:xfrm>
              <a:off x="4364" y="3408"/>
              <a:ext cx="1012" cy="288"/>
            </a:xfrm>
            <a:prstGeom prst="rect">
              <a:avLst/>
            </a:prstGeom>
            <a:solidFill>
              <a:srgbClr val="CCFF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Psychology</a:t>
              </a:r>
            </a:p>
          </p:txBody>
        </p:sp>
      </p:grpSp>
      <p:grpSp>
        <p:nvGrpSpPr>
          <p:cNvPr id="5184" name="Group 64"/>
          <p:cNvGrpSpPr>
            <a:grpSpLocks/>
          </p:cNvGrpSpPr>
          <p:nvPr/>
        </p:nvGrpSpPr>
        <p:grpSpPr bwMode="auto">
          <a:xfrm>
            <a:off x="533400" y="5181600"/>
            <a:ext cx="1828800" cy="1371600"/>
            <a:chOff x="336" y="3264"/>
            <a:chExt cx="1152" cy="864"/>
          </a:xfrm>
        </p:grpSpPr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336" y="3264"/>
              <a:ext cx="1152" cy="864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386" y="3437"/>
              <a:ext cx="1053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Electrical</a:t>
              </a:r>
            </a:p>
            <a:p>
              <a:pPr algn="ctr"/>
              <a:r>
                <a:rPr lang="en-GB"/>
                <a:t>Engineering</a:t>
              </a:r>
            </a:p>
          </p:txBody>
        </p:sp>
      </p:grpSp>
      <p:grpSp>
        <p:nvGrpSpPr>
          <p:cNvPr id="5151" name="Group 31"/>
          <p:cNvGrpSpPr>
            <a:grpSpLocks/>
          </p:cNvGrpSpPr>
          <p:nvPr/>
        </p:nvGrpSpPr>
        <p:grpSpPr bwMode="auto">
          <a:xfrm>
            <a:off x="6781800" y="5181600"/>
            <a:ext cx="1828800" cy="1371600"/>
            <a:chOff x="4032" y="1056"/>
            <a:chExt cx="1152" cy="864"/>
          </a:xfrm>
        </p:grpSpPr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4032" y="1056"/>
              <a:ext cx="1152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4142" y="1229"/>
              <a:ext cx="931" cy="5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Computer </a:t>
              </a:r>
            </a:p>
            <a:p>
              <a:pPr algn="ctr"/>
              <a:r>
                <a:rPr lang="en-GB"/>
                <a:t>Science</a:t>
              </a:r>
            </a:p>
          </p:txBody>
        </p:sp>
      </p:grpSp>
      <p:grpSp>
        <p:nvGrpSpPr>
          <p:cNvPr id="5191" name="Group 71"/>
          <p:cNvGrpSpPr>
            <a:grpSpLocks/>
          </p:cNvGrpSpPr>
          <p:nvPr/>
        </p:nvGrpSpPr>
        <p:grpSpPr bwMode="auto">
          <a:xfrm>
            <a:off x="3200400" y="2667000"/>
            <a:ext cx="2414588" cy="1600200"/>
            <a:chOff x="2064" y="1920"/>
            <a:chExt cx="1521" cy="1008"/>
          </a:xfrm>
        </p:grpSpPr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2064" y="1920"/>
              <a:ext cx="1521" cy="1008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Text Box 28"/>
            <p:cNvSpPr txBox="1">
              <a:spLocks noChangeArrowheads="1"/>
            </p:cNvSpPr>
            <p:nvPr/>
          </p:nvSpPr>
          <p:spPr bwMode="auto">
            <a:xfrm>
              <a:off x="2586" y="2165"/>
              <a:ext cx="47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NLP</a:t>
              </a:r>
            </a:p>
          </p:txBody>
        </p:sp>
      </p:grpSp>
      <p:grpSp>
        <p:nvGrpSpPr>
          <p:cNvPr id="5174" name="Group 54"/>
          <p:cNvGrpSpPr>
            <a:grpSpLocks/>
          </p:cNvGrpSpPr>
          <p:nvPr/>
        </p:nvGrpSpPr>
        <p:grpSpPr bwMode="auto">
          <a:xfrm>
            <a:off x="6629400" y="3352800"/>
            <a:ext cx="1965325" cy="1219200"/>
            <a:chOff x="4176" y="2160"/>
            <a:chExt cx="1238" cy="768"/>
          </a:xfrm>
        </p:grpSpPr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4176" y="2160"/>
              <a:ext cx="1238" cy="76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4293" y="2285"/>
              <a:ext cx="102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Artificial </a:t>
              </a:r>
            </a:p>
            <a:p>
              <a:pPr algn="ctr"/>
              <a:r>
                <a:rPr lang="en-GB"/>
                <a:t>Intelligence</a:t>
              </a:r>
            </a:p>
          </p:txBody>
        </p:sp>
      </p:grpSp>
      <p:grpSp>
        <p:nvGrpSpPr>
          <p:cNvPr id="5199" name="Group 79"/>
          <p:cNvGrpSpPr>
            <a:grpSpLocks/>
          </p:cNvGrpSpPr>
          <p:nvPr/>
        </p:nvGrpSpPr>
        <p:grpSpPr bwMode="auto">
          <a:xfrm>
            <a:off x="3994150" y="5638800"/>
            <a:ext cx="1301750" cy="990600"/>
            <a:chOff x="2516" y="3552"/>
            <a:chExt cx="820" cy="624"/>
          </a:xfrm>
        </p:grpSpPr>
        <p:sp>
          <p:nvSpPr>
            <p:cNvPr id="5160" name="Oval 40"/>
            <p:cNvSpPr>
              <a:spLocks noChangeArrowheads="1"/>
            </p:cNvSpPr>
            <p:nvPr/>
          </p:nvSpPr>
          <p:spPr bwMode="auto">
            <a:xfrm>
              <a:off x="2518" y="3552"/>
              <a:ext cx="816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2516" y="3662"/>
              <a:ext cx="8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sz="1800"/>
                <a:t>Language</a:t>
              </a:r>
            </a:p>
            <a:p>
              <a:pPr algn="ctr"/>
              <a:r>
                <a:rPr lang="en-GB" sz="1800"/>
                <a:t>Engineering</a:t>
              </a:r>
            </a:p>
          </p:txBody>
        </p:sp>
      </p:grpSp>
      <p:grpSp>
        <p:nvGrpSpPr>
          <p:cNvPr id="5187" name="Group 67"/>
          <p:cNvGrpSpPr>
            <a:grpSpLocks/>
          </p:cNvGrpSpPr>
          <p:nvPr/>
        </p:nvGrpSpPr>
        <p:grpSpPr bwMode="auto">
          <a:xfrm>
            <a:off x="5257800" y="4800600"/>
            <a:ext cx="1295400" cy="990600"/>
            <a:chOff x="3072" y="1008"/>
            <a:chExt cx="816" cy="624"/>
          </a:xfrm>
        </p:grpSpPr>
        <p:sp>
          <p:nvSpPr>
            <p:cNvPr id="5168" name="Oval 48"/>
            <p:cNvSpPr>
              <a:spLocks noChangeArrowheads="1"/>
            </p:cNvSpPr>
            <p:nvPr/>
          </p:nvSpPr>
          <p:spPr bwMode="auto">
            <a:xfrm>
              <a:off x="3072" y="1008"/>
              <a:ext cx="816" cy="62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9" name="Text Box 49"/>
            <p:cNvSpPr txBox="1">
              <a:spLocks noChangeArrowheads="1"/>
            </p:cNvSpPr>
            <p:nvPr/>
          </p:nvSpPr>
          <p:spPr bwMode="auto">
            <a:xfrm>
              <a:off x="3257" y="1176"/>
              <a:ext cx="4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HCI</a:t>
              </a:r>
            </a:p>
          </p:txBody>
        </p:sp>
      </p:grp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1979613" y="2492375"/>
            <a:ext cx="1296987" cy="631825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7" name="Line 57"/>
          <p:cNvSpPr>
            <a:spLocks noChangeShapeType="1"/>
          </p:cNvSpPr>
          <p:nvPr/>
        </p:nvSpPr>
        <p:spPr bwMode="auto">
          <a:xfrm flipV="1">
            <a:off x="5562600" y="2362200"/>
            <a:ext cx="1371600" cy="762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8" name="Line 58"/>
          <p:cNvSpPr>
            <a:spLocks noChangeShapeType="1"/>
          </p:cNvSpPr>
          <p:nvPr/>
        </p:nvSpPr>
        <p:spPr bwMode="auto">
          <a:xfrm flipH="1" flipV="1">
            <a:off x="5410200" y="3886200"/>
            <a:ext cx="1828800" cy="1371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202" name="Group 82"/>
          <p:cNvGrpSpPr>
            <a:grpSpLocks/>
          </p:cNvGrpSpPr>
          <p:nvPr/>
        </p:nvGrpSpPr>
        <p:grpSpPr bwMode="auto">
          <a:xfrm>
            <a:off x="7696200" y="2590800"/>
            <a:ext cx="0" cy="2590800"/>
            <a:chOff x="4848" y="1632"/>
            <a:chExt cx="0" cy="1632"/>
          </a:xfrm>
        </p:grpSpPr>
        <p:sp>
          <p:nvSpPr>
            <p:cNvPr id="5180" name="Line 60"/>
            <p:cNvSpPr>
              <a:spLocks noChangeShapeType="1"/>
            </p:cNvSpPr>
            <p:nvPr/>
          </p:nvSpPr>
          <p:spPr bwMode="auto">
            <a:xfrm>
              <a:off x="4848" y="1632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Line 61"/>
            <p:cNvSpPr>
              <a:spLocks noChangeShapeType="1"/>
            </p:cNvSpPr>
            <p:nvPr/>
          </p:nvSpPr>
          <p:spPr bwMode="auto">
            <a:xfrm flipV="1">
              <a:off x="4848" y="288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82" name="Line 62"/>
          <p:cNvSpPr>
            <a:spLocks noChangeShapeType="1"/>
          </p:cNvSpPr>
          <p:nvPr/>
        </p:nvSpPr>
        <p:spPr bwMode="auto">
          <a:xfrm flipH="1" flipV="1">
            <a:off x="5638800" y="3581400"/>
            <a:ext cx="10668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203" name="Group 83"/>
          <p:cNvGrpSpPr>
            <a:grpSpLocks/>
          </p:cNvGrpSpPr>
          <p:nvPr/>
        </p:nvGrpSpPr>
        <p:grpSpPr bwMode="auto">
          <a:xfrm>
            <a:off x="685800" y="3657600"/>
            <a:ext cx="3505200" cy="2209800"/>
            <a:chOff x="432" y="2304"/>
            <a:chExt cx="2208" cy="1392"/>
          </a:xfrm>
        </p:grpSpPr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1488" y="2832"/>
              <a:ext cx="1152" cy="864"/>
              <a:chOff x="288" y="2928"/>
              <a:chExt cx="1152" cy="864"/>
            </a:xfrm>
          </p:grpSpPr>
          <p:sp>
            <p:nvSpPr>
              <p:cNvPr id="5157" name="Oval 37"/>
              <p:cNvSpPr>
                <a:spLocks noChangeArrowheads="1"/>
              </p:cNvSpPr>
              <p:nvPr/>
            </p:nvSpPr>
            <p:spPr bwMode="auto">
              <a:xfrm>
                <a:off x="288" y="2928"/>
                <a:ext cx="1152" cy="8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8" name="Text Box 38"/>
              <p:cNvSpPr txBox="1">
                <a:spLocks noChangeArrowheads="1"/>
              </p:cNvSpPr>
              <p:nvPr/>
            </p:nvSpPr>
            <p:spPr bwMode="auto">
              <a:xfrm>
                <a:off x="393" y="3101"/>
                <a:ext cx="948" cy="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/>
                  <a:t>Signal</a:t>
                </a:r>
              </a:p>
              <a:p>
                <a:pPr algn="ctr"/>
                <a:r>
                  <a:rPr lang="en-GB"/>
                  <a:t>Processing</a:t>
                </a:r>
              </a:p>
            </p:txBody>
          </p:sp>
        </p:grpSp>
        <p:grpSp>
          <p:nvGrpSpPr>
            <p:cNvPr id="5172" name="Group 52"/>
            <p:cNvGrpSpPr>
              <a:grpSpLocks/>
            </p:cNvGrpSpPr>
            <p:nvPr/>
          </p:nvGrpSpPr>
          <p:grpSpPr bwMode="auto">
            <a:xfrm>
              <a:off x="432" y="2304"/>
              <a:ext cx="1152" cy="672"/>
              <a:chOff x="336" y="2160"/>
              <a:chExt cx="1152" cy="672"/>
            </a:xfrm>
          </p:grpSpPr>
          <p:sp>
            <p:nvSpPr>
              <p:cNvPr id="5164" name="Oval 44"/>
              <p:cNvSpPr>
                <a:spLocks noChangeArrowheads="1"/>
              </p:cNvSpPr>
              <p:nvPr/>
            </p:nvSpPr>
            <p:spPr bwMode="auto">
              <a:xfrm>
                <a:off x="336" y="2160"/>
                <a:ext cx="1152" cy="67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5" name="Text Box 45"/>
              <p:cNvSpPr txBox="1">
                <a:spLocks noChangeArrowheads="1"/>
              </p:cNvSpPr>
              <p:nvPr/>
            </p:nvSpPr>
            <p:spPr bwMode="auto">
              <a:xfrm>
                <a:off x="481" y="2352"/>
                <a:ext cx="86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/>
                  <a:t>Phonetics</a:t>
                </a:r>
              </a:p>
            </p:txBody>
          </p:sp>
        </p:grpSp>
        <p:sp>
          <p:nvSpPr>
            <p:cNvPr id="5183" name="Freeform 63"/>
            <p:cNvSpPr>
              <a:spLocks/>
            </p:cNvSpPr>
            <p:nvPr/>
          </p:nvSpPr>
          <p:spPr bwMode="auto">
            <a:xfrm>
              <a:off x="856" y="2496"/>
              <a:ext cx="1400" cy="776"/>
            </a:xfrm>
            <a:custGeom>
              <a:avLst/>
              <a:gdLst>
                <a:gd name="T0" fmla="*/ 56 w 1496"/>
                <a:gd name="T1" fmla="*/ 480 h 488"/>
                <a:gd name="T2" fmla="*/ 152 w 1496"/>
                <a:gd name="T3" fmla="*/ 0 h 488"/>
                <a:gd name="T4" fmla="*/ 968 w 1496"/>
                <a:gd name="T5" fmla="*/ 480 h 488"/>
                <a:gd name="T6" fmla="*/ 1496 w 1496"/>
                <a:gd name="T7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6" h="488">
                  <a:moveTo>
                    <a:pt x="56" y="480"/>
                  </a:moveTo>
                  <a:cubicBezTo>
                    <a:pt x="28" y="240"/>
                    <a:pt x="0" y="0"/>
                    <a:pt x="152" y="0"/>
                  </a:cubicBezTo>
                  <a:cubicBezTo>
                    <a:pt x="304" y="0"/>
                    <a:pt x="744" y="472"/>
                    <a:pt x="968" y="480"/>
                  </a:cubicBezTo>
                  <a:cubicBezTo>
                    <a:pt x="1192" y="488"/>
                    <a:pt x="1408" y="120"/>
                    <a:pt x="1496" y="48"/>
                  </a:cubicBezTo>
                </a:path>
              </a:pathLst>
            </a:custGeom>
            <a:noFill/>
            <a:ln w="28575" cmpd="sng">
              <a:solidFill>
                <a:srgbClr val="FFCCFF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85" name="Line 65"/>
          <p:cNvSpPr>
            <a:spLocks noChangeShapeType="1"/>
          </p:cNvSpPr>
          <p:nvPr/>
        </p:nvSpPr>
        <p:spPr bwMode="auto">
          <a:xfrm>
            <a:off x="1447800" y="2819400"/>
            <a:ext cx="76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8" name="Line 68"/>
          <p:cNvSpPr>
            <a:spLocks noChangeShapeType="1"/>
          </p:cNvSpPr>
          <p:nvPr/>
        </p:nvSpPr>
        <p:spPr bwMode="auto">
          <a:xfrm>
            <a:off x="6019800" y="2362200"/>
            <a:ext cx="9144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9" name="Freeform 69"/>
          <p:cNvSpPr>
            <a:spLocks/>
          </p:cNvSpPr>
          <p:nvPr/>
        </p:nvSpPr>
        <p:spPr bwMode="auto">
          <a:xfrm flipV="1">
            <a:off x="4876800" y="4191000"/>
            <a:ext cx="1905000" cy="1676400"/>
          </a:xfrm>
          <a:custGeom>
            <a:avLst/>
            <a:gdLst>
              <a:gd name="T0" fmla="*/ 1008 w 1008"/>
              <a:gd name="T1" fmla="*/ 40 h 568"/>
              <a:gd name="T2" fmla="*/ 384 w 1008"/>
              <a:gd name="T3" fmla="*/ 88 h 568"/>
              <a:gd name="T4" fmla="*/ 0 w 1008"/>
              <a:gd name="T5" fmla="*/ 5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8" h="568">
                <a:moveTo>
                  <a:pt x="1008" y="40"/>
                </a:moveTo>
                <a:cubicBezTo>
                  <a:pt x="780" y="20"/>
                  <a:pt x="552" y="0"/>
                  <a:pt x="384" y="88"/>
                </a:cubicBezTo>
                <a:cubicBezTo>
                  <a:pt x="216" y="176"/>
                  <a:pt x="64" y="488"/>
                  <a:pt x="0" y="56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0" name="Line 70"/>
          <p:cNvSpPr>
            <a:spLocks noChangeShapeType="1"/>
          </p:cNvSpPr>
          <p:nvPr/>
        </p:nvSpPr>
        <p:spPr bwMode="auto">
          <a:xfrm>
            <a:off x="4495800" y="4267200"/>
            <a:ext cx="1524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192" name="Group 72"/>
          <p:cNvGrpSpPr>
            <a:grpSpLocks/>
          </p:cNvGrpSpPr>
          <p:nvPr/>
        </p:nvGrpSpPr>
        <p:grpSpPr bwMode="auto">
          <a:xfrm>
            <a:off x="4572000" y="1524000"/>
            <a:ext cx="1752600" cy="990600"/>
            <a:chOff x="2064" y="912"/>
            <a:chExt cx="1152" cy="864"/>
          </a:xfrm>
        </p:grpSpPr>
        <p:sp>
          <p:nvSpPr>
            <p:cNvPr id="5193" name="Oval 73"/>
            <p:cNvSpPr>
              <a:spLocks noChangeArrowheads="1"/>
            </p:cNvSpPr>
            <p:nvPr/>
          </p:nvSpPr>
          <p:spPr bwMode="auto">
            <a:xfrm>
              <a:off x="2064" y="912"/>
              <a:ext cx="115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4" name="Text Box 74"/>
            <p:cNvSpPr txBox="1">
              <a:spLocks noChangeArrowheads="1"/>
            </p:cNvSpPr>
            <p:nvPr/>
          </p:nvSpPr>
          <p:spPr bwMode="auto">
            <a:xfrm>
              <a:off x="2131" y="1085"/>
              <a:ext cx="1022" cy="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Philosophy</a:t>
              </a:r>
            </a:p>
          </p:txBody>
        </p:sp>
      </p:grpSp>
      <p:grpSp>
        <p:nvGrpSpPr>
          <p:cNvPr id="5195" name="Group 75"/>
          <p:cNvGrpSpPr>
            <a:grpSpLocks/>
          </p:cNvGrpSpPr>
          <p:nvPr/>
        </p:nvGrpSpPr>
        <p:grpSpPr bwMode="auto">
          <a:xfrm>
            <a:off x="2362200" y="1371600"/>
            <a:ext cx="1828800" cy="990600"/>
            <a:chOff x="2064" y="912"/>
            <a:chExt cx="1152" cy="864"/>
          </a:xfrm>
        </p:grpSpPr>
        <p:sp>
          <p:nvSpPr>
            <p:cNvPr id="5196" name="Oval 76"/>
            <p:cNvSpPr>
              <a:spLocks noChangeArrowheads="1"/>
            </p:cNvSpPr>
            <p:nvPr/>
          </p:nvSpPr>
          <p:spPr bwMode="auto">
            <a:xfrm>
              <a:off x="2064" y="912"/>
              <a:ext cx="115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7" name="Text Box 77"/>
            <p:cNvSpPr txBox="1">
              <a:spLocks noChangeArrowheads="1"/>
            </p:cNvSpPr>
            <p:nvPr/>
          </p:nvSpPr>
          <p:spPr bwMode="auto">
            <a:xfrm>
              <a:off x="2361" y="1085"/>
              <a:ext cx="563" cy="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Logic</a:t>
              </a:r>
            </a:p>
          </p:txBody>
        </p:sp>
      </p:grpSp>
      <p:sp>
        <p:nvSpPr>
          <p:cNvPr id="5198" name="Line 78"/>
          <p:cNvSpPr>
            <a:spLocks noChangeShapeType="1"/>
          </p:cNvSpPr>
          <p:nvPr/>
        </p:nvSpPr>
        <p:spPr bwMode="auto">
          <a:xfrm flipH="1">
            <a:off x="2133600" y="19812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0" name="Line 80"/>
          <p:cNvSpPr>
            <a:spLocks noChangeShapeType="1"/>
          </p:cNvSpPr>
          <p:nvPr/>
        </p:nvSpPr>
        <p:spPr bwMode="auto">
          <a:xfrm flipH="1">
            <a:off x="5257800" y="6019800"/>
            <a:ext cx="15240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1" name="Line 81"/>
          <p:cNvSpPr>
            <a:spLocks noChangeShapeType="1"/>
          </p:cNvSpPr>
          <p:nvPr/>
        </p:nvSpPr>
        <p:spPr bwMode="auto">
          <a:xfrm flipH="1" flipV="1">
            <a:off x="4114800" y="1752600"/>
            <a:ext cx="457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9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5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5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6" grpId="0" animBg="1"/>
      <p:bldP spid="5177" grpId="0" animBg="1"/>
      <p:bldP spid="5178" grpId="0" animBg="1"/>
      <p:bldP spid="5182" grpId="0" animBg="1"/>
      <p:bldP spid="5185" grpId="0" animBg="1"/>
      <p:bldP spid="5188" grpId="0" animBg="1"/>
      <p:bldP spid="5189" grpId="0" animBg="1"/>
      <p:bldP spid="5190" grpId="0" animBg="1"/>
      <p:bldP spid="5198" grpId="0" animBg="1"/>
      <p:bldP spid="5200" grpId="0" animBg="1"/>
      <p:bldP spid="520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Named Entity Recognition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>
                <a:latin typeface="Tempus Sans ITC" charset="0"/>
                <a:cs typeface="Arial" charset="0"/>
              </a:rPr>
              <a:t>Identifies and classifies strings of characters representing proper nouns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None/>
            </a:pPr>
            <a:r>
              <a:rPr lang="en-US">
                <a:latin typeface="Tempus Sans ITC" charset="0"/>
                <a:cs typeface="Arial" charset="0"/>
              </a:rPr>
              <a:t>	</a:t>
            </a:r>
            <a:r>
              <a:rPr lang="en-US" b="1">
                <a:solidFill>
                  <a:srgbClr val="FF0000"/>
                </a:solidFill>
                <a:latin typeface="Tempus Sans ITC" charset="0"/>
                <a:cs typeface="Arial" charset="0"/>
              </a:rPr>
              <a:t>[</a:t>
            </a:r>
            <a:r>
              <a:rPr lang="en-US" sz="2000" b="1">
                <a:solidFill>
                  <a:srgbClr val="FF0000"/>
                </a:solidFill>
                <a:latin typeface="Bookman Old Style" charset="0"/>
                <a:cs typeface="Arial" charset="0"/>
              </a:rPr>
              <a:t>PER Neil A. Armstrong]</a:t>
            </a:r>
            <a:r>
              <a:rPr lang="en-US" sz="2000">
                <a:latin typeface="Bookman Old Style" charset="0"/>
                <a:cs typeface="Arial" charset="0"/>
              </a:rPr>
              <a:t> , the 38-year-old civilian commander, radioed to earth and the mission control room here: </a:t>
            </a:r>
            <a:r>
              <a:rPr lang="ja-JP" altLang="en-US" sz="2000">
                <a:latin typeface="Bookman Old Style" charset="0"/>
                <a:cs typeface="Arial" charset="0"/>
              </a:rPr>
              <a:t>“</a:t>
            </a:r>
            <a:r>
              <a:rPr lang="en-US" sz="2000" b="1">
                <a:solidFill>
                  <a:srgbClr val="FF0000"/>
                </a:solidFill>
                <a:latin typeface="Bookman Old Style" charset="0"/>
                <a:cs typeface="Arial" charset="0"/>
              </a:rPr>
              <a:t>[LOC Houston]</a:t>
            </a:r>
            <a:r>
              <a:rPr lang="en-US" sz="2000">
                <a:latin typeface="Bookman Old Style" charset="0"/>
                <a:cs typeface="Arial" charset="0"/>
              </a:rPr>
              <a:t> , </a:t>
            </a:r>
            <a:r>
              <a:rPr lang="en-US" sz="2000" b="1">
                <a:solidFill>
                  <a:srgbClr val="FF0000"/>
                </a:solidFill>
                <a:latin typeface="Bookman Old Style" charset="0"/>
                <a:cs typeface="Arial" charset="0"/>
              </a:rPr>
              <a:t>[ORG Tranquility]</a:t>
            </a:r>
            <a:r>
              <a:rPr lang="en-US" sz="2000">
                <a:latin typeface="Bookman Old Style" charset="0"/>
                <a:cs typeface="Arial" charset="0"/>
              </a:rPr>
              <a:t> Base  here; the Eagle has landed."</a:t>
            </a:r>
            <a:endParaRPr lang="en-US">
              <a:latin typeface="Bookman Old Style" charset="0"/>
              <a:cs typeface="Arial" charset="0"/>
            </a:endParaRPr>
          </a:p>
          <a:p>
            <a:r>
              <a:rPr lang="en-US">
                <a:latin typeface="Tempus Sans ITC" charset="0"/>
                <a:cs typeface="Arial" charset="0"/>
              </a:rPr>
              <a:t>Useful for </a:t>
            </a: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filtering </a:t>
            </a:r>
            <a:r>
              <a:rPr lang="en-US">
                <a:latin typeface="Tempus Sans ITC" charset="0"/>
                <a:cs typeface="Arial" charset="0"/>
              </a:rPr>
              <a:t>documents</a:t>
            </a:r>
          </a:p>
          <a:p>
            <a:pPr lvl="1"/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I need to find news articles about organizations in which Bill Gates might be involved…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endParaRPr lang="en-US">
              <a:latin typeface="Tempus Sans ITC" charset="0"/>
              <a:cs typeface="Arial" charset="0"/>
            </a:endParaRPr>
          </a:p>
          <a:p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Disambiguate</a:t>
            </a:r>
            <a:r>
              <a:rPr lang="en-US">
                <a:latin typeface="Tempus Sans ITC" charset="0"/>
                <a:cs typeface="Arial" charset="0"/>
              </a:rPr>
              <a:t> tokens: </a:t>
            </a:r>
            <a:r>
              <a:rPr lang="ja-JP" altLang="en-US" sz="2000">
                <a:latin typeface="Tempus Sans ITC" charset="0"/>
                <a:cs typeface="Arial" charset="0"/>
              </a:rPr>
              <a:t>“</a:t>
            </a:r>
            <a:r>
              <a:rPr lang="en-US" sz="2000">
                <a:latin typeface="Tempus Sans ITC" charset="0"/>
                <a:cs typeface="Arial" charset="0"/>
              </a:rPr>
              <a:t>Chicago</a:t>
            </a:r>
            <a:r>
              <a:rPr lang="ja-JP" altLang="en-US" sz="2000">
                <a:latin typeface="Tempus Sans ITC" charset="0"/>
                <a:cs typeface="Arial" charset="0"/>
              </a:rPr>
              <a:t>”</a:t>
            </a:r>
            <a:r>
              <a:rPr lang="en-US" sz="2000">
                <a:latin typeface="Tempus Sans ITC" charset="0"/>
                <a:cs typeface="Arial" charset="0"/>
              </a:rPr>
              <a:t> (team) vs. </a:t>
            </a:r>
            <a:r>
              <a:rPr lang="ja-JP" altLang="en-US" sz="2000">
                <a:latin typeface="Tempus Sans ITC" charset="0"/>
                <a:cs typeface="Arial" charset="0"/>
              </a:rPr>
              <a:t>“</a:t>
            </a:r>
            <a:r>
              <a:rPr lang="en-US" sz="2000">
                <a:latin typeface="Tempus Sans ITC" charset="0"/>
                <a:cs typeface="Arial" charset="0"/>
              </a:rPr>
              <a:t>Chicago</a:t>
            </a:r>
            <a:r>
              <a:rPr lang="ja-JP" altLang="en-US" sz="2000">
                <a:latin typeface="Tempus Sans ITC" charset="0"/>
                <a:cs typeface="Arial" charset="0"/>
              </a:rPr>
              <a:t>”</a:t>
            </a:r>
            <a:r>
              <a:rPr lang="en-US" sz="2000">
                <a:latin typeface="Tempus Sans ITC" charset="0"/>
                <a:cs typeface="Arial" charset="0"/>
              </a:rPr>
              <a:t> (city)</a:t>
            </a:r>
            <a:endParaRPr lang="en-US">
              <a:latin typeface="Tempus Sans ITC" charset="0"/>
              <a:cs typeface="Arial" charset="0"/>
            </a:endParaRPr>
          </a:p>
          <a:p>
            <a:r>
              <a:rPr lang="en-US">
                <a:latin typeface="Tempus Sans ITC" charset="0"/>
                <a:cs typeface="Arial" charset="0"/>
              </a:rPr>
              <a:t>Source of </a:t>
            </a: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abstract features</a:t>
            </a:r>
          </a:p>
          <a:p>
            <a:pPr lvl="1"/>
            <a:r>
              <a:rPr lang="en-US">
                <a:latin typeface="Tempus Sans ITC" charset="0"/>
                <a:cs typeface="Arial" charset="0"/>
              </a:rPr>
              <a:t>E.g.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Verbs that appear with entities that are Organizations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endParaRPr lang="en-US">
              <a:latin typeface="Tempus Sans ITC" charset="0"/>
              <a:cs typeface="Arial" charset="0"/>
            </a:endParaRPr>
          </a:p>
          <a:p>
            <a:pPr lvl="1"/>
            <a:r>
              <a:rPr lang="en-US">
                <a:latin typeface="Tempus Sans ITC" charset="0"/>
                <a:cs typeface="Arial" charset="0"/>
              </a:rPr>
              <a:t>E.g.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Documents that have a high proportion of Organizations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endParaRPr lang="en-US">
              <a:latin typeface="Tempus Sans IT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64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Coreference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7750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>
                <a:latin typeface="Tempus Sans ITC" charset="0"/>
                <a:cs typeface="Arial" charset="0"/>
              </a:rPr>
              <a:t>Identify all phrases that refer to each entity of interest – i.e., group mentions of concepts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None/>
            </a:pPr>
            <a:r>
              <a:rPr lang="en-US" b="1">
                <a:solidFill>
                  <a:srgbClr val="FF0000"/>
                </a:solidFill>
                <a:latin typeface="Tempus Sans ITC" charset="0"/>
                <a:cs typeface="Arial" charset="0"/>
              </a:rPr>
              <a:t>	[</a:t>
            </a:r>
            <a:r>
              <a:rPr lang="en-US" b="1">
                <a:solidFill>
                  <a:srgbClr val="FF0000"/>
                </a:solidFill>
                <a:latin typeface="Bookman Old Style" charset="0"/>
                <a:cs typeface="Arial" charset="0"/>
              </a:rPr>
              <a:t>Neil A. Armstrong]</a:t>
            </a:r>
            <a:r>
              <a:rPr lang="en-US">
                <a:latin typeface="Bookman Old Style" charset="0"/>
                <a:cs typeface="Arial" charset="0"/>
              </a:rPr>
              <a:t> , </a:t>
            </a:r>
            <a:r>
              <a:rPr lang="en-US" b="1">
                <a:solidFill>
                  <a:srgbClr val="FF0000"/>
                </a:solidFill>
                <a:latin typeface="Bookman Old Style" charset="0"/>
                <a:cs typeface="Arial" charset="0"/>
              </a:rPr>
              <a:t>[the 38-year-old civilian commander]</a:t>
            </a:r>
            <a:r>
              <a:rPr lang="en-US">
                <a:latin typeface="Bookman Old Style" charset="0"/>
                <a:cs typeface="Arial" charset="0"/>
              </a:rPr>
              <a:t>, radioed to </a:t>
            </a:r>
            <a:r>
              <a:rPr lang="en-US" b="1">
                <a:solidFill>
                  <a:srgbClr val="0000FF"/>
                </a:solidFill>
                <a:latin typeface="Bookman Old Style" charset="0"/>
                <a:cs typeface="Arial" charset="0"/>
              </a:rPr>
              <a:t>[earth]</a:t>
            </a:r>
            <a:r>
              <a:rPr lang="en-US">
                <a:latin typeface="Bookman Old Style" charset="0"/>
                <a:cs typeface="Arial" charset="0"/>
              </a:rPr>
              <a:t>. </a:t>
            </a:r>
            <a:r>
              <a:rPr lang="en-US" b="1">
                <a:solidFill>
                  <a:srgbClr val="FF0000"/>
                </a:solidFill>
                <a:latin typeface="Bookman Old Style" charset="0"/>
                <a:cs typeface="Arial" charset="0"/>
              </a:rPr>
              <a:t>[He]</a:t>
            </a:r>
            <a:r>
              <a:rPr lang="en-US">
                <a:latin typeface="Bookman Old Style" charset="0"/>
                <a:cs typeface="Arial" charset="0"/>
              </a:rPr>
              <a:t> said the famous words, </a:t>
            </a:r>
            <a:r>
              <a:rPr lang="ja-JP" altLang="en-US">
                <a:latin typeface="Bookman Old Style" charset="0"/>
                <a:cs typeface="Arial" charset="0"/>
              </a:rPr>
              <a:t>“</a:t>
            </a:r>
            <a:r>
              <a:rPr lang="en-US" b="1">
                <a:solidFill>
                  <a:srgbClr val="92D050"/>
                </a:solidFill>
                <a:latin typeface="Bookman Old Style" charset="0"/>
                <a:cs typeface="Arial" charset="0"/>
              </a:rPr>
              <a:t>[the Eagle] </a:t>
            </a:r>
            <a:r>
              <a:rPr lang="en-US">
                <a:latin typeface="Bookman Old Style" charset="0"/>
                <a:cs typeface="Arial" charset="0"/>
              </a:rPr>
              <a:t>has landed</a:t>
            </a:r>
            <a:r>
              <a:rPr lang="ja-JP" altLang="en-US">
                <a:latin typeface="Bookman Old Style" charset="0"/>
                <a:cs typeface="Arial" charset="0"/>
              </a:rPr>
              <a:t>”</a:t>
            </a:r>
            <a:r>
              <a:rPr lang="en-US">
                <a:latin typeface="Bookman Old Style" charset="0"/>
                <a:cs typeface="Arial" charset="0"/>
              </a:rPr>
              <a:t>."</a:t>
            </a:r>
          </a:p>
          <a:p>
            <a:r>
              <a:rPr lang="en-US">
                <a:latin typeface="Tempus Sans ITC" charset="0"/>
                <a:cs typeface="Arial" charset="0"/>
              </a:rPr>
              <a:t>The Named Entity recognizer only gets us part-way…</a:t>
            </a:r>
          </a:p>
          <a:p>
            <a:r>
              <a:rPr lang="en-US">
                <a:latin typeface="Tempus Sans ITC" charset="0"/>
                <a:cs typeface="Arial" charset="0"/>
              </a:rPr>
              <a:t>…if we ask,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what actions did Neil Armstrong perform?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, we will miss many instances (e.g. </a:t>
            </a:r>
            <a:r>
              <a:rPr lang="ja-JP" altLang="en-US">
                <a:latin typeface="Tempus Sans ITC" charset="0"/>
                <a:cs typeface="Arial" charset="0"/>
              </a:rPr>
              <a:t>“</a:t>
            </a:r>
            <a:r>
              <a:rPr lang="en-US">
                <a:latin typeface="Tempus Sans ITC" charset="0"/>
                <a:cs typeface="Arial" charset="0"/>
              </a:rPr>
              <a:t>He said…</a:t>
            </a:r>
            <a:r>
              <a:rPr lang="ja-JP" altLang="en-US">
                <a:latin typeface="Tempus Sans ITC" charset="0"/>
                <a:cs typeface="Arial" charset="0"/>
              </a:rPr>
              <a:t>”</a:t>
            </a:r>
            <a:r>
              <a:rPr lang="en-US">
                <a:latin typeface="Tempus Sans ITC" charset="0"/>
                <a:cs typeface="Arial" charset="0"/>
              </a:rPr>
              <a:t>)</a:t>
            </a:r>
          </a:p>
          <a:p>
            <a:r>
              <a:rPr lang="en-US">
                <a:latin typeface="Tempus Sans ITC" charset="0"/>
                <a:cs typeface="Arial" charset="0"/>
              </a:rPr>
              <a:t>Coreference resolver </a:t>
            </a:r>
            <a:r>
              <a:rPr lang="en-US" b="1">
                <a:solidFill>
                  <a:srgbClr val="FF0000"/>
                </a:solidFill>
                <a:latin typeface="Tempus Sans ITC" charset="0"/>
                <a:cs typeface="Arial" charset="0"/>
              </a:rPr>
              <a:t>abstracts over different ways of referring to the same person</a:t>
            </a:r>
          </a:p>
          <a:p>
            <a:pPr lvl="1"/>
            <a:r>
              <a:rPr lang="en-US">
                <a:latin typeface="Tempus Sans ITC" charset="0"/>
                <a:cs typeface="Arial" charset="0"/>
              </a:rPr>
              <a:t>Useful in feature extraction, information extraction</a:t>
            </a:r>
          </a:p>
          <a:p>
            <a:endParaRPr lang="en-US">
              <a:latin typeface="Tempus Sans ITC" charset="0"/>
              <a:cs typeface="Arial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altLang="zh-TW">
                <a:ea typeface="Arial Unicode MS" charset="0"/>
                <a:cs typeface="Arial Unicode MS" charset="0"/>
              </a:rPr>
              <a:t>Page </a:t>
            </a:r>
            <a:fld id="{F4554D3C-A7A5-F345-B796-9F056C6467AF}" type="slidenum">
              <a:rPr lang="en-US" altLang="zh-TW">
                <a:ea typeface="Arial Unicode MS" charset="0"/>
                <a:cs typeface="Arial Unicode MS" charset="0"/>
              </a:rPr>
              <a:pPr/>
              <a:t>31</a:t>
            </a:fld>
            <a:endParaRPr lang="en-US" altLang="zh-TW">
              <a:ea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931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Parsers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1752" y="1410708"/>
            <a:ext cx="8503920" cy="4572000"/>
          </a:xfrm>
        </p:spPr>
        <p:txBody>
          <a:bodyPr/>
          <a:lstStyle/>
          <a:p>
            <a:r>
              <a:rPr lang="en-US">
                <a:latin typeface="Tempus Sans ITC" charset="0"/>
                <a:cs typeface="Arial" charset="0"/>
              </a:rPr>
              <a:t>Identify the grammatical structure of a sentence</a:t>
            </a: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1965325"/>
            <a:ext cx="24939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252538" y="4767263"/>
            <a:ext cx="1198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Full parse</a:t>
            </a: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4618038" y="2838450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/>
              <a:t>John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5794375" y="2838450"/>
            <a:ext cx="42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/>
              <a:t>hit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6715125" y="283845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/>
              <a:t>the</a:t>
            </a:r>
          </a:p>
        </p:txBody>
      </p:sp>
      <p:sp>
        <p:nvSpPr>
          <p:cNvPr id="13321" name="TextBox 10"/>
          <p:cNvSpPr txBox="1">
            <a:spLocks noChangeArrowheads="1"/>
          </p:cNvSpPr>
          <p:nvPr/>
        </p:nvSpPr>
        <p:spPr bwMode="auto">
          <a:xfrm>
            <a:off x="7712075" y="2838450"/>
            <a:ext cx="542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/>
              <a:t>ball</a:t>
            </a:r>
          </a:p>
        </p:txBody>
      </p:sp>
      <p:cxnSp>
        <p:nvCxnSpPr>
          <p:cNvPr id="13" name="Curved Connector 12"/>
          <p:cNvCxnSpPr>
            <a:cxnSpLocks noChangeShapeType="1"/>
            <a:stCxn id="13319" idx="0"/>
            <a:endCxn id="13318" idx="0"/>
          </p:cNvCxnSpPr>
          <p:nvPr/>
        </p:nvCxnSpPr>
        <p:spPr bwMode="auto">
          <a:xfrm rot="16200000" flipV="1">
            <a:off x="5484813" y="2314575"/>
            <a:ext cx="12700" cy="1047750"/>
          </a:xfrm>
          <a:prstGeom prst="curvedConnector3">
            <a:avLst>
              <a:gd name="adj1" fmla="val 3923356"/>
            </a:avLst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Curved Connector 13"/>
          <p:cNvCxnSpPr>
            <a:cxnSpLocks noChangeShapeType="1"/>
            <a:stCxn id="13319" idx="0"/>
            <a:endCxn id="13321" idx="0"/>
          </p:cNvCxnSpPr>
          <p:nvPr/>
        </p:nvCxnSpPr>
        <p:spPr bwMode="auto">
          <a:xfrm rot="5400000" flipH="1" flipV="1">
            <a:off x="6996113" y="1851025"/>
            <a:ext cx="12700" cy="1974850"/>
          </a:xfrm>
          <a:prstGeom prst="curvedConnector3">
            <a:avLst>
              <a:gd name="adj1" fmla="val 6320694"/>
            </a:avLst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4" name="TextBox 18"/>
          <p:cNvSpPr txBox="1">
            <a:spLocks noChangeArrowheads="1"/>
          </p:cNvSpPr>
          <p:nvPr/>
        </p:nvSpPr>
        <p:spPr bwMode="auto">
          <a:xfrm>
            <a:off x="6645275" y="1804988"/>
            <a:ext cx="595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1200"/>
              <a:t>object</a:t>
            </a:r>
          </a:p>
        </p:txBody>
      </p:sp>
      <p:sp>
        <p:nvSpPr>
          <p:cNvPr id="13325" name="TextBox 19"/>
          <p:cNvSpPr txBox="1">
            <a:spLocks noChangeArrowheads="1"/>
          </p:cNvSpPr>
          <p:nvPr/>
        </p:nvSpPr>
        <p:spPr bwMode="auto">
          <a:xfrm>
            <a:off x="5122863" y="2084388"/>
            <a:ext cx="671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1200"/>
              <a:t>subject</a:t>
            </a:r>
          </a:p>
        </p:txBody>
      </p:sp>
      <p:cxnSp>
        <p:nvCxnSpPr>
          <p:cNvPr id="22" name="Curved Connector 21"/>
          <p:cNvCxnSpPr>
            <a:cxnSpLocks noChangeShapeType="1"/>
            <a:stCxn id="13321" idx="0"/>
            <a:endCxn id="13320" idx="0"/>
          </p:cNvCxnSpPr>
          <p:nvPr/>
        </p:nvCxnSpPr>
        <p:spPr bwMode="auto">
          <a:xfrm rot="16200000" flipV="1">
            <a:off x="7475538" y="2330450"/>
            <a:ext cx="12700" cy="1016000"/>
          </a:xfrm>
          <a:prstGeom prst="curvedConnector3">
            <a:avLst>
              <a:gd name="adj1" fmla="val 2416458"/>
            </a:avLst>
          </a:prstGeom>
          <a:noFill/>
          <a:ln w="25400">
            <a:solidFill>
              <a:srgbClr val="000000"/>
            </a:solidFill>
            <a:round/>
            <a:headEnd/>
            <a:tailEnd type="stealth" w="lg" len="lg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7" name="TextBox 23"/>
          <p:cNvSpPr txBox="1">
            <a:spLocks noChangeArrowheads="1"/>
          </p:cNvSpPr>
          <p:nvPr/>
        </p:nvSpPr>
        <p:spPr bwMode="auto">
          <a:xfrm>
            <a:off x="7056438" y="2292350"/>
            <a:ext cx="736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 sz="1200"/>
              <a:t>modifier</a:t>
            </a:r>
          </a:p>
        </p:txBody>
      </p:sp>
      <p:sp>
        <p:nvSpPr>
          <p:cNvPr id="13328" name="TextBox 24"/>
          <p:cNvSpPr txBox="1">
            <a:spLocks noChangeArrowheads="1"/>
          </p:cNvSpPr>
          <p:nvPr/>
        </p:nvSpPr>
        <p:spPr bwMode="auto">
          <a:xfrm>
            <a:off x="5303838" y="3422650"/>
            <a:ext cx="2122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Dependency parse</a:t>
            </a:r>
          </a:p>
        </p:txBody>
      </p:sp>
      <p:sp>
        <p:nvSpPr>
          <p:cNvPr id="13329" name="TextBox 25"/>
          <p:cNvSpPr txBox="1">
            <a:spLocks noChangeArrowheads="1"/>
          </p:cNvSpPr>
          <p:nvPr/>
        </p:nvSpPr>
        <p:spPr bwMode="auto">
          <a:xfrm>
            <a:off x="4454525" y="4305300"/>
            <a:ext cx="3800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empus Sans ITC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empus Sans ITC" charset="0"/>
                <a:ea typeface="Arial" charset="0"/>
                <a:cs typeface="Arial" charset="0"/>
              </a:defRPr>
            </a:lvl9pPr>
          </a:lstStyle>
          <a:p>
            <a:r>
              <a:rPr lang="en-US"/>
              <a:t>Parsers reveal the grammatical relationships between words and phrases</a:t>
            </a:r>
          </a:p>
        </p:txBody>
      </p:sp>
    </p:spTree>
    <p:extLst>
      <p:ext uri="{BB962C8B-B14F-4D97-AF65-F5344CB8AC3E}">
        <p14:creationId xmlns:p14="http://schemas.microsoft.com/office/powerpoint/2010/main" val="52496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14865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Semantic Role Labeler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029200" y="2590800"/>
            <a:ext cx="3810000" cy="3733800"/>
          </a:xfrm>
        </p:spPr>
        <p:txBody>
          <a:bodyPr>
            <a:normAutofit fontScale="92500"/>
          </a:bodyPr>
          <a:lstStyle/>
          <a:p>
            <a:r>
              <a:rPr lang="en-US">
                <a:latin typeface="Tempus Sans ITC" charset="0"/>
                <a:cs typeface="Arial" charset="0"/>
              </a:rPr>
              <a:t>SRL reveals </a:t>
            </a:r>
            <a:r>
              <a:rPr lang="en-US">
                <a:solidFill>
                  <a:srgbClr val="FF0000"/>
                </a:solidFill>
                <a:latin typeface="Tempus Sans ITC" charset="0"/>
                <a:cs typeface="Arial" charset="0"/>
              </a:rPr>
              <a:t>relations and arguments </a:t>
            </a:r>
            <a:r>
              <a:rPr lang="en-US">
                <a:latin typeface="Tempus Sans ITC" charset="0"/>
                <a:cs typeface="Arial" charset="0"/>
              </a:rPr>
              <a:t>in the sentence (where relations are expressed as verbs)</a:t>
            </a:r>
          </a:p>
          <a:p>
            <a:r>
              <a:rPr lang="en-US">
                <a:latin typeface="Tempus Sans ITC" charset="0"/>
                <a:cs typeface="Arial" charset="0"/>
              </a:rPr>
              <a:t>Cannot abstract over variability of expressing the relations – e.g. kill vs. murder vs. slay…</a:t>
            </a:r>
          </a:p>
        </p:txBody>
      </p:sp>
      <p:pic>
        <p:nvPicPr>
          <p:cNvPr id="14341" name="Picture 2" descr="SRL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4103688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800600" y="3124200"/>
            <a:ext cx="609600" cy="685800"/>
          </a:xfrm>
          <a:prstGeom prst="irregularSeal1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empus Sans ITC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2514600" y="3505200"/>
            <a:ext cx="2438400" cy="304800"/>
          </a:xfrm>
          <a:prstGeom prst="line">
            <a:avLst/>
          </a:prstGeom>
          <a:noFill/>
          <a:ln w="2857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 flipV="1">
            <a:off x="2438400" y="3048000"/>
            <a:ext cx="2514600" cy="457200"/>
          </a:xfrm>
          <a:prstGeom prst="line">
            <a:avLst/>
          </a:prstGeom>
          <a:noFill/>
          <a:ln w="2857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2514600" y="3505200"/>
            <a:ext cx="2438400" cy="1295400"/>
          </a:xfrm>
          <a:prstGeom prst="line">
            <a:avLst/>
          </a:prstGeom>
          <a:noFill/>
          <a:ln w="28575">
            <a:solidFill>
              <a:schemeClr val="fol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4800600" y="3886200"/>
            <a:ext cx="609600" cy="685800"/>
          </a:xfrm>
          <a:prstGeom prst="irregularSeal1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empus Sans ITC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H="1">
            <a:off x="4038600" y="4267200"/>
            <a:ext cx="1066800" cy="1143000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H="1">
            <a:off x="4038600" y="4267200"/>
            <a:ext cx="1066800" cy="1524000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H="1" flipV="1">
            <a:off x="4038600" y="2819400"/>
            <a:ext cx="1066800" cy="1447800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45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Mining Mining Mining…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Text Mining</a:t>
            </a:r>
          </a:p>
          <a:p>
            <a:r>
              <a:rPr lang="en-US"/>
              <a:t>Web Mining</a:t>
            </a:r>
          </a:p>
          <a:p>
            <a:r>
              <a:rPr lang="en-US"/>
              <a:t>Literature Mining</a:t>
            </a:r>
          </a:p>
          <a:p>
            <a:r>
              <a:rPr lang="en-US"/>
              <a:t>Social Media Mining</a:t>
            </a:r>
          </a:p>
        </p:txBody>
      </p:sp>
    </p:spTree>
    <p:extLst>
      <p:ext uri="{BB962C8B-B14F-4D97-AF65-F5344CB8AC3E}">
        <p14:creationId xmlns:p14="http://schemas.microsoft.com/office/powerpoint/2010/main" val="1825774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Structured vs. Unstructured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70" y="1549359"/>
            <a:ext cx="7662864" cy="3267169"/>
          </a:xfrm>
        </p:spPr>
        <p:txBody>
          <a:bodyPr/>
          <a:lstStyle/>
          <a:p>
            <a:r>
              <a:rPr lang="en-US"/>
              <a:t>Structured</a:t>
            </a:r>
          </a:p>
          <a:p>
            <a:pPr lvl="1"/>
            <a:r>
              <a:rPr lang="en-US"/>
              <a:t>Questionaries</a:t>
            </a:r>
          </a:p>
          <a:p>
            <a:pPr lvl="2"/>
            <a:r>
              <a:rPr lang="en-US"/>
              <a:t>not free will, not democratized</a:t>
            </a:r>
          </a:p>
          <a:p>
            <a:r>
              <a:rPr lang="en-US"/>
              <a:t>Unstructured</a:t>
            </a:r>
          </a:p>
          <a:p>
            <a:pPr lvl="1"/>
            <a:r>
              <a:rPr lang="en-US"/>
              <a:t>Opinion Mining</a:t>
            </a:r>
          </a:p>
          <a:p>
            <a:pPr lvl="2"/>
            <a:r>
              <a:rPr lang="en-US"/>
              <a:t>Free will, free style, free to pick topic</a:t>
            </a:r>
          </a:p>
          <a:p>
            <a:pPr lvl="2"/>
            <a:r>
              <a:rPr lang="en-US"/>
              <a:t>Not easy to compute/process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588" y="1371600"/>
            <a:ext cx="2178289" cy="3116883"/>
          </a:xfrm>
          <a:prstGeom prst="rect">
            <a:avLst/>
          </a:prstGeom>
        </p:spPr>
      </p:pic>
      <p:sp>
        <p:nvSpPr>
          <p:cNvPr id="6" name="Can 5"/>
          <p:cNvSpPr/>
          <p:nvPr/>
        </p:nvSpPr>
        <p:spPr>
          <a:xfrm>
            <a:off x="5404141" y="5108046"/>
            <a:ext cx="2608893" cy="1458693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Database</a:t>
            </a:r>
          </a:p>
        </p:txBody>
      </p:sp>
      <p:cxnSp>
        <p:nvCxnSpPr>
          <p:cNvPr id="8" name="Straight Arrow Connector 7"/>
          <p:cNvCxnSpPr>
            <a:stCxn id="5" idx="2"/>
            <a:endCxn id="6" idx="1"/>
          </p:cNvCxnSpPr>
          <p:nvPr/>
        </p:nvCxnSpPr>
        <p:spPr>
          <a:xfrm flipH="1">
            <a:off x="6708588" y="4488483"/>
            <a:ext cx="1089145" cy="6195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79682"/>
            <a:ext cx="2122319" cy="17783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447844" y="4818309"/>
            <a:ext cx="892516" cy="522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NLP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47844" y="5529827"/>
            <a:ext cx="892516" cy="522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32199" y="5341055"/>
            <a:ext cx="892516" cy="522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WM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32199" y="6052573"/>
            <a:ext cx="892516" cy="522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SNA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47844" y="6277002"/>
            <a:ext cx="892516" cy="52274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17055" y="4818309"/>
            <a:ext cx="429094" cy="1981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/>
              <a:t>Modeling</a:t>
            </a:r>
          </a:p>
        </p:txBody>
      </p:sp>
      <p:cxnSp>
        <p:nvCxnSpPr>
          <p:cNvPr id="17" name="Straight Arrow Connector 16"/>
          <p:cNvCxnSpPr>
            <a:stCxn id="9" idx="3"/>
          </p:cNvCxnSpPr>
          <p:nvPr/>
        </p:nvCxnSpPr>
        <p:spPr>
          <a:xfrm flipV="1">
            <a:off x="2122319" y="5529827"/>
            <a:ext cx="209880" cy="4390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3" idx="1"/>
          </p:cNvCxnSpPr>
          <p:nvPr/>
        </p:nvCxnSpPr>
        <p:spPr>
          <a:xfrm>
            <a:off x="2122319" y="5968841"/>
            <a:ext cx="209880" cy="345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0" idx="1"/>
          </p:cNvCxnSpPr>
          <p:nvPr/>
        </p:nvCxnSpPr>
        <p:spPr>
          <a:xfrm flipV="1">
            <a:off x="3224715" y="5079682"/>
            <a:ext cx="223129" cy="4501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3"/>
            <a:endCxn id="11" idx="1"/>
          </p:cNvCxnSpPr>
          <p:nvPr/>
        </p:nvCxnSpPr>
        <p:spPr>
          <a:xfrm>
            <a:off x="3224715" y="5602428"/>
            <a:ext cx="223129" cy="1887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3"/>
            <a:endCxn id="14" idx="1"/>
          </p:cNvCxnSpPr>
          <p:nvPr/>
        </p:nvCxnSpPr>
        <p:spPr>
          <a:xfrm>
            <a:off x="3224715" y="6313946"/>
            <a:ext cx="223129" cy="224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224715" y="5809029"/>
            <a:ext cx="223129" cy="504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0" idx="3"/>
            <a:endCxn id="15" idx="1"/>
          </p:cNvCxnSpPr>
          <p:nvPr/>
        </p:nvCxnSpPr>
        <p:spPr>
          <a:xfrm>
            <a:off x="4340360" y="5079682"/>
            <a:ext cx="276695" cy="729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15" idx="1"/>
          </p:cNvCxnSpPr>
          <p:nvPr/>
        </p:nvCxnSpPr>
        <p:spPr>
          <a:xfrm>
            <a:off x="4187961" y="5791200"/>
            <a:ext cx="429094" cy="178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3"/>
            <a:endCxn id="15" idx="1"/>
          </p:cNvCxnSpPr>
          <p:nvPr/>
        </p:nvCxnSpPr>
        <p:spPr>
          <a:xfrm flipV="1">
            <a:off x="4340360" y="5809029"/>
            <a:ext cx="276695" cy="7293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3" idx="3"/>
            <a:endCxn id="3" idx="2"/>
          </p:cNvCxnSpPr>
          <p:nvPr/>
        </p:nvCxnSpPr>
        <p:spPr>
          <a:xfrm flipV="1">
            <a:off x="3224715" y="4816528"/>
            <a:ext cx="669387" cy="1497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2" idx="3"/>
            <a:endCxn id="15" idx="1"/>
          </p:cNvCxnSpPr>
          <p:nvPr/>
        </p:nvCxnSpPr>
        <p:spPr>
          <a:xfrm>
            <a:off x="3224715" y="5602428"/>
            <a:ext cx="1392340" cy="2066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1" idx="2"/>
            <a:endCxn id="14" idx="0"/>
          </p:cNvCxnSpPr>
          <p:nvPr/>
        </p:nvCxnSpPr>
        <p:spPr>
          <a:xfrm>
            <a:off x="3894102" y="6052573"/>
            <a:ext cx="0" cy="224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4" idx="0"/>
            <a:endCxn id="11" idx="2"/>
          </p:cNvCxnSpPr>
          <p:nvPr/>
        </p:nvCxnSpPr>
        <p:spPr>
          <a:xfrm flipV="1">
            <a:off x="3894102" y="6052573"/>
            <a:ext cx="0" cy="224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5" idx="3"/>
            <a:endCxn id="6" idx="2"/>
          </p:cNvCxnSpPr>
          <p:nvPr/>
        </p:nvCxnSpPr>
        <p:spPr>
          <a:xfrm>
            <a:off x="5046149" y="5809029"/>
            <a:ext cx="357992" cy="28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9445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/>
              <a:t>Jian-Yun Nie</a:t>
            </a:r>
            <a:r>
              <a:rPr lang="ru-RU" altLang="zh-CN"/>
              <a:t>, Natural Language Processing</a:t>
            </a:r>
          </a:p>
          <a:p>
            <a:r>
              <a:rPr lang="en-US">
                <a:latin typeface="Tempus Sans ITC" charset="0"/>
                <a:cs typeface="Arial" charset="0"/>
              </a:rPr>
              <a:t>Vivek Srikumar, Mark Sammons</a:t>
            </a:r>
            <a:r>
              <a:rPr lang="ru-RU">
                <a:latin typeface="Tempus Sans ITC" charset="0"/>
                <a:cs typeface="Arial" charset="0"/>
              </a:rPr>
              <a:t>, </a:t>
            </a:r>
            <a:r>
              <a:rPr lang="en-US">
                <a:latin typeface="Arial" charset="0"/>
                <a:cs typeface="Arial" charset="0"/>
              </a:rPr>
              <a:t>An Introduction to </a:t>
            </a:r>
            <a:br>
              <a:rPr lang="en-US">
                <a:latin typeface="Arial" charset="0"/>
                <a:cs typeface="Arial" charset="0"/>
              </a:rPr>
            </a:br>
            <a:r>
              <a:rPr lang="en-US">
                <a:latin typeface="Arial" charset="0"/>
                <a:cs typeface="Arial" charset="0"/>
              </a:rPr>
              <a:t>Machine Learning and</a:t>
            </a:r>
            <a:r>
              <a:rPr lang="ru-RU">
                <a:latin typeface="Arial" charset="0"/>
                <a:cs typeface="Arial" charset="0"/>
              </a:rPr>
              <a:t> </a:t>
            </a:r>
            <a:r>
              <a:rPr lang="en-US">
                <a:latin typeface="Arial" charset="0"/>
                <a:cs typeface="Arial" charset="0"/>
              </a:rPr>
              <a:t>Natural Language Processing</a:t>
            </a:r>
            <a:r>
              <a:rPr lang="ru-RU">
                <a:latin typeface="Arial" charset="0"/>
                <a:cs typeface="Arial" charset="0"/>
              </a:rPr>
              <a:t> </a:t>
            </a:r>
            <a:r>
              <a:rPr lang="en-US">
                <a:latin typeface="Arial" charset="0"/>
                <a:cs typeface="Arial" charset="0"/>
              </a:rPr>
              <a:t>Tools</a:t>
            </a:r>
            <a:r>
              <a:rPr lang="ru-RU">
                <a:latin typeface="Arial" charset="0"/>
                <a:cs typeface="Arial" charset="0"/>
              </a:rPr>
              <a:t>, </a:t>
            </a:r>
            <a:r>
              <a:rPr lang="ru-RU" altLang="zh-CN"/>
              <a:t>Cognitive Computation Group, University of Illinois at Urbana Champain</a:t>
            </a:r>
          </a:p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1085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10000"/>
          </a:bodyPr>
          <a:lstStyle/>
          <a:p>
            <a:fld id="{96809FF3-E4F0-FF43-8802-4357BC156D1F}" type="slidenum">
              <a:rPr lang="en-GB"/>
              <a:pPr/>
              <a:t>4</a:t>
            </a:fld>
            <a:r>
              <a:rPr lang="en-GB"/>
              <a:t>/16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Language and AI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>
                <a:latin typeface="Arial"/>
              </a:rPr>
              <a:t>“</a:t>
            </a:r>
            <a:r>
              <a:rPr lang="en-GB"/>
              <a:t>language ability</a:t>
            </a:r>
            <a:r>
              <a:rPr lang="ja-JP" altLang="en-GB">
                <a:latin typeface="Arial"/>
              </a:rPr>
              <a:t>”</a:t>
            </a:r>
            <a:r>
              <a:rPr lang="en-GB"/>
              <a:t> is an integral part of Artificial Intelligence, which relates to robotics</a:t>
            </a:r>
          </a:p>
          <a:p>
            <a:r>
              <a:rPr lang="en-GB"/>
              <a:t>Computers in SciFi use language readily: how realistic is this? What are the problems?</a:t>
            </a:r>
          </a:p>
          <a:p>
            <a:r>
              <a:rPr lang="en-GB"/>
              <a:t>HAL in </a:t>
            </a:r>
            <a:r>
              <a:rPr lang="ja-JP" altLang="en-GB">
                <a:latin typeface="Arial"/>
              </a:rPr>
              <a:t>“</a:t>
            </a:r>
            <a:r>
              <a:rPr lang="en-GB"/>
              <a:t>2001: A Space Odyssey</a:t>
            </a:r>
            <a:r>
              <a:rPr lang="ja-JP" altLang="en-GB">
                <a:latin typeface="Arial"/>
              </a:rPr>
              <a:t>”</a:t>
            </a:r>
            <a:r>
              <a:rPr lang="en-GB"/>
              <a:t> (1968)</a:t>
            </a:r>
          </a:p>
        </p:txBody>
      </p:sp>
    </p:spTree>
    <p:extLst>
      <p:ext uri="{BB962C8B-B14F-4D97-AF65-F5344CB8AC3E}">
        <p14:creationId xmlns:p14="http://schemas.microsoft.com/office/powerpoint/2010/main" val="266879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10000"/>
          </a:bodyPr>
          <a:lstStyle/>
          <a:p>
            <a:fld id="{EE4CC34E-52D9-AA44-AC9F-F128286D9C35}" type="slidenum">
              <a:rPr lang="en-GB"/>
              <a:pPr/>
              <a:t>5</a:t>
            </a:fld>
            <a:r>
              <a:rPr lang="en-GB"/>
              <a:t>/16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 realistic is HAL?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/>
              <a:t>Non-linguistic functions include...</a:t>
            </a:r>
          </a:p>
          <a:p>
            <a:r>
              <a:rPr lang="en-GB"/>
              <a:t>    monitoring and controlling the spaceship</a:t>
            </a:r>
          </a:p>
          <a:p>
            <a:r>
              <a:rPr lang="en-GB"/>
              <a:t>    playing chess</a:t>
            </a:r>
          </a:p>
          <a:p>
            <a:r>
              <a:rPr lang="en-GB"/>
              <a:t>    vision</a:t>
            </a:r>
          </a:p>
          <a:p>
            <a:r>
              <a:rPr lang="en-GB"/>
              <a:t>    general reasoning about the world …</a:t>
            </a:r>
          </a:p>
          <a:p>
            <a:r>
              <a:rPr lang="en-GB"/>
              <a:t>    especially this particular mission</a:t>
            </a:r>
          </a:p>
        </p:txBody>
      </p:sp>
    </p:spTree>
    <p:extLst>
      <p:ext uri="{BB962C8B-B14F-4D97-AF65-F5344CB8AC3E}">
        <p14:creationId xmlns:p14="http://schemas.microsoft.com/office/powerpoint/2010/main" val="18453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What is Human Language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/>
              <a:t>Conveying a message (meaning)</a:t>
            </a:r>
          </a:p>
          <a:p>
            <a:r>
              <a:rPr lang="ru-RU"/>
              <a:t>It is communication</a:t>
            </a:r>
          </a:p>
          <a:p>
            <a:r>
              <a:rPr lang="ru-RU"/>
              <a:t>It is encoding (Words)</a:t>
            </a:r>
          </a:p>
          <a:p>
            <a:r>
              <a:rPr lang="ru-RU"/>
              <a:t>Kids can quickly learn</a:t>
            </a:r>
          </a:p>
          <a:p>
            <a:r>
              <a:rPr lang="ru-RU"/>
              <a:t>Discrete / symbolic / categorical signaling system</a:t>
            </a:r>
          </a:p>
          <a:p>
            <a:pPr lvl="1"/>
            <a:r>
              <a:rPr lang="en-US"/>
              <a:t>P</a:t>
            </a:r>
            <a:r>
              <a:rPr lang="ru-RU"/>
              <a:t>en, book, car</a:t>
            </a:r>
          </a:p>
          <a:p>
            <a:pPr lvl="1"/>
            <a:r>
              <a:rPr lang="ru-RU"/>
              <a:t>Symbols (logical representation)</a:t>
            </a:r>
          </a:p>
          <a:p>
            <a:pPr lvl="2"/>
            <a:r>
              <a:rPr lang="ru-RU"/>
              <a:t>Symbols can be : Audio Waves, Texts, Pictures, Gestures, </a:t>
            </a:r>
          </a:p>
          <a:p>
            <a:pPr lvl="1"/>
            <a:endParaRPr lang="ru-RU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17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What is NLP	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Intersection of </a:t>
            </a:r>
          </a:p>
          <a:p>
            <a:pPr lvl="1"/>
            <a:r>
              <a:rPr lang="ru-RU"/>
              <a:t>Artificial Intelligence</a:t>
            </a:r>
          </a:p>
          <a:p>
            <a:pPr lvl="1"/>
            <a:r>
              <a:rPr lang="ru-RU"/>
              <a:t>Linguistics</a:t>
            </a:r>
          </a:p>
          <a:p>
            <a:pPr lvl="1"/>
            <a:r>
              <a:rPr lang="ru-RU"/>
              <a:t>And many more</a:t>
            </a:r>
            <a:r>
              <a:rPr lang="mr-IN"/>
              <a:t>…</a:t>
            </a:r>
            <a:endParaRPr lang="ru-RU"/>
          </a:p>
          <a:p>
            <a:r>
              <a:rPr lang="ru-RU"/>
              <a:t>What is Natural Language : Obviously not Machine / Formal Language (Formal Defn: What is Natural Language : Obviously not Machine / Formal Language ) (We will cover soon)</a:t>
            </a:r>
            <a:endParaRPr lang="ru-RU"/>
          </a:p>
          <a:p>
            <a:r>
              <a:rPr lang="ru-RU"/>
              <a:t>Goal : </a:t>
            </a:r>
            <a:r>
              <a:rPr lang="ru-RU" b="1"/>
              <a:t>Understanding</a:t>
            </a:r>
            <a:r>
              <a:rPr lang="ru-RU"/>
              <a:t> Natural Language inputs and </a:t>
            </a:r>
            <a:r>
              <a:rPr lang="ru-RU" b="1"/>
              <a:t>Generating </a:t>
            </a:r>
            <a:r>
              <a:rPr lang="ru-RU"/>
              <a:t>Natural Language outputs</a:t>
            </a:r>
          </a:p>
          <a:p>
            <a:pPr lvl="1"/>
            <a:r>
              <a:rPr lang="ru-RU"/>
              <a:t>Understanding : Representing? Modeling? Formalizing?</a:t>
            </a:r>
          </a:p>
        </p:txBody>
      </p:sp>
    </p:spTree>
    <p:extLst>
      <p:ext uri="{BB962C8B-B14F-4D97-AF65-F5344CB8AC3E}">
        <p14:creationId xmlns:p14="http://schemas.microsoft.com/office/powerpoint/2010/main" val="411774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Business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/>
              <a:t>Siri</a:t>
            </a:r>
          </a:p>
          <a:p>
            <a:r>
              <a:rPr lang="ru-RU"/>
              <a:t>Google Assistant</a:t>
            </a:r>
          </a:p>
          <a:p>
            <a:r>
              <a:rPr lang="ru-RU"/>
              <a:t>Cortana</a:t>
            </a:r>
          </a:p>
          <a:p>
            <a:endParaRPr lang="en-US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23888" y="3270985"/>
            <a:ext cx="8763000" cy="3124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zh-CN" sz="1800" smtClean="0"/>
              <a:t>Search Engines: </a:t>
            </a:r>
            <a:r>
              <a:rPr lang="en-US" altLang="zh-CN" sz="1800" smtClean="0"/>
              <a:t>Yahoo, Google, Microsoft  </a:t>
            </a:r>
            <a:r>
              <a:rPr lang="en-US" altLang="zh-CN" sz="1800" smtClean="0">
                <a:sym typeface="Wingdings" pitchFamily="2" charset="2"/>
              </a:rPr>
              <a:t> </a:t>
            </a:r>
            <a:r>
              <a:rPr lang="en-US" altLang="zh-CN" sz="1800" smtClean="0">
                <a:solidFill>
                  <a:srgbClr val="CC3300"/>
                </a:solidFill>
                <a:sym typeface="Wingdings" pitchFamily="2" charset="2"/>
              </a:rPr>
              <a:t>Information Retrieval</a:t>
            </a:r>
            <a:endParaRPr lang="en-US" altLang="zh-CN" sz="1800" smtClean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1800" smtClean="0"/>
              <a:t>Monster.com, HotJobs.com (Job finders) </a:t>
            </a:r>
            <a:r>
              <a:rPr lang="en-US" altLang="zh-CN" sz="1800" smtClean="0">
                <a:sym typeface="Wingdings" pitchFamily="2" charset="2"/>
              </a:rPr>
              <a:t> </a:t>
            </a:r>
            <a:r>
              <a:rPr lang="en-US" altLang="zh-CN" sz="1800" smtClean="0">
                <a:solidFill>
                  <a:srgbClr val="CC3300"/>
                </a:solidFill>
                <a:sym typeface="Wingdings" pitchFamily="2" charset="2"/>
              </a:rPr>
              <a:t>Information Extraction + Information Retrieval</a:t>
            </a:r>
          </a:p>
          <a:p>
            <a:pPr>
              <a:lnSpc>
                <a:spcPct val="80000"/>
              </a:lnSpc>
            </a:pPr>
            <a:r>
              <a:rPr lang="en-US" altLang="zh-CN" sz="1800" smtClean="0">
                <a:sym typeface="Wingdings" pitchFamily="2" charset="2"/>
              </a:rPr>
              <a:t>Systran powers Babelfish</a:t>
            </a: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  </a:t>
            </a:r>
            <a:r>
              <a:rPr lang="en-US" altLang="zh-CN" sz="1800" smtClean="0">
                <a:solidFill>
                  <a:srgbClr val="CC3300"/>
                </a:solidFill>
                <a:cs typeface="Times New Roman" pitchFamily="18" charset="0"/>
                <a:sym typeface="Wingdings" pitchFamily="2" charset="2"/>
              </a:rPr>
              <a:t>Machine Translation</a:t>
            </a:r>
          </a:p>
          <a:p>
            <a:pPr>
              <a:lnSpc>
                <a:spcPct val="80000"/>
              </a:lnSpc>
            </a:pP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Ask Jeeves  </a:t>
            </a:r>
            <a:r>
              <a:rPr lang="en-US" altLang="zh-CN" sz="1800" smtClean="0">
                <a:solidFill>
                  <a:srgbClr val="CC3300"/>
                </a:solidFill>
                <a:cs typeface="Times New Roman" pitchFamily="18" charset="0"/>
                <a:sym typeface="Wingdings" pitchFamily="2" charset="2"/>
              </a:rPr>
              <a:t>Question Answering</a:t>
            </a:r>
          </a:p>
          <a:p>
            <a:pPr>
              <a:lnSpc>
                <a:spcPct val="80000"/>
              </a:lnSpc>
            </a:pP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Myspace, Facebook, Blogspot  </a:t>
            </a:r>
            <a:r>
              <a:rPr lang="en-US" altLang="zh-CN" sz="1800" smtClean="0">
                <a:solidFill>
                  <a:srgbClr val="CC3300"/>
                </a:solidFill>
                <a:cs typeface="Times New Roman" pitchFamily="18" charset="0"/>
                <a:sym typeface="Wingdings" pitchFamily="2" charset="2"/>
              </a:rPr>
              <a:t>Processing of User-Generated Content</a:t>
            </a:r>
          </a:p>
          <a:p>
            <a:pPr>
              <a:lnSpc>
                <a:spcPct val="80000"/>
              </a:lnSpc>
            </a:pP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Tools for </a:t>
            </a:r>
            <a:r>
              <a:rPr lang="en-US" altLang="zh-CN" sz="18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“</a:t>
            </a: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business intelligence</a:t>
            </a:r>
            <a:r>
              <a:rPr lang="en-US" altLang="zh-CN" sz="18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”</a:t>
            </a:r>
            <a:endParaRPr lang="en-US" altLang="zh-CN" sz="1800" smtClean="0"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All </a:t>
            </a:r>
            <a:r>
              <a:rPr lang="en-US" altLang="zh-CN" sz="18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“</a:t>
            </a: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Big Guys</a:t>
            </a:r>
            <a:r>
              <a:rPr lang="en-US" altLang="zh-CN" sz="18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”</a:t>
            </a: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 have (several) strong NLP research labs:</a:t>
            </a:r>
          </a:p>
          <a:p>
            <a:pPr lvl="1">
              <a:lnSpc>
                <a:spcPct val="80000"/>
              </a:lnSpc>
            </a:pPr>
            <a:r>
              <a:rPr lang="en-US" altLang="zh-CN" sz="1700" smtClean="0">
                <a:cs typeface="Times New Roman" pitchFamily="18" charset="0"/>
                <a:sym typeface="Wingdings" pitchFamily="2" charset="2"/>
              </a:rPr>
              <a:t>IBM, Microsoft, AT&amp;T, Xerox, Sun, etc.</a:t>
            </a:r>
          </a:p>
          <a:p>
            <a:pPr>
              <a:lnSpc>
                <a:spcPct val="80000"/>
              </a:lnSpc>
            </a:pPr>
            <a:r>
              <a:rPr lang="en-US" altLang="zh-CN" sz="1800" smtClean="0">
                <a:cs typeface="Times New Roman" pitchFamily="18" charset="0"/>
                <a:sym typeface="Wingdings" pitchFamily="2" charset="2"/>
              </a:rPr>
              <a:t>Academia: research in an university environment</a:t>
            </a:r>
          </a:p>
        </p:txBody>
      </p:sp>
    </p:spTree>
    <p:extLst>
      <p:ext uri="{BB962C8B-B14F-4D97-AF65-F5344CB8AC3E}">
        <p14:creationId xmlns:p14="http://schemas.microsoft.com/office/powerpoint/2010/main" val="309951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Strong vs Weak AI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Strong AI or full AI is the full theoretical field (includes sci-fi and futurism) = AGI (Artificial General Intelligence)</a:t>
            </a:r>
          </a:p>
          <a:p>
            <a:r>
              <a:rPr lang="ru-RU"/>
              <a:t>Weak AI is the application of theory (or small portion which can be applied on computers)</a:t>
            </a:r>
          </a:p>
          <a:p>
            <a:r>
              <a:rPr lang="ru-RU"/>
              <a:t>Weak AI does not aim to perform full cognitive abilities of human</a:t>
            </a:r>
          </a:p>
          <a:p>
            <a:r>
              <a:rPr lang="ru-RU"/>
              <a:t>AI-Complete reflects an attitude that it would not be solved by 	a simple specific algorithm</a:t>
            </a:r>
          </a:p>
          <a:p>
            <a:pPr lvl="1"/>
            <a:r>
              <a:rPr lang="ru-RU"/>
              <a:t>Computer Vision: Object Recognition</a:t>
            </a:r>
          </a:p>
          <a:p>
            <a:pPr lvl="1"/>
            <a:r>
              <a:rPr lang="ru-RU"/>
              <a:t>NLP : Machine Translation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6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2716</TotalTime>
  <Words>1845</Words>
  <Application>Microsoft Macintosh PowerPoint</Application>
  <PresentationFormat>On-screen Show (4:3)</PresentationFormat>
  <Paragraphs>414</Paragraphs>
  <Slides>36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Civic</vt:lpstr>
      <vt:lpstr>Microsoft Equation 3.0</vt:lpstr>
      <vt:lpstr>Microsoft Equation</vt:lpstr>
      <vt:lpstr>Natural Language Processing  (NLP) and ? Mining</vt:lpstr>
      <vt:lpstr>Preliminary</vt:lpstr>
      <vt:lpstr>What is NLP?</vt:lpstr>
      <vt:lpstr>Language and AI</vt:lpstr>
      <vt:lpstr>How realistic is HAL?</vt:lpstr>
      <vt:lpstr>What is Human Language</vt:lpstr>
      <vt:lpstr>What is NLP </vt:lpstr>
      <vt:lpstr>Business</vt:lpstr>
      <vt:lpstr>Strong vs Weak AI</vt:lpstr>
      <vt:lpstr>NLP Layers</vt:lpstr>
      <vt:lpstr>Aspects of language processing</vt:lpstr>
      <vt:lpstr>Sample (DCG) </vt:lpstr>
      <vt:lpstr>Problems with language in general</vt:lpstr>
      <vt:lpstr>Semantic Problems: Pragmatic problems</vt:lpstr>
      <vt:lpstr>Applications</vt:lpstr>
      <vt:lpstr>ELIZA  1964- 1966 in MIT AI Lab</vt:lpstr>
      <vt:lpstr>ELIZA – Cont’d</vt:lpstr>
      <vt:lpstr>Industry </vt:lpstr>
      <vt:lpstr>Rules vs. statistics</vt:lpstr>
      <vt:lpstr>Statistical analysis to help solve ambiguity</vt:lpstr>
      <vt:lpstr>Statistical language modeling</vt:lpstr>
      <vt:lpstr>Prob. of a sequence of words</vt:lpstr>
      <vt:lpstr>n-grams</vt:lpstr>
      <vt:lpstr>Text Mining is not Text Processing</vt:lpstr>
      <vt:lpstr>Text Mining is not NLP</vt:lpstr>
      <vt:lpstr>A Typical Problem</vt:lpstr>
      <vt:lpstr>The Famous People Classifier</vt:lpstr>
      <vt:lpstr>Tokenization and Sentence Segmentation</vt:lpstr>
      <vt:lpstr>Part of Speech (POS)</vt:lpstr>
      <vt:lpstr>Named Entity Recognition</vt:lpstr>
      <vt:lpstr>Coreference</vt:lpstr>
      <vt:lpstr>Parsers</vt:lpstr>
      <vt:lpstr>Semantic Role Labeler</vt:lpstr>
      <vt:lpstr>Mining Mining Mining…</vt:lpstr>
      <vt:lpstr>Structured vs. Unstructured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Language Processing  (NLP)</dc:title>
  <dc:creator>Sadi SEKER</dc:creator>
  <cp:lastModifiedBy>Sadi SEKER</cp:lastModifiedBy>
  <cp:revision>19</cp:revision>
  <dcterms:created xsi:type="dcterms:W3CDTF">2017-04-25T20:37:01Z</dcterms:created>
  <dcterms:modified xsi:type="dcterms:W3CDTF">2017-04-27T17:54:01Z</dcterms:modified>
</cp:coreProperties>
</file>