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media/image1.jpe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2.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libri"/>
        <a:ea typeface="Calibri"/>
        <a:cs typeface="Calibri"/>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libri"/>
        <a:ea typeface="Calibri"/>
        <a:cs typeface="Calibri"/>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libri"/>
        <a:ea typeface="Calibri"/>
        <a:cs typeface="Calibri"/>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libri"/>
        <a:ea typeface="Calibri"/>
        <a:cs typeface="Calibri"/>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libri"/>
        <a:ea typeface="Calibri"/>
        <a:cs typeface="Calibri"/>
        <a:sym typeface="Calibri"/>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libri"/>
        <a:ea typeface="Calibri"/>
        <a:cs typeface="Calibri"/>
        <a:sym typeface="Calibri"/>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libri"/>
        <a:ea typeface="Calibri"/>
        <a:cs typeface="Calibri"/>
        <a:sym typeface="Calibri"/>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libri"/>
        <a:ea typeface="Calibri"/>
        <a:cs typeface="Calibri"/>
        <a:sym typeface="Calibri"/>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libri"/>
        <a:ea typeface="Calibri"/>
        <a:cs typeface="Calibri"/>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Shape 234"/>
          <p:cNvSpPr/>
          <p:nvPr>
            <p:ph type="sldImg"/>
          </p:nvPr>
        </p:nvSpPr>
        <p:spPr>
          <a:xfrm>
            <a:off x="1143000" y="685800"/>
            <a:ext cx="4572000" cy="3429000"/>
          </a:xfrm>
          <a:prstGeom prst="rect">
            <a:avLst/>
          </a:prstGeom>
        </p:spPr>
        <p:txBody>
          <a:bodyPr/>
          <a:lstStyle/>
          <a:p>
            <a:pPr/>
          </a:p>
        </p:txBody>
      </p:sp>
      <p:sp>
        <p:nvSpPr>
          <p:cNvPr id="235" name="Shape 23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Times New Roman"/>
      </a:defRPr>
    </a:lvl1pPr>
    <a:lvl2pPr indent="228600" latinLnBrk="0">
      <a:spcBef>
        <a:spcPts val="400"/>
      </a:spcBef>
      <a:defRPr sz="1200">
        <a:latin typeface="+mn-lt"/>
        <a:ea typeface="+mn-ea"/>
        <a:cs typeface="+mn-cs"/>
        <a:sym typeface="Times New Roman"/>
      </a:defRPr>
    </a:lvl2pPr>
    <a:lvl3pPr indent="457200" latinLnBrk="0">
      <a:spcBef>
        <a:spcPts val="400"/>
      </a:spcBef>
      <a:defRPr sz="1200">
        <a:latin typeface="+mn-lt"/>
        <a:ea typeface="+mn-ea"/>
        <a:cs typeface="+mn-cs"/>
        <a:sym typeface="Times New Roman"/>
      </a:defRPr>
    </a:lvl3pPr>
    <a:lvl4pPr indent="685800" latinLnBrk="0">
      <a:spcBef>
        <a:spcPts val="400"/>
      </a:spcBef>
      <a:defRPr sz="1200">
        <a:latin typeface="+mn-lt"/>
        <a:ea typeface="+mn-ea"/>
        <a:cs typeface="+mn-cs"/>
        <a:sym typeface="Times New Roman"/>
      </a:defRPr>
    </a:lvl4pPr>
    <a:lvl5pPr indent="914400" latinLnBrk="0">
      <a:spcBef>
        <a:spcPts val="400"/>
      </a:spcBef>
      <a:defRPr sz="1200">
        <a:latin typeface="+mn-lt"/>
        <a:ea typeface="+mn-ea"/>
        <a:cs typeface="+mn-cs"/>
        <a:sym typeface="Times New Roman"/>
      </a:defRPr>
    </a:lvl5pPr>
    <a:lvl6pPr indent="1143000" latinLnBrk="0">
      <a:spcBef>
        <a:spcPts val="400"/>
      </a:spcBef>
      <a:defRPr sz="1200">
        <a:latin typeface="+mn-lt"/>
        <a:ea typeface="+mn-ea"/>
        <a:cs typeface="+mn-cs"/>
        <a:sym typeface="Times New Roman"/>
      </a:defRPr>
    </a:lvl6pPr>
    <a:lvl7pPr indent="1371600" latinLnBrk="0">
      <a:spcBef>
        <a:spcPts val="400"/>
      </a:spcBef>
      <a:defRPr sz="1200">
        <a:latin typeface="+mn-lt"/>
        <a:ea typeface="+mn-ea"/>
        <a:cs typeface="+mn-cs"/>
        <a:sym typeface="Times New Roman"/>
      </a:defRPr>
    </a:lvl7pPr>
    <a:lvl8pPr indent="1600200" latinLnBrk="0">
      <a:spcBef>
        <a:spcPts val="400"/>
      </a:spcBef>
      <a:defRPr sz="1200">
        <a:latin typeface="+mn-lt"/>
        <a:ea typeface="+mn-ea"/>
        <a:cs typeface="+mn-cs"/>
        <a:sym typeface="Times New Roman"/>
      </a:defRPr>
    </a:lvl8pPr>
    <a:lvl9pPr indent="1828800" latinLnBrk="0">
      <a:spcBef>
        <a:spcPts val="400"/>
      </a:spcBef>
      <a:defRPr sz="1200">
        <a:latin typeface="+mn-lt"/>
        <a:ea typeface="+mn-ea"/>
        <a:cs typeface="+mn-cs"/>
        <a:sym typeface="Times New Roman"/>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0.xml.rels><?xml version="1.0" encoding="UTF-8" standalone="yes"?><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1.xml.rels><?xml version="1.0" encoding="UTF-8" standalone="yes"?><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2.xml.rels><?xml version="1.0" encoding="UTF-8" standalone="yes"?><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3.xml.rels><?xml version="1.0" encoding="UTF-8" standalone="yes"?><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14.xml.rels><?xml version="1.0" encoding="UTF-8" standalone="yes"?><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15.xml.rels><?xml version="1.0" encoding="UTF-8" standalone="yes"?><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16.xml.rels><?xml version="1.0" encoding="UTF-8" standalone="yes"?><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17.xml.rels><?xml version="1.0" encoding="UTF-8" standalone="yes"?><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18.xml.rels><?xml version="1.0" encoding="UTF-8" standalone="yes"?><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19.xml.rels><?xml version="1.0" encoding="UTF-8" standalone="yes"?><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20.xml.rels><?xml version="1.0" encoding="UTF-8" standalone="yes"?><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21.xml.rels><?xml version="1.0" encoding="UTF-8" standalone="yes"?><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22.xml.rels><?xml version="1.0" encoding="UTF-8" standalone="yes"?><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23.xml.rels><?xml version="1.0" encoding="UTF-8" standalone="yes"?><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24.xml.rels><?xml version="1.0" encoding="UTF-8" standalone="yes"?><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25.xml.rels><?xml version="1.0" encoding="UTF-8" standalone="yes"?><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26.xml.rels><?xml version="1.0" encoding="UTF-8" standalone="yes"?><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27.xml.rels><?xml version="1.0" encoding="UTF-8" standalone="yes"?><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28.xml.rels><?xml version="1.0" encoding="UTF-8" standalone="yes"?><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29.xml.rels><?xml version="1.0" encoding="UTF-8" standalone="yes"?><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30.xml.rels><?xml version="1.0" encoding="UTF-8" standalone="yes"?><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31.xml.rels><?xml version="1.0" encoding="UTF-8" standalone="yes"?><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32.xml.rels><?xml version="1.0" encoding="UTF-8" standalone="yes"?><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33.xml.rels><?xml version="1.0" encoding="UTF-8" standalone="yes"?><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4" name="Shape 244"/>
          <p:cNvSpPr/>
          <p:nvPr>
            <p:ph type="sldImg"/>
          </p:nvPr>
        </p:nvSpPr>
        <p:spPr>
          <a:prstGeom prst="rect">
            <a:avLst/>
          </a:prstGeom>
        </p:spPr>
        <p:txBody>
          <a:bodyPr/>
          <a:lstStyle/>
          <a:p>
            <a:pPr/>
          </a:p>
        </p:txBody>
      </p:sp>
      <p:sp>
        <p:nvSpPr>
          <p:cNvPr id="245" name="Shape 245"/>
          <p:cNvSpPr/>
          <p:nvPr>
            <p:ph type="body" sz="quarter" idx="1"/>
          </p:nvPr>
        </p:nvSpPr>
        <p:spPr>
          <a:prstGeom prst="rect">
            <a:avLst/>
          </a:prstGeom>
        </p:spPr>
        <p:txBody>
          <a:bodyPr/>
          <a:lstStyle/>
          <a:p>
            <a:pPr/>
            <a:r>
              <a:t>This chapter is designed to provide students a quick overview of the kinds of systems found in a typical corporation. Some of the concepts were introduced in Chapter 1. You could ask students to recall and describe the different levels of management in a business, intranets, and business processes using information from the previous chapter. Some are new—such as enterprise wide systems.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0" name="Shape 250"/>
          <p:cNvSpPr/>
          <p:nvPr>
            <p:ph type="sldImg"/>
          </p:nvPr>
        </p:nvSpPr>
        <p:spPr>
          <a:prstGeom prst="rect">
            <a:avLst/>
          </a:prstGeom>
        </p:spPr>
        <p:txBody>
          <a:bodyPr/>
          <a:lstStyle/>
          <a:p>
            <a:pPr/>
          </a:p>
        </p:txBody>
      </p:sp>
      <p:sp>
        <p:nvSpPr>
          <p:cNvPr id="251" name="Shape 251"/>
          <p:cNvSpPr/>
          <p:nvPr>
            <p:ph type="body" sz="quarter" idx="1"/>
          </p:nvPr>
        </p:nvSpPr>
        <p:spPr>
          <a:prstGeom prst="rect">
            <a:avLst/>
          </a:prstGeom>
        </p:spPr>
        <p:txBody>
          <a:bodyPr/>
          <a:lstStyle/>
          <a:p>
            <a:pPr/>
            <a:r>
              <a:t>This is a good time to get students to talk about their experience working in organizations. How is collaboration and teamwork  important in their business experience? Or the lack of team work? What kinds of work experiences do your students have? What did they think were the key organizational goals where they worked? How were information systems important (or not important)?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0" name="Shape 260"/>
          <p:cNvSpPr/>
          <p:nvPr>
            <p:ph type="sldImg"/>
          </p:nvPr>
        </p:nvSpPr>
        <p:spPr>
          <a:prstGeom prst="rect">
            <a:avLst/>
          </a:prstGeom>
        </p:spPr>
        <p:txBody>
          <a:bodyPr/>
          <a:lstStyle/>
          <a:p>
            <a:pPr/>
          </a:p>
        </p:txBody>
      </p:sp>
      <p:sp>
        <p:nvSpPr>
          <p:cNvPr id="261" name="Shape 261"/>
          <p:cNvSpPr/>
          <p:nvPr>
            <p:ph type="body" sz="quarter" idx="1"/>
          </p:nvPr>
        </p:nvSpPr>
        <p:spPr>
          <a:prstGeom prst="rect">
            <a:avLst/>
          </a:prstGeom>
        </p:spPr>
        <p:txBody>
          <a:bodyPr/>
          <a:lstStyle/>
          <a:p>
            <a:pPr/>
            <a:r>
              <a:t>Business processes are at the heart of every business. Ask students if they can give any examples of business processes that they come in contact with everyday. This could include anything from ordering a hamburger at McDonalds, to applying for a driver</a:t>
            </a:r>
            <a:r>
              <a:t>’</a:t>
            </a:r>
            <a:r>
              <a:t>s license at the DMV. Emphasize that studying a firm</a:t>
            </a:r>
            <a:r>
              <a:t>’</a:t>
            </a:r>
            <a:r>
              <a:t>s business processes is an excellent way to learn a great deal about how that business actually works. How could a business process be a liability? Think of some dysfunctional business processes or ask the students to come up with some really poor business process.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2" name="Shape 292"/>
          <p:cNvSpPr/>
          <p:nvPr>
            <p:ph type="sldImg"/>
          </p:nvPr>
        </p:nvSpPr>
        <p:spPr>
          <a:prstGeom prst="rect">
            <a:avLst/>
          </a:prstGeom>
        </p:spPr>
        <p:txBody>
          <a:bodyPr/>
          <a:lstStyle/>
          <a:p>
            <a:pPr/>
          </a:p>
        </p:txBody>
      </p:sp>
      <p:sp>
        <p:nvSpPr>
          <p:cNvPr id="293" name="Shape 293"/>
          <p:cNvSpPr/>
          <p:nvPr>
            <p:ph type="body" sz="quarter" idx="1"/>
          </p:nvPr>
        </p:nvSpPr>
        <p:spPr>
          <a:prstGeom prst="rect">
            <a:avLst/>
          </a:prstGeom>
        </p:spPr>
        <p:txBody>
          <a:bodyPr/>
          <a:lstStyle/>
          <a:p>
            <a:pPr/>
            <a:r>
              <a:t>Other examples include checking the product for quality (manufacturing and production), selling the product (sales and marketing), paying creditors (finance and accounting), and evaluating job performance (human resources). You could ask students to contribute other examples of business processes and describe which of the four types they are.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0" name="Shape 300"/>
          <p:cNvSpPr/>
          <p:nvPr>
            <p:ph type="sldImg"/>
          </p:nvPr>
        </p:nvSpPr>
        <p:spPr>
          <a:prstGeom prst="rect">
            <a:avLst/>
          </a:prstGeom>
        </p:spPr>
        <p:txBody>
          <a:bodyPr/>
          <a:lstStyle/>
          <a:p>
            <a:pPr/>
          </a:p>
        </p:txBody>
      </p:sp>
      <p:sp>
        <p:nvSpPr>
          <p:cNvPr id="301" name="Shape 301"/>
          <p:cNvSpPr/>
          <p:nvPr>
            <p:ph type="body" sz="quarter" idx="1"/>
          </p:nvPr>
        </p:nvSpPr>
        <p:spPr>
          <a:prstGeom prst="rect">
            <a:avLst/>
          </a:prstGeom>
        </p:spPr>
        <p:txBody>
          <a:bodyPr/>
          <a:lstStyle/>
          <a:p>
            <a:pPr/>
            <a:r>
              <a:t>Emphasize that each rectangle represents one part of the larger business process of order fulfillment. Notice that this business process spans several different functional areas of the business from sales (orders), to accounting, and to manufacturing. Important business processes typically span several different functional areas or divisions in a business.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6" name="Shape 306"/>
          <p:cNvSpPr/>
          <p:nvPr>
            <p:ph type="sldImg"/>
          </p:nvPr>
        </p:nvSpPr>
        <p:spPr>
          <a:prstGeom prst="rect">
            <a:avLst/>
          </a:prstGeom>
        </p:spPr>
        <p:txBody>
          <a:bodyPr/>
          <a:lstStyle/>
          <a:p>
            <a:pPr/>
          </a:p>
        </p:txBody>
      </p:sp>
      <p:sp>
        <p:nvSpPr>
          <p:cNvPr id="307" name="Shape 307"/>
          <p:cNvSpPr/>
          <p:nvPr>
            <p:ph type="body" sz="quarter" idx="1"/>
          </p:nvPr>
        </p:nvSpPr>
        <p:spPr>
          <a:prstGeom prst="rect">
            <a:avLst/>
          </a:prstGeom>
        </p:spPr>
        <p:txBody>
          <a:bodyPr/>
          <a:lstStyle/>
          <a:p>
            <a:pPr/>
            <a:r>
              <a:t>Examples of entirely new business processes made possible by information technology are downloading a song from iTunes or buying a book or e-book from Amazon. You might also mention the Amazon book reader Kindle which is continuously connected to the Internet and allows customers to download books and pay for them using Amazon</a:t>
            </a:r>
            <a:r>
              <a:t>’</a:t>
            </a:r>
            <a:r>
              <a:t>s one-click purchase method. Ask students if they can name any other business processes that have been transformed in the last year years.  </a:t>
            </a:r>
          </a:p>
          <a:p>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2" name="Shape 312"/>
          <p:cNvSpPr/>
          <p:nvPr>
            <p:ph type="sldImg"/>
          </p:nvPr>
        </p:nvSpPr>
        <p:spPr>
          <a:prstGeom prst="rect">
            <a:avLst/>
          </a:prstGeom>
        </p:spPr>
        <p:txBody>
          <a:bodyPr/>
          <a:lstStyle/>
          <a:p>
            <a:pPr/>
          </a:p>
        </p:txBody>
      </p:sp>
      <p:sp>
        <p:nvSpPr>
          <p:cNvPr id="313" name="Shape 313"/>
          <p:cNvSpPr/>
          <p:nvPr>
            <p:ph type="body" sz="quarter" idx="1"/>
          </p:nvPr>
        </p:nvSpPr>
        <p:spPr>
          <a:prstGeom prst="rect">
            <a:avLst/>
          </a:prstGeom>
        </p:spPr>
        <p:txBody>
          <a:bodyPr/>
          <a:lstStyle/>
          <a:p>
            <a:pPr/>
            <a:r>
              <a:t>The purpose of these systems is to answer routine questions about the flow of transactions through the organization. These systems are a necessity for any business.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0" name="Shape 320"/>
          <p:cNvSpPr/>
          <p:nvPr>
            <p:ph type="sldImg"/>
          </p:nvPr>
        </p:nvSpPr>
        <p:spPr>
          <a:prstGeom prst="rect">
            <a:avLst/>
          </a:prstGeom>
        </p:spPr>
        <p:txBody>
          <a:bodyPr/>
          <a:lstStyle/>
          <a:p>
            <a:pPr/>
          </a:p>
        </p:txBody>
      </p:sp>
      <p:sp>
        <p:nvSpPr>
          <p:cNvPr id="321" name="Shape 321"/>
          <p:cNvSpPr/>
          <p:nvPr>
            <p:ph type="body" sz="quarter" idx="1"/>
          </p:nvPr>
        </p:nvSpPr>
        <p:spPr>
          <a:prstGeom prst="rect">
            <a:avLst/>
          </a:prstGeom>
        </p:spPr>
        <p:txBody>
          <a:bodyPr/>
          <a:lstStyle/>
          <a:p>
            <a:pPr/>
            <a:r>
              <a:t>Note that the outputs of the payroll system are useful not only within the company to managers, but also to regulatory agencies and other entities relying on the accuracy of the reported data.</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6" name="Shape 326"/>
          <p:cNvSpPr/>
          <p:nvPr>
            <p:ph type="sldImg"/>
          </p:nvPr>
        </p:nvSpPr>
        <p:spPr>
          <a:prstGeom prst="rect">
            <a:avLst/>
          </a:prstGeom>
        </p:spPr>
        <p:txBody>
          <a:bodyPr/>
          <a:lstStyle/>
          <a:p>
            <a:pPr/>
          </a:p>
        </p:txBody>
      </p:sp>
      <p:sp>
        <p:nvSpPr>
          <p:cNvPr id="327" name="Shape 327"/>
          <p:cNvSpPr/>
          <p:nvPr>
            <p:ph type="body" sz="quarter" idx="1"/>
          </p:nvPr>
        </p:nvSpPr>
        <p:spPr>
          <a:prstGeom prst="rect">
            <a:avLst/>
          </a:prstGeom>
        </p:spPr>
        <p:txBody>
          <a:bodyPr/>
          <a:lstStyle/>
          <a:p>
            <a:pPr/>
            <a:r>
              <a:t>This slide emphasizes the relationship between the class of software called </a:t>
            </a:r>
            <a:r>
              <a:t>“</a:t>
            </a:r>
            <a:r>
              <a:t>business intelligence</a:t>
            </a:r>
            <a:r>
              <a:t>”</a:t>
            </a:r>
            <a:r>
              <a:t> and the decision-support systems used by middle and senior management, DSS and ESS. Business intelligence is a type of software used in analyzing data.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6" name="Shape 336"/>
          <p:cNvSpPr/>
          <p:nvPr>
            <p:ph type="sldImg"/>
          </p:nvPr>
        </p:nvSpPr>
        <p:spPr>
          <a:prstGeom prst="rect">
            <a:avLst/>
          </a:prstGeom>
        </p:spPr>
        <p:txBody>
          <a:bodyPr/>
          <a:lstStyle/>
          <a:p>
            <a:pPr/>
          </a:p>
        </p:txBody>
      </p:sp>
      <p:sp>
        <p:nvSpPr>
          <p:cNvPr id="337" name="Shape 337"/>
          <p:cNvSpPr/>
          <p:nvPr>
            <p:ph type="body" sz="quarter" idx="1"/>
          </p:nvPr>
        </p:nvSpPr>
        <p:spPr>
          <a:prstGeom prst="rect">
            <a:avLst/>
          </a:prstGeom>
        </p:spPr>
        <p:txBody>
          <a:bodyPr/>
          <a:lstStyle/>
          <a:p>
            <a:pPr/>
            <a:r>
              <a:t>Emphasize to students that management information systems is a specific category of information systems for middle management. It has the same name, but a very different meaning from the term introduced in Chapter 1 (the study of information systems in business and management). In other words, the study of management information systems involves looking at all the systems used in business. An MIS system is a specific type of an IS.  It</a:t>
            </a:r>
            <a:r>
              <a:t>’</a:t>
            </a:r>
            <a:r>
              <a:t>s easy to get the two confused.</a:t>
            </a:r>
          </a:p>
          <a:p>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4" name="Shape 344"/>
          <p:cNvSpPr/>
          <p:nvPr>
            <p:ph type="sldImg"/>
          </p:nvPr>
        </p:nvSpPr>
        <p:spPr>
          <a:prstGeom prst="rect">
            <a:avLst/>
          </a:prstGeom>
        </p:spPr>
        <p:txBody>
          <a:bodyPr/>
          <a:lstStyle/>
          <a:p>
            <a:pPr/>
          </a:p>
        </p:txBody>
      </p:sp>
      <p:sp>
        <p:nvSpPr>
          <p:cNvPr id="345" name="Shape 345"/>
          <p:cNvSpPr/>
          <p:nvPr>
            <p:ph type="body" sz="quarter" idx="1"/>
          </p:nvPr>
        </p:nvSpPr>
        <p:spPr>
          <a:prstGeom prst="rect">
            <a:avLst/>
          </a:prstGeom>
        </p:spPr>
        <p:txBody>
          <a:bodyPr/>
          <a:lstStyle/>
          <a:p>
            <a:pPr/>
            <a:r>
              <a:t>Emphasize the relationship between TPS and MIS here. MIS receive data from an organization</a:t>
            </a:r>
            <a:r>
              <a:t>’</a:t>
            </a:r>
            <a:r>
              <a:t>s TPS systems and create outputs that management can use to make strategic decisions.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2" name="Shape 352"/>
          <p:cNvSpPr/>
          <p:nvPr>
            <p:ph type="sldImg"/>
          </p:nvPr>
        </p:nvSpPr>
        <p:spPr>
          <a:prstGeom prst="rect">
            <a:avLst/>
          </a:prstGeom>
        </p:spPr>
        <p:txBody>
          <a:bodyPr/>
          <a:lstStyle/>
          <a:p>
            <a:pPr/>
          </a:p>
        </p:txBody>
      </p:sp>
      <p:sp>
        <p:nvSpPr>
          <p:cNvPr id="353" name="Shape 353"/>
          <p:cNvSpPr/>
          <p:nvPr>
            <p:ph type="body" sz="quarter" idx="1"/>
          </p:nvPr>
        </p:nvSpPr>
        <p:spPr>
          <a:prstGeom prst="rect">
            <a:avLst/>
          </a:prstGeom>
        </p:spPr>
        <p:txBody>
          <a:bodyPr/>
          <a:lstStyle/>
          <a:p>
            <a:pPr/>
            <a:r>
              <a:t>This graphic represents the </a:t>
            </a:r>
            <a:r>
              <a:t>“</a:t>
            </a:r>
            <a:r>
              <a:t>reports</a:t>
            </a:r>
            <a:r>
              <a:t>”</a:t>
            </a:r>
            <a:r>
              <a:t> portion of the Figure 2-3. Emphasize this to students, perhaps referencing that slide again to drive home that point. Students may not understand the decimals in the </a:t>
            </a:r>
            <a:r>
              <a:t>“</a:t>
            </a:r>
            <a:r>
              <a:t>ACTUAL versus PLANNED</a:t>
            </a:r>
            <a:r>
              <a:t>”</a:t>
            </a:r>
            <a:r>
              <a:t> category, where anything above 1.00 represents more sales than planned and anything less represents a disappointing result of fewer sales than planned.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5" name="Shape 445"/>
          <p:cNvSpPr/>
          <p:nvPr>
            <p:ph type="sldImg"/>
          </p:nvPr>
        </p:nvSpPr>
        <p:spPr>
          <a:prstGeom prst="rect">
            <a:avLst/>
          </a:prstGeom>
        </p:spPr>
        <p:txBody>
          <a:bodyPr/>
          <a:lstStyle/>
          <a:p>
            <a:pPr/>
          </a:p>
        </p:txBody>
      </p:sp>
      <p:sp>
        <p:nvSpPr>
          <p:cNvPr id="446" name="Shape 446"/>
          <p:cNvSpPr/>
          <p:nvPr>
            <p:ph type="body" sz="quarter" idx="1"/>
          </p:nvPr>
        </p:nvSpPr>
        <p:spPr>
          <a:prstGeom prst="rect">
            <a:avLst/>
          </a:prstGeom>
        </p:spPr>
        <p:txBody>
          <a:bodyPr/>
          <a:lstStyle/>
          <a:p>
            <a:pPr/>
            <a:r>
              <a:t>You could ask whether or not students understand what is meant by non-routine decision making, as opposed to routine decision making, and why DSS are specifically designed to assist managers in making that type of decision. Ask students for examples of non-routine decisions they make or have made in the past as managers or employees.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3" name="Shape 453"/>
          <p:cNvSpPr/>
          <p:nvPr>
            <p:ph type="sldImg"/>
          </p:nvPr>
        </p:nvSpPr>
        <p:spPr>
          <a:prstGeom prst="rect">
            <a:avLst/>
          </a:prstGeom>
        </p:spPr>
        <p:txBody>
          <a:bodyPr/>
          <a:lstStyle/>
          <a:p>
            <a:pPr/>
          </a:p>
        </p:txBody>
      </p:sp>
      <p:sp>
        <p:nvSpPr>
          <p:cNvPr id="454" name="Shape 454"/>
          <p:cNvSpPr/>
          <p:nvPr>
            <p:ph type="body" sz="quarter" idx="1"/>
          </p:nvPr>
        </p:nvSpPr>
        <p:spPr>
          <a:prstGeom prst="rect">
            <a:avLst/>
          </a:prstGeom>
        </p:spPr>
        <p:txBody>
          <a:bodyPr/>
          <a:lstStyle/>
          <a:p>
            <a:pPr/>
            <a:r>
              <a:t>DSS can rely on either analytical models or large databases to provide valuable information. You could ask which of these two types the above figure best resembles (analytical models). You could also ask them what types of decisions does this system help its users make? Examples include what vessels to send to particular destinations to maximize profit, the optimal loading pattern for cargo, and the optimal rate at which vessels should travel to maximize efficiency while still meeting their schedules, and so forth.</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9" name="Shape 459"/>
          <p:cNvSpPr/>
          <p:nvPr>
            <p:ph type="sldImg"/>
          </p:nvPr>
        </p:nvSpPr>
        <p:spPr>
          <a:prstGeom prst="rect">
            <a:avLst/>
          </a:prstGeom>
        </p:spPr>
        <p:txBody>
          <a:bodyPr/>
          <a:lstStyle/>
          <a:p>
            <a:pPr/>
          </a:p>
        </p:txBody>
      </p:sp>
      <p:sp>
        <p:nvSpPr>
          <p:cNvPr id="460" name="Shape 460"/>
          <p:cNvSpPr/>
          <p:nvPr>
            <p:ph type="body" sz="quarter" idx="1"/>
          </p:nvPr>
        </p:nvSpPr>
        <p:spPr>
          <a:prstGeom prst="rect">
            <a:avLst/>
          </a:prstGeom>
        </p:spPr>
        <p:txBody>
          <a:bodyPr/>
          <a:lstStyle/>
          <a:p>
            <a:pPr/>
            <a:r>
              <a:t>Emphasize the connection between ESS, MIS, and DSS. ESS rely on accurate inputs from a firm</a:t>
            </a:r>
            <a:r>
              <a:t>’</a:t>
            </a:r>
            <a:r>
              <a:t>s MIS and DSS to provide useful information to executives. These systems should not exist in isolation from one another.  If they are isolated from one another, it is a kind of organizational dysfunction, probably inherited from the past. Note that the digital dashboard is a common feature of modern-day ESS. Emphasize that a critical feature of ESS is ease of use and simplicity of display. Executives using an ESS want quick access to the most critical data affecting their firm.</a:t>
            </a:r>
          </a:p>
          <a:p>
            <a:p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9" name="Shape 469"/>
          <p:cNvSpPr/>
          <p:nvPr>
            <p:ph type="sldImg"/>
          </p:nvPr>
        </p:nvSpPr>
        <p:spPr>
          <a:prstGeom prst="rect">
            <a:avLst/>
          </a:prstGeom>
        </p:spPr>
        <p:txBody>
          <a:bodyPr/>
          <a:lstStyle/>
          <a:p>
            <a:pPr/>
          </a:p>
        </p:txBody>
      </p:sp>
      <p:sp>
        <p:nvSpPr>
          <p:cNvPr id="470" name="Shape 470"/>
          <p:cNvSpPr/>
          <p:nvPr>
            <p:ph type="body" sz="quarter" idx="1"/>
          </p:nvPr>
        </p:nvSpPr>
        <p:spPr>
          <a:prstGeom prst="rect">
            <a:avLst/>
          </a:prstGeom>
        </p:spPr>
        <p:txBody>
          <a:bodyPr/>
          <a:lstStyle/>
          <a:p>
            <a:pPr/>
            <a:r>
              <a:t>Enterprise applications are used to manage the information used in the systems discussed previously. In other words, enterprise applications are used to ensure that TPS, MIS, DSS, and ESS work together smoothly.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7" name="Shape 477"/>
          <p:cNvSpPr/>
          <p:nvPr>
            <p:ph type="sldImg"/>
          </p:nvPr>
        </p:nvSpPr>
        <p:spPr>
          <a:prstGeom prst="rect">
            <a:avLst/>
          </a:prstGeom>
        </p:spPr>
        <p:txBody>
          <a:bodyPr/>
          <a:lstStyle/>
          <a:p>
            <a:pPr/>
          </a:p>
        </p:txBody>
      </p:sp>
      <p:sp>
        <p:nvSpPr>
          <p:cNvPr id="478" name="Shape 478"/>
          <p:cNvSpPr/>
          <p:nvPr>
            <p:ph type="body" sz="quarter" idx="1"/>
          </p:nvPr>
        </p:nvSpPr>
        <p:spPr>
          <a:prstGeom prst="rect">
            <a:avLst/>
          </a:prstGeom>
        </p:spPr>
        <p:txBody>
          <a:bodyPr/>
          <a:lstStyle/>
          <a:p>
            <a:pPr/>
            <a:r>
              <a:t>The purpose of this graphic is simply to illustrate that enterprise systems are very large and diverse databases that pull information from many parts of the firm and enable processes both across the firm, at different organizational levels, as well as with suppliers and customers. </a:t>
            </a:r>
          </a:p>
          <a:p>
            <a:pPr/>
          </a:p>
          <a:p>
            <a:pPr/>
            <a:r>
              <a:t>The triangle represents the organization, with different colors for the four main business functions. The ovals show that an enterprise application architecture incorporates systems used in sales and marketing, enabling these to communicate with each other and externally, with suppliers and customers.  It also incorporates information supplied by knowledge management systems, manufacturing and finance systems, and other enterprise systems. The purpose of incorporating  data and information from all of these sources is to enable and automate cross-functional business processes and supply accurate information to aid decision making.</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3" name="Shape 483"/>
          <p:cNvSpPr/>
          <p:nvPr>
            <p:ph type="sldImg"/>
          </p:nvPr>
        </p:nvSpPr>
        <p:spPr>
          <a:prstGeom prst="rect">
            <a:avLst/>
          </a:prstGeom>
        </p:spPr>
        <p:txBody>
          <a:bodyPr/>
          <a:lstStyle/>
          <a:p>
            <a:pPr/>
          </a:p>
        </p:txBody>
      </p:sp>
      <p:sp>
        <p:nvSpPr>
          <p:cNvPr id="484" name="Shape 484"/>
          <p:cNvSpPr/>
          <p:nvPr>
            <p:ph type="body" sz="quarter" idx="1"/>
          </p:nvPr>
        </p:nvSpPr>
        <p:spPr>
          <a:prstGeom prst="rect">
            <a:avLst/>
          </a:prstGeom>
        </p:spPr>
        <p:txBody>
          <a:bodyPr/>
          <a:lstStyle/>
          <a:p>
            <a:pPr/>
            <a:r>
              <a:t>This slide emphasizes the singularity of enterprise systems (one system) that integrates information flows from a variety of sources and serves a wide variety of groups and purposes in the firm. Remind students of the difference between enterprise applications and enterprise systems: Enterprise applications are any applications that span the enterprise, and types of enterprise applications include CRM, SCM,KMS and enterprise systems. Enterprise systems refers to the larger database environment within which these applications reside and operate.  </a:t>
            </a:r>
          </a:p>
          <a:p>
            <a:pPr/>
            <a:r>
              <a:t>Note that enterprise systems are referred to in some first as </a:t>
            </a:r>
            <a:r>
              <a:t>“</a:t>
            </a:r>
            <a:r>
              <a:t>enterprise resource planning  systems (ERP).</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9" name="Shape 489"/>
          <p:cNvSpPr/>
          <p:nvPr>
            <p:ph type="sldImg"/>
          </p:nvPr>
        </p:nvSpPr>
        <p:spPr>
          <a:prstGeom prst="rect">
            <a:avLst/>
          </a:prstGeom>
        </p:spPr>
        <p:txBody>
          <a:bodyPr/>
          <a:lstStyle/>
          <a:p>
            <a:pPr/>
          </a:p>
        </p:txBody>
      </p:sp>
      <p:sp>
        <p:nvSpPr>
          <p:cNvPr id="490" name="Shape 490"/>
          <p:cNvSpPr/>
          <p:nvPr>
            <p:ph type="body" sz="quarter" idx="1"/>
          </p:nvPr>
        </p:nvSpPr>
        <p:spPr>
          <a:prstGeom prst="rect">
            <a:avLst/>
          </a:prstGeom>
        </p:spPr>
        <p:txBody>
          <a:bodyPr/>
          <a:lstStyle/>
          <a:p>
            <a:pPr/>
            <a:r>
              <a:t>Emphasize that SCM systems are interorganizational systems, automating the flow of information across organizational boundaries. This distinction is important because SCM systems must be designed with the business processes of potential partners and suppliers in mind.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5" name="Shape 495"/>
          <p:cNvSpPr/>
          <p:nvPr>
            <p:ph type="sldImg"/>
          </p:nvPr>
        </p:nvSpPr>
        <p:spPr>
          <a:prstGeom prst="rect">
            <a:avLst/>
          </a:prstGeom>
        </p:spPr>
        <p:txBody>
          <a:bodyPr/>
          <a:lstStyle/>
          <a:p>
            <a:pPr/>
          </a:p>
        </p:txBody>
      </p:sp>
      <p:sp>
        <p:nvSpPr>
          <p:cNvPr id="496" name="Shape 496"/>
          <p:cNvSpPr/>
          <p:nvPr>
            <p:ph type="body" sz="quarter" idx="1"/>
          </p:nvPr>
        </p:nvSpPr>
        <p:spPr>
          <a:prstGeom prst="rect">
            <a:avLst/>
          </a:prstGeom>
        </p:spPr>
        <p:txBody>
          <a:bodyPr/>
          <a:lstStyle/>
          <a:p>
            <a:pPr/>
            <a:r>
              <a:t>CRM systems are extremely important for both marketing and customer service. You could ask students if they</a:t>
            </a:r>
            <a:r>
              <a:t>’</a:t>
            </a:r>
            <a:r>
              <a:t>ve ever filled out a survey for a company. Then connect that to information systems, perhaps explaining that the information they entered was provided as input to a CRM system for analysis.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1" name="Shape 501"/>
          <p:cNvSpPr/>
          <p:nvPr>
            <p:ph type="sldImg"/>
          </p:nvPr>
        </p:nvSpPr>
        <p:spPr>
          <a:prstGeom prst="rect">
            <a:avLst/>
          </a:prstGeom>
        </p:spPr>
        <p:txBody>
          <a:bodyPr/>
          <a:lstStyle/>
          <a:p>
            <a:pPr/>
          </a:p>
        </p:txBody>
      </p:sp>
      <p:sp>
        <p:nvSpPr>
          <p:cNvPr id="502" name="Shape 502"/>
          <p:cNvSpPr/>
          <p:nvPr>
            <p:ph type="body" sz="quarter" idx="1"/>
          </p:nvPr>
        </p:nvSpPr>
        <p:spPr>
          <a:prstGeom prst="rect">
            <a:avLst/>
          </a:prstGeom>
        </p:spPr>
        <p:txBody>
          <a:bodyPr/>
          <a:lstStyle/>
          <a:p>
            <a:pPr/>
            <a:r>
              <a:t>The idea that business firms are repositories of knowledge may be new to many students. Ask students for examples of firm knowledge, for instance, the knowledge required to run a fast food restaurant, or the knowledge required to operate a Web site such as Amazon.  Explain that knowledge management systems are useful for helping a firm</a:t>
            </a:r>
            <a:r>
              <a:t>’</a:t>
            </a:r>
            <a:r>
              <a:t>s employees understand how to perform certain business processes or how to solve problems. What might the consequences be for a firm with poor knowledge management systems?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7" name="Shape 507"/>
          <p:cNvSpPr/>
          <p:nvPr>
            <p:ph type="sldImg"/>
          </p:nvPr>
        </p:nvSpPr>
        <p:spPr>
          <a:prstGeom prst="rect">
            <a:avLst/>
          </a:prstGeom>
        </p:spPr>
        <p:txBody>
          <a:bodyPr/>
          <a:lstStyle/>
          <a:p>
            <a:pPr/>
          </a:p>
        </p:txBody>
      </p:sp>
      <p:sp>
        <p:nvSpPr>
          <p:cNvPr id="508" name="Shape 508"/>
          <p:cNvSpPr/>
          <p:nvPr>
            <p:ph type="body" sz="quarter" idx="1"/>
          </p:nvPr>
        </p:nvSpPr>
        <p:spPr>
          <a:prstGeom prst="rect">
            <a:avLst/>
          </a:prstGeom>
        </p:spPr>
        <p:txBody>
          <a:bodyPr/>
          <a:lstStyle/>
          <a:p>
            <a:pPr/>
            <a:r>
              <a:t>Enterprise applications are typically extremely expensive as well as difficult to implement. Ask students why this would be so:</a:t>
            </a:r>
          </a:p>
          <a:p>
            <a:pPr/>
            <a:r>
              <a:t>Intranets and extranets use Internet technology to communicate internally to employees, allow employees to communicate with one another and share documents, and to help communication with vendors. They are essentially password protected Web sites. The simplest intranets and extranets may use static Web pages to relay information, whereas more sophisticated versions may be database-driven and enable key business processes. Ask students if they have used an intranet or extranet before and what services or information it provided. Does their school have an intranet/extranet? Generally universities have a Web site with different levels of access for the general public, registered students, faculty, and administrators. The public-facing part of the Web site can be thought of as the </a:t>
            </a:r>
            <a:r>
              <a:t>“</a:t>
            </a:r>
            <a:r>
              <a:t>extranet,</a:t>
            </a:r>
            <a:r>
              <a:t>”</a:t>
            </a:r>
            <a:r>
              <a:t> while the part of the Web site serving students and faculty can be thought of as the </a:t>
            </a:r>
            <a:r>
              <a:t>“</a:t>
            </a:r>
            <a:r>
              <a:t>intranet.</a:t>
            </a:r>
            <a:r>
              <a:t>”</a:t>
            </a:r>
            <a:r>
              <a:t>  These terms (intranet and extranet) are fading from use, but students will occasionally find firms still using these terms.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3" name="Shape 513"/>
          <p:cNvSpPr/>
          <p:nvPr>
            <p:ph type="sldImg"/>
          </p:nvPr>
        </p:nvSpPr>
        <p:spPr>
          <a:prstGeom prst="rect">
            <a:avLst/>
          </a:prstGeom>
        </p:spPr>
        <p:txBody>
          <a:bodyPr/>
          <a:lstStyle/>
          <a:p>
            <a:pPr/>
          </a:p>
        </p:txBody>
      </p:sp>
      <p:sp>
        <p:nvSpPr>
          <p:cNvPr id="514" name="Shape 514"/>
          <p:cNvSpPr/>
          <p:nvPr>
            <p:ph type="body" sz="quarter" idx="1"/>
          </p:nvPr>
        </p:nvSpPr>
        <p:spPr>
          <a:prstGeom prst="rect">
            <a:avLst/>
          </a:prstGeom>
        </p:spPr>
        <p:txBody>
          <a:bodyPr/>
          <a:lstStyle/>
          <a:p>
            <a:pPr/>
            <a:r>
              <a:t>The use of Internet technology has transformed and continues to transform businesses and business activity. This slide aims to distinguish different terminology used in the book.  </a:t>
            </a:r>
          </a:p>
          <a:p>
            <a:pPr/>
            <a:r>
              <a:t>E-business refers to the use of the Internet and networking to enable all parts of the business, whereas e-commerce refers to just that part of business that involves selling goods and services over the Internet. </a:t>
            </a:r>
          </a:p>
          <a:p>
            <a:pPr/>
          </a:p>
          <a:p>
            <a:pPr/>
            <a:r>
              <a:t>Internet technology has also brought similar changes in the public sector—the use of Internet and networking technologies in government is referred to as e-government. Ask students what changes in businesses or government due to new Internet technologies they have noticed.</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9" name="Shape 519"/>
          <p:cNvSpPr/>
          <p:nvPr>
            <p:ph type="sldImg"/>
          </p:nvPr>
        </p:nvSpPr>
        <p:spPr>
          <a:prstGeom prst="rect">
            <a:avLst/>
          </a:prstGeom>
        </p:spPr>
        <p:txBody>
          <a:bodyPr/>
          <a:lstStyle/>
          <a:p>
            <a:pPr/>
          </a:p>
        </p:txBody>
      </p:sp>
      <p:sp>
        <p:nvSpPr>
          <p:cNvPr id="520" name="Shape 520"/>
          <p:cNvSpPr/>
          <p:nvPr>
            <p:ph type="body" sz="quarter" idx="1"/>
          </p:nvPr>
        </p:nvSpPr>
        <p:spPr>
          <a:prstGeom prst="rect">
            <a:avLst/>
          </a:prstGeom>
        </p:spPr>
        <p:txBody>
          <a:bodyPr/>
          <a:lstStyle/>
          <a:p>
            <a:pPr/>
            <a:r>
              <a:t>A number of factors are leading to a growing emphasis on collaboration in the firm. Work is changing, requiring more cooperation and coordination. Professions play a larger role in firms than before, and this often requires more consultation among experts than before. Organizations are flatter, with many more decisions made far down in the hierarchy. Organizations are more far flung around the globe, in multiple locations. There</a:t>
            </a:r>
            <a:r>
              <a:t>’</a:t>
            </a:r>
            <a:r>
              <a:t>s an emphasis on finding and sharing ideas which requires collaboration. Finally, what it means to be a </a:t>
            </a:r>
            <a:r>
              <a:t>“</a:t>
            </a:r>
            <a:r>
              <a:t>good</a:t>
            </a:r>
            <a:r>
              <a:t>”</a:t>
            </a:r>
            <a:r>
              <a:t> employee these days is in part an ability to work with others, and collaborate effectively. The culture of work has changed.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5" name="Shape 525"/>
          <p:cNvSpPr/>
          <p:nvPr>
            <p:ph type="sldImg"/>
          </p:nvPr>
        </p:nvSpPr>
        <p:spPr>
          <a:prstGeom prst="rect">
            <a:avLst/>
          </a:prstGeom>
        </p:spPr>
        <p:txBody>
          <a:bodyPr/>
          <a:lstStyle/>
          <a:p>
            <a:pPr/>
          </a:p>
        </p:txBody>
      </p:sp>
      <p:sp>
        <p:nvSpPr>
          <p:cNvPr id="526" name="Shape 526"/>
          <p:cNvSpPr/>
          <p:nvPr>
            <p:ph type="body" sz="quarter" idx="1"/>
          </p:nvPr>
        </p:nvSpPr>
        <p:spPr>
          <a:prstGeom prst="rect">
            <a:avLst/>
          </a:prstGeom>
        </p:spPr>
        <p:txBody>
          <a:bodyPr/>
          <a:lstStyle/>
          <a:p>
            <a:pPr/>
            <a:r>
              <a:t>Ask students how they use social sites such as Facebook, and if they have ever used these sites for business purposes. How about Twitter?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1" name="Shape 531"/>
          <p:cNvSpPr/>
          <p:nvPr>
            <p:ph type="sldImg"/>
          </p:nvPr>
        </p:nvSpPr>
        <p:spPr>
          <a:prstGeom prst="rect">
            <a:avLst/>
          </a:prstGeom>
        </p:spPr>
        <p:txBody>
          <a:bodyPr/>
          <a:lstStyle/>
          <a:p>
            <a:pPr/>
          </a:p>
        </p:txBody>
      </p:sp>
      <p:sp>
        <p:nvSpPr>
          <p:cNvPr id="532" name="Shape 532"/>
          <p:cNvSpPr/>
          <p:nvPr>
            <p:ph type="body" sz="quarter" idx="1"/>
          </p:nvPr>
        </p:nvSpPr>
        <p:spPr>
          <a:prstGeom prst="rect">
            <a:avLst/>
          </a:prstGeom>
        </p:spPr>
        <p:txBody>
          <a:bodyPr/>
          <a:lstStyle/>
          <a:p>
            <a:pPr/>
            <a:r>
              <a:t>Research regarding the business benefits of collaboration is anecdotal; however, business and academic communities generally regard collaboration as an essential driving factor in business success: Firms that collaborate more make more money.</a:t>
            </a:r>
          </a:p>
          <a:p>
            <a:pPr/>
          </a:p>
          <a:p>
            <a:pPr/>
            <a:r>
              <a:t>Ask students to give examples of how collaboration can improve productivity, product quality, and customer service. Has anyone had a fruitful collaborative experience in which an aspect of a company they worked at or an organization they were in?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9" name="Shape 539"/>
          <p:cNvSpPr/>
          <p:nvPr>
            <p:ph type="sldImg"/>
          </p:nvPr>
        </p:nvSpPr>
        <p:spPr>
          <a:prstGeom prst="rect">
            <a:avLst/>
          </a:prstGeom>
        </p:spPr>
        <p:txBody>
          <a:bodyPr/>
          <a:lstStyle/>
          <a:p>
            <a:pPr/>
          </a:p>
        </p:txBody>
      </p:sp>
      <p:sp>
        <p:nvSpPr>
          <p:cNvPr id="540" name="Shape 540"/>
          <p:cNvSpPr/>
          <p:nvPr>
            <p:ph type="body" sz="quarter" idx="1"/>
          </p:nvPr>
        </p:nvSpPr>
        <p:spPr>
          <a:prstGeom prst="rect">
            <a:avLst/>
          </a:prstGeom>
        </p:spPr>
        <p:txBody>
          <a:bodyPr/>
          <a:lstStyle/>
          <a:p>
            <a:pPr/>
            <a:r>
              <a:t>This slide graphically describes how collaboration is believed to impact business performance. Two primary ingredients are needed: collaboration capability  (including how much collaboration is possible) and collaboration technology or means. The quality of these two factors directly affects firm performance—the higher quality of collaboration means better firm performance. Ask students how collaboration can be high or low quality? An example of low-quality collaboration could be a team put together to solve a business problem but is unable to effectively work together because of internal politics. Do students have any experience with poor collaboration?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5" name="Shape 545"/>
          <p:cNvSpPr/>
          <p:nvPr>
            <p:ph type="sldImg"/>
          </p:nvPr>
        </p:nvSpPr>
        <p:spPr>
          <a:prstGeom prst="rect">
            <a:avLst/>
          </a:prstGeom>
        </p:spPr>
        <p:txBody>
          <a:bodyPr/>
          <a:lstStyle/>
          <a:p>
            <a:pPr/>
          </a:p>
        </p:txBody>
      </p:sp>
      <p:sp>
        <p:nvSpPr>
          <p:cNvPr id="546" name="Shape 546"/>
          <p:cNvSpPr/>
          <p:nvPr>
            <p:ph type="body" sz="quarter" idx="1"/>
          </p:nvPr>
        </p:nvSpPr>
        <p:spPr>
          <a:prstGeom prst="rect">
            <a:avLst/>
          </a:prstGeom>
        </p:spPr>
        <p:txBody>
          <a:bodyPr/>
          <a:lstStyle/>
          <a:p>
            <a:pPr/>
            <a:r>
              <a:t>Collaboration is not something that spontaneously arises—it must be enabled and nurtured. Collaborative culture is an essential factor—simply having collaborative technology will not result in collaboration if it isn</a:t>
            </a:r>
            <a:r>
              <a:t>’</a:t>
            </a:r>
            <a:r>
              <a:t>t seen as part of the business and rewarded. Have any students worked at </a:t>
            </a:r>
            <a:r>
              <a:t>“</a:t>
            </a:r>
            <a:r>
              <a:t>command and control</a:t>
            </a:r>
            <a:r>
              <a:t>”</a:t>
            </a:r>
            <a:r>
              <a:t> organizations? If so, were they able to see aspects of the business that could be improved but were unable to  make contributions because of the firm</a:t>
            </a:r>
            <a:r>
              <a:t>’</a:t>
            </a:r>
            <a:r>
              <a:t>s culture? Are there any businesses or business functions that benefit by less collaboration? Are there any disadvantages to collaboration?</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1" name="Shape 551"/>
          <p:cNvSpPr/>
          <p:nvPr>
            <p:ph type="sldImg"/>
          </p:nvPr>
        </p:nvSpPr>
        <p:spPr>
          <a:prstGeom prst="rect">
            <a:avLst/>
          </a:prstGeom>
        </p:spPr>
        <p:txBody>
          <a:bodyPr/>
          <a:lstStyle/>
          <a:p>
            <a:pPr/>
          </a:p>
        </p:txBody>
      </p:sp>
      <p:sp>
        <p:nvSpPr>
          <p:cNvPr id="552" name="Shape 552"/>
          <p:cNvSpPr/>
          <p:nvPr>
            <p:ph type="body" sz="quarter" idx="1"/>
          </p:nvPr>
        </p:nvSpPr>
        <p:spPr>
          <a:prstGeom prst="rect">
            <a:avLst/>
          </a:prstGeom>
        </p:spPr>
        <p:txBody>
          <a:bodyPr/>
          <a:lstStyle/>
          <a:p>
            <a:pPr/>
            <a:r>
              <a:t>The text goes into more depth on each of these tools. Give an example for each type of tool. A business use of social networking is Facebook accounts for  businesses; using wikis</a:t>
            </a:r>
            <a:r>
              <a:t> as extended, more complete FAQs, and virtual worlds to conduct online meetings for employees around the world. Distinguish these individual tools from Internet-based collaboration environments, which are suites of collected collaboration tools, enabling communication and data-sharing between tools. How many of your students used Google Docs?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1" name="Shape 561"/>
          <p:cNvSpPr/>
          <p:nvPr>
            <p:ph type="sldImg"/>
          </p:nvPr>
        </p:nvSpPr>
        <p:spPr>
          <a:prstGeom prst="rect">
            <a:avLst/>
          </a:prstGeom>
        </p:spPr>
        <p:txBody>
          <a:bodyPr/>
          <a:lstStyle/>
          <a:p>
            <a:pPr/>
          </a:p>
        </p:txBody>
      </p:sp>
      <p:sp>
        <p:nvSpPr>
          <p:cNvPr id="562" name="Shape 562"/>
          <p:cNvSpPr/>
          <p:nvPr>
            <p:ph type="body" sz="quarter" idx="1"/>
          </p:nvPr>
        </p:nvSpPr>
        <p:spPr>
          <a:prstGeom prst="rect">
            <a:avLst/>
          </a:prstGeom>
        </p:spPr>
        <p:txBody>
          <a:bodyPr/>
          <a:lstStyle/>
          <a:p>
            <a:pPr/>
            <a:r>
              <a:t>When evaluating collaboration tools for your businesses, the first step is to identify the kind of problem you have. The key problems are time and location. Generally, no one has enough time and often key people are not in the right place. Some teams may need to work together in real-time, whereas others may simply need shared documentation. In analyzing collaboration tools by the space/time dimensions you can determine what types of tools will solve your problem. The six steps in evaluating software are applicable not only for collaboration tools but any software solution for your company. First determine the challenge or problem, look for solutions for this particular problem, and so forth.</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9" name="Shape 569"/>
          <p:cNvSpPr/>
          <p:nvPr>
            <p:ph type="sldImg"/>
          </p:nvPr>
        </p:nvSpPr>
        <p:spPr>
          <a:prstGeom prst="rect">
            <a:avLst/>
          </a:prstGeom>
        </p:spPr>
        <p:txBody>
          <a:bodyPr/>
          <a:lstStyle/>
          <a:p>
            <a:pPr/>
          </a:p>
        </p:txBody>
      </p:sp>
      <p:sp>
        <p:nvSpPr>
          <p:cNvPr id="570" name="Shape 570"/>
          <p:cNvSpPr/>
          <p:nvPr>
            <p:ph type="body" sz="quarter" idx="1"/>
          </p:nvPr>
        </p:nvSpPr>
        <p:spPr>
          <a:prstGeom prst="rect">
            <a:avLst/>
          </a:prstGeom>
        </p:spPr>
        <p:txBody>
          <a:bodyPr/>
          <a:lstStyle/>
          <a:p>
            <a:pPr/>
            <a:r>
              <a:t>You can use this matrix to identify solutions to the time/location issues that face a firm, and to choose specific collaboration technologies.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5" name="Shape 575"/>
          <p:cNvSpPr/>
          <p:nvPr>
            <p:ph type="sldImg"/>
          </p:nvPr>
        </p:nvSpPr>
        <p:spPr>
          <a:prstGeom prst="rect">
            <a:avLst/>
          </a:prstGeom>
        </p:spPr>
        <p:txBody>
          <a:bodyPr/>
          <a:lstStyle/>
          <a:p>
            <a:pPr/>
          </a:p>
        </p:txBody>
      </p:sp>
      <p:sp>
        <p:nvSpPr>
          <p:cNvPr id="576" name="Shape 576"/>
          <p:cNvSpPr/>
          <p:nvPr>
            <p:ph type="body" sz="quarter" idx="1"/>
          </p:nvPr>
        </p:nvSpPr>
        <p:spPr>
          <a:prstGeom prst="rect">
            <a:avLst/>
          </a:prstGeom>
        </p:spPr>
        <p:txBody>
          <a:bodyPr/>
          <a:lstStyle/>
          <a:p>
            <a:pPr/>
            <a:r>
              <a:t>Defined simply, the information systems department of a firm is responsible for coordinating all of the systems previously mentioned in this chapter. How the department is organized depends on the nature and size of the business. Small companies may not have a formal department, whereas large companies may have several departments for different business functions, or they have an IT Department in each corporate division. Ask students what types of information systems departments they have had experience with.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1" name="Shape 581"/>
          <p:cNvSpPr/>
          <p:nvPr>
            <p:ph type="sldImg"/>
          </p:nvPr>
        </p:nvSpPr>
        <p:spPr>
          <a:prstGeom prst="rect">
            <a:avLst/>
          </a:prstGeom>
        </p:spPr>
        <p:txBody>
          <a:bodyPr/>
          <a:lstStyle/>
          <a:p>
            <a:pPr/>
          </a:p>
        </p:txBody>
      </p:sp>
      <p:sp>
        <p:nvSpPr>
          <p:cNvPr id="582" name="Shape 582"/>
          <p:cNvSpPr/>
          <p:nvPr>
            <p:ph type="body" sz="quarter" idx="1"/>
          </p:nvPr>
        </p:nvSpPr>
        <p:spPr>
          <a:prstGeom prst="rect">
            <a:avLst/>
          </a:prstGeom>
        </p:spPr>
        <p:txBody>
          <a:bodyPr/>
          <a:lstStyle/>
          <a:p>
            <a:pPr/>
            <a:r>
              <a:t>As the development of business information systems matures, end users have been increasingly recognized as pivotal to developing a successful system. In addition, the information systems department has also been recognized as a powerful resource for developing new products, services, and efficiencies. As such, IT governance is a central business concern—being able to use IT efficiently and effectively has become more and more essential to a business</a:t>
            </a:r>
            <a:r>
              <a:t>’</a:t>
            </a:r>
            <a:r>
              <a:t>s success.</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jpe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12" name="Title Text"/>
          <p:cNvSpPr txBox="1"/>
          <p:nvPr>
            <p:ph type="title"/>
          </p:nvPr>
        </p:nvSpPr>
        <p:spPr>
          <a:prstGeom prst="rect">
            <a:avLst/>
          </a:prstGeom>
        </p:spPr>
        <p:txBody>
          <a:bodyPr/>
          <a:lstStyle/>
          <a:p>
            <a:pPr/>
            <a:r>
              <a:t>Title Text</a:t>
            </a:r>
          </a:p>
        </p:txBody>
      </p:sp>
      <p:sp>
        <p:nvSpPr>
          <p:cNvPr id="1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1" name="Rectangle"/>
          <p:cNvSpPr/>
          <p:nvPr/>
        </p:nvSpPr>
        <p:spPr>
          <a:xfrm>
            <a:off x="-1" y="6477000"/>
            <a:ext cx="9144002" cy="381000"/>
          </a:xfrm>
          <a:prstGeom prst="rect">
            <a:avLst/>
          </a:prstGeom>
          <a:solidFill>
            <a:srgbClr val="9F0F10"/>
          </a:solidFill>
          <a:ln>
            <a:solidFill>
              <a:srgbClr val="000000"/>
            </a:solidFill>
          </a:ln>
        </p:spPr>
        <p:txBody>
          <a:bodyPr lIns="45719" rIns="45719" anchor="ctr"/>
          <a:lstStyle/>
          <a:p>
            <a:pPr>
              <a:defRPr sz="1800">
                <a:latin typeface="+mn-lt"/>
                <a:ea typeface="+mn-ea"/>
                <a:cs typeface="+mn-cs"/>
                <a:sym typeface="Times New Roman"/>
              </a:defRPr>
            </a:pPr>
          </a:p>
        </p:txBody>
      </p:sp>
      <p:sp>
        <p:nvSpPr>
          <p:cNvPr id="22" name="Slide Number"/>
          <p:cNvSpPr txBox="1"/>
          <p:nvPr>
            <p:ph type="sldNum" sz="quarter" idx="2"/>
          </p:nvPr>
        </p:nvSpPr>
        <p:spPr>
          <a:xfrm>
            <a:off x="0" y="6521450"/>
            <a:ext cx="443171" cy="437069"/>
          </a:xfrm>
          <a:prstGeom prst="rect">
            <a:avLst/>
          </a:prstGeom>
        </p:spPr>
        <p:txBody>
          <a:bodyPr anchor="t"/>
          <a:lstStyle>
            <a:lvl1pPr algn="l">
              <a:defRPr sz="2400">
                <a:solidFill>
                  <a:srgbClr val="000000"/>
                </a:solidFill>
                <a:latin typeface="Arial"/>
                <a:ea typeface="Arial"/>
                <a:cs typeface="Arial"/>
                <a:sym typeface="Arial"/>
              </a:defRPr>
            </a:lvl1pPr>
          </a:lstStyle>
          <a:p>
            <a:pPr/>
            <a:fld id="{86CB4B4D-7CA3-9044-876B-883B54F8677D}" type="slidenum"/>
          </a:p>
        </p:txBody>
      </p:sp>
      <p:sp>
        <p:nvSpPr>
          <p:cNvPr id="23" name="Copyright © 2014 Pearson Education, Inc."/>
          <p:cNvSpPr txBox="1"/>
          <p:nvPr/>
        </p:nvSpPr>
        <p:spPr>
          <a:xfrm>
            <a:off x="5334000" y="6553200"/>
            <a:ext cx="3810000" cy="28708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800"/>
              </a:spcBef>
              <a:defRPr b="1" sz="1400">
                <a:solidFill>
                  <a:srgbClr val="FFB060"/>
                </a:solidFill>
                <a:latin typeface="+mn-lt"/>
                <a:ea typeface="+mn-ea"/>
                <a:cs typeface="+mn-cs"/>
                <a:sym typeface="Times New Roman"/>
              </a:defRPr>
            </a:lvl1pPr>
          </a:lstStyle>
          <a:p>
            <a:pPr/>
            <a:r>
              <a:t>Copyright © 2014 Pearson Education, Inc.</a:t>
            </a:r>
          </a:p>
        </p:txBody>
      </p:sp>
      <p:sp>
        <p:nvSpPr>
          <p:cNvPr id="24" name="Management Information Systems"/>
          <p:cNvSpPr txBox="1"/>
          <p:nvPr/>
        </p:nvSpPr>
        <p:spPr>
          <a:xfrm>
            <a:off x="-1" y="71437"/>
            <a:ext cx="9144002" cy="381001"/>
          </a:xfrm>
          <a:prstGeom prst="rect">
            <a:avLst/>
          </a:prstGeom>
          <a:ln w="12700">
            <a:miter lim="400000"/>
          </a:ln>
          <a:extLst>
            <a:ext uri="{C572A759-6A51-4108-AA02-DFA0A04FC94B}">
              <ma14:wrappingTextBoxFlag xmlns:ma14="http://schemas.microsoft.com/office/mac/drawingml/2011/main" val="1"/>
            </a:ext>
          </a:extLst>
        </p:spPr>
        <p:txBody>
          <a:bodyPr lIns="44450" tIns="44450" rIns="44450" bIns="44450" anchor="ctr">
            <a:spAutoFit/>
          </a:bodyPr>
          <a:lstStyle>
            <a:lvl1pPr algn="ctr">
              <a:defRPr b="1" sz="2000">
                <a:latin typeface="Cambria"/>
                <a:ea typeface="Cambria"/>
                <a:cs typeface="Cambria"/>
                <a:sym typeface="Cambria"/>
              </a:defRPr>
            </a:lvl1pPr>
          </a:lstStyle>
          <a:p>
            <a:pPr/>
            <a:r>
              <a:t>Management Information Systems</a:t>
            </a:r>
          </a:p>
        </p:txBody>
      </p:sp>
      <p:sp>
        <p:nvSpPr>
          <p:cNvPr id="25" name="Chapter 2: Global E-business and Collaboration"/>
          <p:cNvSpPr txBox="1"/>
          <p:nvPr/>
        </p:nvSpPr>
        <p:spPr>
          <a:xfrm>
            <a:off x="-1" y="457200"/>
            <a:ext cx="9144002"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800"/>
            </a:lvl1pPr>
          </a:lstStyle>
          <a:p>
            <a:pPr/>
            <a:r>
              <a:t>Chapter 2: Global E-business and Collaboration</a:t>
            </a:r>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32" name="Rectangle"/>
          <p:cNvSpPr/>
          <p:nvPr/>
        </p:nvSpPr>
        <p:spPr>
          <a:xfrm>
            <a:off x="-1" y="6477000"/>
            <a:ext cx="9144002" cy="381000"/>
          </a:xfrm>
          <a:prstGeom prst="rect">
            <a:avLst/>
          </a:prstGeom>
          <a:solidFill>
            <a:srgbClr val="9F0F10"/>
          </a:solidFill>
          <a:ln>
            <a:solidFill>
              <a:srgbClr val="000000"/>
            </a:solidFill>
          </a:ln>
        </p:spPr>
        <p:txBody>
          <a:bodyPr lIns="45719" rIns="45719" anchor="ctr"/>
          <a:lstStyle/>
          <a:p>
            <a:pPr>
              <a:defRPr sz="1800"/>
            </a:pPr>
          </a:p>
        </p:txBody>
      </p:sp>
      <p:sp>
        <p:nvSpPr>
          <p:cNvPr id="33" name="Slide Number"/>
          <p:cNvSpPr txBox="1"/>
          <p:nvPr>
            <p:ph type="sldNum" sz="quarter" idx="2"/>
          </p:nvPr>
        </p:nvSpPr>
        <p:spPr>
          <a:xfrm>
            <a:off x="44196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40" name="Management Information Systems"/>
          <p:cNvSpPr txBox="1"/>
          <p:nvPr/>
        </p:nvSpPr>
        <p:spPr>
          <a:xfrm>
            <a:off x="-1" y="84137"/>
            <a:ext cx="9144002" cy="355601"/>
          </a:xfrm>
          <a:prstGeom prst="rect">
            <a:avLst/>
          </a:prstGeom>
          <a:ln w="12700">
            <a:miter lim="400000"/>
          </a:ln>
          <a:extLst>
            <a:ext uri="{C572A759-6A51-4108-AA02-DFA0A04FC94B}">
              <ma14:wrappingTextBoxFlag xmlns:ma14="http://schemas.microsoft.com/office/mac/drawingml/2011/main" val="1"/>
            </a:ext>
          </a:extLst>
        </p:spPr>
        <p:txBody>
          <a:bodyPr lIns="44450" tIns="44450" rIns="44450" bIns="44450" anchor="ctr">
            <a:spAutoFit/>
          </a:bodyPr>
          <a:lstStyle>
            <a:lvl1pPr algn="ctr">
              <a:defRPr b="1" sz="1800">
                <a:solidFill>
                  <a:srgbClr val="9F0F10"/>
                </a:solidFill>
                <a:effectLst>
                  <a:outerShdw sx="100000" sy="100000" kx="0" ky="0" algn="b" rotWithShape="0" blurRad="12700" dist="25400" dir="2700000">
                    <a:srgbClr val="DDDDDD"/>
                  </a:outerShdw>
                </a:effectLst>
                <a:latin typeface="Cambria"/>
                <a:ea typeface="Cambria"/>
                <a:cs typeface="Cambria"/>
                <a:sym typeface="Cambria"/>
              </a:defRPr>
            </a:lvl1pPr>
          </a:lstStyle>
          <a:p>
            <a:pPr/>
            <a:r>
              <a:t>Management Information Systems</a:t>
            </a:r>
          </a:p>
        </p:txBody>
      </p:sp>
      <p:sp>
        <p:nvSpPr>
          <p:cNvPr id="41" name="Title Text"/>
          <p:cNvSpPr txBox="1"/>
          <p:nvPr>
            <p:ph type="title"/>
          </p:nvPr>
        </p:nvSpPr>
        <p:spPr>
          <a:prstGeom prst="rect">
            <a:avLst/>
          </a:prstGeom>
        </p:spPr>
        <p:txBody>
          <a:bodyPr/>
          <a:lstStyle/>
          <a:p>
            <a:pPr/>
            <a:r>
              <a:t>Title Text</a:t>
            </a:r>
          </a:p>
        </p:txBody>
      </p:sp>
      <p:sp>
        <p:nvSpPr>
          <p:cNvPr id="4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3" name="Slide Number"/>
          <p:cNvSpPr txBox="1"/>
          <p:nvPr>
            <p:ph type="sldNum" sz="quarter" idx="2"/>
          </p:nvPr>
        </p:nvSpPr>
        <p:spPr>
          <a:xfrm>
            <a:off x="2306429" y="6569075"/>
            <a:ext cx="284372" cy="307340"/>
          </a:xfrm>
          <a:prstGeom prst="rect">
            <a:avLst/>
          </a:prstGeom>
        </p:spPr>
        <p:txBody>
          <a:bodyPr anchor="t"/>
          <a:lstStyle>
            <a:lvl1pPr>
              <a:defRPr b="1" sz="1400">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50" name="Management Information Systems"/>
          <p:cNvSpPr txBox="1"/>
          <p:nvPr/>
        </p:nvSpPr>
        <p:spPr>
          <a:xfrm>
            <a:off x="-1" y="84137"/>
            <a:ext cx="9144002" cy="355601"/>
          </a:xfrm>
          <a:prstGeom prst="rect">
            <a:avLst/>
          </a:prstGeom>
          <a:ln w="12700">
            <a:miter lim="400000"/>
          </a:ln>
          <a:extLst>
            <a:ext uri="{C572A759-6A51-4108-AA02-DFA0A04FC94B}">
              <ma14:wrappingTextBoxFlag xmlns:ma14="http://schemas.microsoft.com/office/mac/drawingml/2011/main" val="1"/>
            </a:ext>
          </a:extLst>
        </p:spPr>
        <p:txBody>
          <a:bodyPr lIns="44450" tIns="44450" rIns="44450" bIns="44450" anchor="ctr">
            <a:spAutoFit/>
          </a:bodyPr>
          <a:lstStyle>
            <a:lvl1pPr algn="ctr">
              <a:defRPr b="1" sz="1800">
                <a:solidFill>
                  <a:srgbClr val="9F0F10"/>
                </a:solidFill>
                <a:effectLst>
                  <a:outerShdw sx="100000" sy="100000" kx="0" ky="0" algn="b" rotWithShape="0" blurRad="12700" dist="25400" dir="2700000">
                    <a:srgbClr val="DDDDDD"/>
                  </a:outerShdw>
                </a:effectLst>
                <a:latin typeface="Cambria"/>
                <a:ea typeface="Cambria"/>
                <a:cs typeface="Cambria"/>
                <a:sym typeface="Cambria"/>
              </a:defRPr>
            </a:lvl1pPr>
          </a:lstStyle>
          <a:p>
            <a:pPr/>
            <a:r>
              <a:t>Management Information Systems</a:t>
            </a:r>
          </a:p>
        </p:txBody>
      </p:sp>
      <p:sp>
        <p:nvSpPr>
          <p:cNvPr id="51" name="Title Text"/>
          <p:cNvSpPr txBox="1"/>
          <p:nvPr>
            <p:ph type="title"/>
          </p:nvPr>
        </p:nvSpPr>
        <p:spPr>
          <a:prstGeom prst="rect">
            <a:avLst/>
          </a:prstGeom>
        </p:spPr>
        <p:txBody>
          <a:bodyPr/>
          <a:lstStyle/>
          <a:p>
            <a:pPr/>
            <a:r>
              <a:t>Title Text</a:t>
            </a:r>
          </a:p>
        </p:txBody>
      </p:sp>
      <p:sp>
        <p:nvSpPr>
          <p:cNvPr id="5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3" name="Slide Number"/>
          <p:cNvSpPr txBox="1"/>
          <p:nvPr>
            <p:ph type="sldNum" sz="quarter" idx="2"/>
          </p:nvPr>
        </p:nvSpPr>
        <p:spPr>
          <a:xfrm>
            <a:off x="2306429" y="6569075"/>
            <a:ext cx="284372" cy="307340"/>
          </a:xfrm>
          <a:prstGeom prst="rect">
            <a:avLst/>
          </a:prstGeom>
        </p:spPr>
        <p:txBody>
          <a:bodyPr anchor="t"/>
          <a:lstStyle>
            <a:lvl1pPr>
              <a:defRPr b="1" sz="1400">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60" name="Title Text"/>
          <p:cNvSpPr txBox="1"/>
          <p:nvPr>
            <p:ph type="title"/>
          </p:nvPr>
        </p:nvSpPr>
        <p:spPr>
          <a:prstGeom prst="rect">
            <a:avLst/>
          </a:prstGeom>
        </p:spPr>
        <p:txBody>
          <a:bodyPr/>
          <a:lstStyle/>
          <a:p>
            <a:pPr/>
            <a:r>
              <a:t>Title Text</a:t>
            </a:r>
          </a:p>
        </p:txBody>
      </p:sp>
      <p:sp>
        <p:nvSpPr>
          <p:cNvPr id="6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2" name="Slide Number"/>
          <p:cNvSpPr txBox="1"/>
          <p:nvPr>
            <p:ph type="sldNum" sz="quarter" idx="2"/>
          </p:nvPr>
        </p:nvSpPr>
        <p:spPr>
          <a:xfrm>
            <a:off x="2306429" y="6569075"/>
            <a:ext cx="284372" cy="307340"/>
          </a:xfrm>
          <a:prstGeom prst="rect">
            <a:avLst/>
          </a:prstGeom>
        </p:spPr>
        <p:txBody>
          <a:bodyPr anchor="t"/>
          <a:lstStyle>
            <a:lvl1pPr>
              <a:defRPr b="1" sz="1400">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69" name="Title Text"/>
          <p:cNvSpPr txBox="1"/>
          <p:nvPr>
            <p:ph type="title"/>
          </p:nvPr>
        </p:nvSpPr>
        <p:spPr>
          <a:prstGeom prst="rect">
            <a:avLst/>
          </a:prstGeom>
        </p:spPr>
        <p:txBody>
          <a:bodyPr/>
          <a:lstStyle/>
          <a:p>
            <a:pPr/>
            <a:r>
              <a:t>Title Text</a:t>
            </a:r>
          </a:p>
        </p:txBody>
      </p:sp>
      <p:sp>
        <p:nvSpPr>
          <p:cNvPr id="70"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1" name="Slide Number"/>
          <p:cNvSpPr txBox="1"/>
          <p:nvPr>
            <p:ph type="sldNum" sz="quarter" idx="2"/>
          </p:nvPr>
        </p:nvSpPr>
        <p:spPr>
          <a:xfrm>
            <a:off x="2306429" y="6569075"/>
            <a:ext cx="284372" cy="307340"/>
          </a:xfrm>
          <a:prstGeom prst="rect">
            <a:avLst/>
          </a:prstGeom>
        </p:spPr>
        <p:txBody>
          <a:bodyPr anchor="t"/>
          <a:lstStyle>
            <a:lvl1pPr>
              <a:defRPr b="1" sz="1400">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78" name="Management Information Systems"/>
          <p:cNvSpPr txBox="1"/>
          <p:nvPr/>
        </p:nvSpPr>
        <p:spPr>
          <a:xfrm>
            <a:off x="-1" y="84137"/>
            <a:ext cx="9144002" cy="355601"/>
          </a:xfrm>
          <a:prstGeom prst="rect">
            <a:avLst/>
          </a:prstGeom>
          <a:ln w="12700">
            <a:miter lim="400000"/>
          </a:ln>
          <a:extLst>
            <a:ext uri="{C572A759-6A51-4108-AA02-DFA0A04FC94B}">
              <ma14:wrappingTextBoxFlag xmlns:ma14="http://schemas.microsoft.com/office/mac/drawingml/2011/main" val="1"/>
            </a:ext>
          </a:extLst>
        </p:spPr>
        <p:txBody>
          <a:bodyPr lIns="44450" tIns="44450" rIns="44450" bIns="44450" anchor="ctr">
            <a:spAutoFit/>
          </a:bodyPr>
          <a:lstStyle>
            <a:lvl1pPr algn="ctr">
              <a:defRPr b="1" sz="1800">
                <a:solidFill>
                  <a:srgbClr val="9F0F10"/>
                </a:solidFill>
                <a:effectLst>
                  <a:outerShdw sx="100000" sy="100000" kx="0" ky="0" algn="b" rotWithShape="0" blurRad="12700" dist="25400" dir="2700000">
                    <a:srgbClr val="DDDDDD"/>
                  </a:outerShdw>
                </a:effectLst>
                <a:latin typeface="Cambria"/>
                <a:ea typeface="Cambria"/>
                <a:cs typeface="Cambria"/>
                <a:sym typeface="Cambria"/>
              </a:defRPr>
            </a:lvl1pPr>
          </a:lstStyle>
          <a:p>
            <a:pPr/>
            <a:r>
              <a:t>Management Information Systems</a:t>
            </a:r>
          </a:p>
        </p:txBody>
      </p:sp>
      <p:sp>
        <p:nvSpPr>
          <p:cNvPr id="79" name="Read the Interactive Session and discuss the following questions"/>
          <p:cNvSpPr txBox="1"/>
          <p:nvPr/>
        </p:nvSpPr>
        <p:spPr>
          <a:xfrm>
            <a:off x="457200" y="2057400"/>
            <a:ext cx="8229600" cy="6251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800">
                <a:latin typeface="Calibri Light"/>
                <a:ea typeface="Calibri Light"/>
                <a:cs typeface="Calibri Light"/>
                <a:sym typeface="Calibri Light"/>
              </a:defRPr>
            </a:lvl1pPr>
          </a:lstStyle>
          <a:p>
            <a:pPr/>
            <a:r>
              <a:t>Read the Interactive Session and discuss the following questions</a:t>
            </a:r>
          </a:p>
        </p:txBody>
      </p:sp>
      <p:sp>
        <p:nvSpPr>
          <p:cNvPr id="80" name="Title Text"/>
          <p:cNvSpPr txBox="1"/>
          <p:nvPr>
            <p:ph type="title"/>
          </p:nvPr>
        </p:nvSpPr>
        <p:spPr>
          <a:prstGeom prst="rect">
            <a:avLst/>
          </a:prstGeom>
        </p:spPr>
        <p:txBody>
          <a:bodyPr/>
          <a:lstStyle/>
          <a:p>
            <a:pPr/>
            <a:r>
              <a:t>Title Text</a:t>
            </a:r>
          </a:p>
        </p:txBody>
      </p:sp>
      <p:sp>
        <p:nvSpPr>
          <p:cNvPr id="8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2" name="Slide Number"/>
          <p:cNvSpPr txBox="1"/>
          <p:nvPr>
            <p:ph type="sldNum" sz="quarter" idx="2"/>
          </p:nvPr>
        </p:nvSpPr>
        <p:spPr>
          <a:xfrm>
            <a:off x="2306429" y="6569075"/>
            <a:ext cx="284372" cy="307340"/>
          </a:xfrm>
          <a:prstGeom prst="rect">
            <a:avLst/>
          </a:prstGeom>
        </p:spPr>
        <p:txBody>
          <a:bodyPr anchor="t"/>
          <a:lstStyle>
            <a:lvl1pPr>
              <a:defRPr b="1" sz="1400">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89" name="Management Information Systems"/>
          <p:cNvSpPr txBox="1"/>
          <p:nvPr/>
        </p:nvSpPr>
        <p:spPr>
          <a:xfrm>
            <a:off x="-1" y="84137"/>
            <a:ext cx="9144002" cy="355601"/>
          </a:xfrm>
          <a:prstGeom prst="rect">
            <a:avLst/>
          </a:prstGeom>
          <a:ln w="12700">
            <a:miter lim="400000"/>
          </a:ln>
          <a:extLst>
            <a:ext uri="{C572A759-6A51-4108-AA02-DFA0A04FC94B}">
              <ma14:wrappingTextBoxFlag xmlns:ma14="http://schemas.microsoft.com/office/mac/drawingml/2011/main" val="1"/>
            </a:ext>
          </a:extLst>
        </p:spPr>
        <p:txBody>
          <a:bodyPr lIns="44450" tIns="44450" rIns="44450" bIns="44450" anchor="ctr">
            <a:spAutoFit/>
          </a:bodyPr>
          <a:lstStyle>
            <a:lvl1pPr algn="ctr">
              <a:defRPr b="1" sz="1800">
                <a:solidFill>
                  <a:srgbClr val="9F0F10"/>
                </a:solidFill>
                <a:effectLst>
                  <a:outerShdw sx="100000" sy="100000" kx="0" ky="0" algn="b" rotWithShape="0" blurRad="12700" dist="25400" dir="2700000">
                    <a:srgbClr val="DDDDDD"/>
                  </a:outerShdw>
                </a:effectLst>
                <a:latin typeface="Cambria"/>
                <a:ea typeface="Cambria"/>
                <a:cs typeface="Cambria"/>
                <a:sym typeface="Cambria"/>
              </a:defRPr>
            </a:lvl1pPr>
          </a:lstStyle>
          <a:p>
            <a:pPr/>
            <a:r>
              <a:t>Management Information Systems</a:t>
            </a:r>
          </a:p>
        </p:txBody>
      </p:sp>
      <p:grpSp>
        <p:nvGrpSpPr>
          <p:cNvPr id="92" name="cid:3287383400_2177562"/>
          <p:cNvGrpSpPr/>
          <p:nvPr/>
        </p:nvGrpSpPr>
        <p:grpSpPr>
          <a:xfrm>
            <a:off x="228600" y="1905000"/>
            <a:ext cx="8423275" cy="2747963"/>
            <a:chOff x="0" y="0"/>
            <a:chExt cx="8423275" cy="2747962"/>
          </a:xfrm>
        </p:grpSpPr>
        <p:sp>
          <p:nvSpPr>
            <p:cNvPr id="90" name="Rectangle"/>
            <p:cNvSpPr/>
            <p:nvPr/>
          </p:nvSpPr>
          <p:spPr>
            <a:xfrm>
              <a:off x="0" y="0"/>
              <a:ext cx="8423275" cy="2747963"/>
            </a:xfrm>
            <a:prstGeom prst="rect">
              <a:avLst/>
            </a:prstGeom>
            <a:solidFill>
              <a:srgbClr val="0563C1"/>
            </a:solidFill>
            <a:ln w="12700" cap="flat">
              <a:noFill/>
              <a:miter lim="400000"/>
            </a:ln>
            <a:effectLst/>
          </p:spPr>
          <p:txBody>
            <a:bodyPr wrap="square" lIns="45719" tIns="45719" rIns="45719" bIns="45719" numCol="1" anchor="t">
              <a:noAutofit/>
            </a:bodyPr>
            <a:lstStyle/>
            <a:p>
              <a:pPr/>
            </a:p>
          </p:txBody>
        </p:sp>
        <p:pic>
          <p:nvPicPr>
            <p:cNvPr id="91" name="3287383400_2177562.jpeg" descr="3287383400_2177562.jpeg"/>
            <p:cNvPicPr>
              <a:picLocks noChangeAspect="1"/>
            </p:cNvPicPr>
            <p:nvPr/>
          </p:nvPicPr>
          <p:blipFill>
            <a:blip r:embed="rId2">
              <a:extLst/>
            </a:blip>
            <a:stretch>
              <a:fillRect/>
            </a:stretch>
          </p:blipFill>
          <p:spPr>
            <a:xfrm>
              <a:off x="0" y="0"/>
              <a:ext cx="8423275" cy="2747963"/>
            </a:xfrm>
            <a:prstGeom prst="rect">
              <a:avLst/>
            </a:prstGeom>
            <a:ln w="9525" cap="flat">
              <a:solidFill>
                <a:srgbClr val="FFFFFF"/>
              </a:solidFill>
              <a:prstDash val="solid"/>
              <a:round/>
            </a:ln>
            <a:effectLst/>
          </p:spPr>
        </p:pic>
      </p:grpSp>
      <p:sp>
        <p:nvSpPr>
          <p:cNvPr id="93" name="Title Text"/>
          <p:cNvSpPr txBox="1"/>
          <p:nvPr>
            <p:ph type="title"/>
          </p:nvPr>
        </p:nvSpPr>
        <p:spPr>
          <a:prstGeom prst="rect">
            <a:avLst/>
          </a:prstGeom>
        </p:spPr>
        <p:txBody>
          <a:bodyPr/>
          <a:lstStyle/>
          <a:p>
            <a:pPr/>
            <a:r>
              <a:t>Title Text</a:t>
            </a:r>
          </a:p>
        </p:txBody>
      </p:sp>
      <p:sp>
        <p:nvSpPr>
          <p:cNvPr id="94"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5" name="Slide Number"/>
          <p:cNvSpPr txBox="1"/>
          <p:nvPr>
            <p:ph type="sldNum" sz="quarter" idx="2"/>
          </p:nvPr>
        </p:nvSpPr>
        <p:spPr>
          <a:xfrm>
            <a:off x="2306429" y="6569075"/>
            <a:ext cx="284372" cy="307340"/>
          </a:xfrm>
          <a:prstGeom prst="rect">
            <a:avLst/>
          </a:prstGeom>
        </p:spPr>
        <p:txBody>
          <a:bodyPr anchor="t"/>
          <a:lstStyle>
            <a:lvl1pPr>
              <a:defRPr b="1" sz="1400">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2" name="Rectangle"/>
          <p:cNvSpPr/>
          <p:nvPr/>
        </p:nvSpPr>
        <p:spPr>
          <a:xfrm>
            <a:off x="-1" y="6477000"/>
            <a:ext cx="9144002" cy="381000"/>
          </a:xfrm>
          <a:prstGeom prst="rect">
            <a:avLst/>
          </a:prstGeom>
          <a:solidFill>
            <a:srgbClr val="9F0F10"/>
          </a:solidFill>
          <a:ln>
            <a:solidFill>
              <a:srgbClr val="000000"/>
            </a:solidFill>
          </a:ln>
        </p:spPr>
        <p:txBody>
          <a:bodyPr lIns="45719" rIns="45719" anchor="ctr"/>
          <a:lstStyle/>
          <a:p>
            <a:pPr>
              <a:defRPr sz="1800">
                <a:latin typeface="+mn-lt"/>
                <a:ea typeface="+mn-ea"/>
                <a:cs typeface="+mn-cs"/>
                <a:sym typeface="Times New Roman"/>
              </a:defRPr>
            </a:pPr>
          </a:p>
        </p:txBody>
      </p:sp>
      <p:sp>
        <p:nvSpPr>
          <p:cNvPr id="103" name="Slide Number"/>
          <p:cNvSpPr txBox="1"/>
          <p:nvPr>
            <p:ph type="sldNum" sz="quarter" idx="2"/>
          </p:nvPr>
        </p:nvSpPr>
        <p:spPr>
          <a:xfrm>
            <a:off x="0" y="6521450"/>
            <a:ext cx="443171" cy="437069"/>
          </a:xfrm>
          <a:prstGeom prst="rect">
            <a:avLst/>
          </a:prstGeom>
        </p:spPr>
        <p:txBody>
          <a:bodyPr anchor="t"/>
          <a:lstStyle>
            <a:lvl1pPr algn="l">
              <a:defRPr sz="2400">
                <a:solidFill>
                  <a:srgbClr val="000000"/>
                </a:solidFill>
                <a:latin typeface="Arial"/>
                <a:ea typeface="Arial"/>
                <a:cs typeface="Arial"/>
                <a:sym typeface="Arial"/>
              </a:defRPr>
            </a:lvl1pPr>
          </a:lstStyle>
          <a:p>
            <a:pPr/>
            <a:fld id="{86CB4B4D-7CA3-9044-876B-883B54F8677D}" type="slidenum"/>
          </a:p>
        </p:txBody>
      </p:sp>
      <p:sp>
        <p:nvSpPr>
          <p:cNvPr id="104" name="www.SadiEvrenSEKER.com"/>
          <p:cNvSpPr txBox="1"/>
          <p:nvPr/>
        </p:nvSpPr>
        <p:spPr>
          <a:xfrm>
            <a:off x="5334000" y="6553200"/>
            <a:ext cx="3810000" cy="28708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800"/>
              </a:spcBef>
              <a:defRPr b="1" sz="1400">
                <a:solidFill>
                  <a:srgbClr val="FFB060"/>
                </a:solidFill>
                <a:latin typeface="+mn-lt"/>
                <a:ea typeface="+mn-ea"/>
                <a:cs typeface="+mn-cs"/>
                <a:sym typeface="Times New Roman"/>
              </a:defRPr>
            </a:lvl1pPr>
          </a:lstStyle>
          <a:p>
            <a:pPr/>
            <a:r>
              <a:t>www.SadiEvrenSEKER.com</a:t>
            </a:r>
          </a:p>
        </p:txBody>
      </p:sp>
      <p:sp>
        <p:nvSpPr>
          <p:cNvPr id="105" name="Management Information Systems"/>
          <p:cNvSpPr txBox="1"/>
          <p:nvPr/>
        </p:nvSpPr>
        <p:spPr>
          <a:xfrm>
            <a:off x="-1" y="71437"/>
            <a:ext cx="9144002" cy="381001"/>
          </a:xfrm>
          <a:prstGeom prst="rect">
            <a:avLst/>
          </a:prstGeom>
          <a:ln w="12700">
            <a:miter lim="400000"/>
          </a:ln>
          <a:extLst>
            <a:ext uri="{C572A759-6A51-4108-AA02-DFA0A04FC94B}">
              <ma14:wrappingTextBoxFlag xmlns:ma14="http://schemas.microsoft.com/office/mac/drawingml/2011/main" val="1"/>
            </a:ext>
          </a:extLst>
        </p:spPr>
        <p:txBody>
          <a:bodyPr lIns="44450" tIns="44450" rIns="44450" bIns="44450" anchor="ctr">
            <a:spAutoFit/>
          </a:bodyPr>
          <a:lstStyle>
            <a:lvl1pPr algn="ctr">
              <a:defRPr b="1" sz="2000">
                <a:latin typeface="Cambria"/>
                <a:ea typeface="Cambria"/>
                <a:cs typeface="Cambria"/>
                <a:sym typeface="Cambria"/>
              </a:defRPr>
            </a:lvl1pPr>
          </a:lstStyle>
          <a:p>
            <a:pPr/>
            <a:r>
              <a:t>Management Information Systems</a:t>
            </a:r>
          </a:p>
        </p:txBody>
      </p:sp>
      <p:sp>
        <p:nvSpPr>
          <p:cNvPr id="106" name="Chapter 2: Global E-business and Collaboration"/>
          <p:cNvSpPr txBox="1"/>
          <p:nvPr/>
        </p:nvSpPr>
        <p:spPr>
          <a:xfrm>
            <a:off x="-1" y="457200"/>
            <a:ext cx="9144002"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800"/>
            </a:lvl1pPr>
          </a:lstStyle>
          <a:p>
            <a:pPr/>
            <a:r>
              <a:t>Chapter 2: Global E-business and Collaboration</a:t>
            </a:r>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3" name="Rectangle"/>
          <p:cNvSpPr/>
          <p:nvPr/>
        </p:nvSpPr>
        <p:spPr>
          <a:xfrm>
            <a:off x="-1" y="6477000"/>
            <a:ext cx="9144002" cy="381000"/>
          </a:xfrm>
          <a:prstGeom prst="rect">
            <a:avLst/>
          </a:prstGeom>
          <a:solidFill>
            <a:srgbClr val="9F0F10"/>
          </a:solidFill>
          <a:ln>
            <a:solidFill>
              <a:srgbClr val="000000"/>
            </a:solidFill>
          </a:ln>
        </p:spPr>
        <p:txBody>
          <a:bodyPr lIns="45719" rIns="45719" anchor="ctr"/>
          <a:lstStyle/>
          <a:p>
            <a:pPr>
              <a:defRPr sz="1800">
                <a:latin typeface="+mn-lt"/>
                <a:ea typeface="+mn-ea"/>
                <a:cs typeface="+mn-cs"/>
                <a:sym typeface="Times New Roman"/>
              </a:defRPr>
            </a:pPr>
          </a:p>
        </p:txBody>
      </p:sp>
      <p:sp>
        <p:nvSpPr>
          <p:cNvPr id="114" name="Slide Number"/>
          <p:cNvSpPr txBox="1"/>
          <p:nvPr>
            <p:ph type="sldNum" sz="quarter" idx="2"/>
          </p:nvPr>
        </p:nvSpPr>
        <p:spPr>
          <a:xfrm>
            <a:off x="0" y="6521450"/>
            <a:ext cx="443171" cy="437069"/>
          </a:xfrm>
          <a:prstGeom prst="rect">
            <a:avLst/>
          </a:prstGeom>
        </p:spPr>
        <p:txBody>
          <a:bodyPr anchor="t"/>
          <a:lstStyle>
            <a:lvl1pPr algn="l">
              <a:defRPr sz="2400">
                <a:solidFill>
                  <a:srgbClr val="000000"/>
                </a:solidFill>
                <a:latin typeface="Arial"/>
                <a:ea typeface="Arial"/>
                <a:cs typeface="Arial"/>
                <a:sym typeface="Arial"/>
              </a:defRPr>
            </a:lvl1pPr>
          </a:lstStyle>
          <a:p>
            <a:pPr/>
            <a:fld id="{86CB4B4D-7CA3-9044-876B-883B54F8677D}" type="slidenum"/>
          </a:p>
        </p:txBody>
      </p:sp>
      <p:sp>
        <p:nvSpPr>
          <p:cNvPr id="115" name="www.SadiEvrenSEKER.com"/>
          <p:cNvSpPr txBox="1"/>
          <p:nvPr/>
        </p:nvSpPr>
        <p:spPr>
          <a:xfrm>
            <a:off x="5334000" y="6553200"/>
            <a:ext cx="3810000" cy="28708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800"/>
              </a:spcBef>
              <a:defRPr b="1" sz="1400">
                <a:solidFill>
                  <a:srgbClr val="FFB060"/>
                </a:solidFill>
                <a:latin typeface="+mn-lt"/>
                <a:ea typeface="+mn-ea"/>
                <a:cs typeface="+mn-cs"/>
                <a:sym typeface="Times New Roman"/>
              </a:defRPr>
            </a:lvl1pPr>
          </a:lstStyle>
          <a:p>
            <a:pPr/>
            <a:r>
              <a:t>www.SadiEvrenSEKER.com</a:t>
            </a:r>
          </a:p>
        </p:txBody>
      </p:sp>
      <p:sp>
        <p:nvSpPr>
          <p:cNvPr id="116" name="Management Information Systems"/>
          <p:cNvSpPr txBox="1"/>
          <p:nvPr/>
        </p:nvSpPr>
        <p:spPr>
          <a:xfrm>
            <a:off x="-1" y="71437"/>
            <a:ext cx="9144002" cy="381001"/>
          </a:xfrm>
          <a:prstGeom prst="rect">
            <a:avLst/>
          </a:prstGeom>
          <a:ln w="12700">
            <a:miter lim="400000"/>
          </a:ln>
          <a:extLst>
            <a:ext uri="{C572A759-6A51-4108-AA02-DFA0A04FC94B}">
              <ma14:wrappingTextBoxFlag xmlns:ma14="http://schemas.microsoft.com/office/mac/drawingml/2011/main" val="1"/>
            </a:ext>
          </a:extLst>
        </p:spPr>
        <p:txBody>
          <a:bodyPr lIns="44450" tIns="44450" rIns="44450" bIns="44450" anchor="ctr">
            <a:spAutoFit/>
          </a:bodyPr>
          <a:lstStyle>
            <a:lvl1pPr algn="ctr">
              <a:defRPr b="1" sz="2000">
                <a:latin typeface="Cambria"/>
                <a:ea typeface="Cambria"/>
                <a:cs typeface="Cambria"/>
                <a:sym typeface="Cambria"/>
              </a:defRPr>
            </a:lvl1pPr>
          </a:lstStyle>
          <a:p>
            <a:pPr/>
            <a:r>
              <a:t>Management Information Systems</a:t>
            </a:r>
          </a:p>
        </p:txBody>
      </p:sp>
      <p:sp>
        <p:nvSpPr>
          <p:cNvPr id="117" name="Chapter 2: Global E-business and Collaboration"/>
          <p:cNvSpPr txBox="1"/>
          <p:nvPr/>
        </p:nvSpPr>
        <p:spPr>
          <a:xfrm>
            <a:off x="-1" y="457200"/>
            <a:ext cx="9144002"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800"/>
            </a:lvl1pPr>
          </a:lstStyle>
          <a:p>
            <a:pPr/>
            <a:r>
              <a:t>Chapter 2: Global E-business and Collaboration</a:t>
            </a:r>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4" name="Rectangle"/>
          <p:cNvSpPr/>
          <p:nvPr/>
        </p:nvSpPr>
        <p:spPr>
          <a:xfrm>
            <a:off x="-1" y="6477000"/>
            <a:ext cx="9144002" cy="381000"/>
          </a:xfrm>
          <a:prstGeom prst="rect">
            <a:avLst/>
          </a:prstGeom>
          <a:solidFill>
            <a:srgbClr val="9F0F10"/>
          </a:solidFill>
          <a:ln>
            <a:solidFill>
              <a:srgbClr val="000000"/>
            </a:solidFill>
          </a:ln>
        </p:spPr>
        <p:txBody>
          <a:bodyPr lIns="45719" rIns="45719" anchor="ctr"/>
          <a:lstStyle/>
          <a:p>
            <a:pPr>
              <a:defRPr sz="1800">
                <a:latin typeface="+mn-lt"/>
                <a:ea typeface="+mn-ea"/>
                <a:cs typeface="+mn-cs"/>
                <a:sym typeface="Times New Roman"/>
              </a:defRPr>
            </a:pPr>
          </a:p>
        </p:txBody>
      </p:sp>
      <p:sp>
        <p:nvSpPr>
          <p:cNvPr id="125" name="Slide Number"/>
          <p:cNvSpPr txBox="1"/>
          <p:nvPr>
            <p:ph type="sldNum" sz="quarter" idx="2"/>
          </p:nvPr>
        </p:nvSpPr>
        <p:spPr>
          <a:xfrm>
            <a:off x="0" y="6521450"/>
            <a:ext cx="443171" cy="437069"/>
          </a:xfrm>
          <a:prstGeom prst="rect">
            <a:avLst/>
          </a:prstGeom>
        </p:spPr>
        <p:txBody>
          <a:bodyPr anchor="t"/>
          <a:lstStyle>
            <a:lvl1pPr algn="l">
              <a:defRPr sz="2400">
                <a:solidFill>
                  <a:srgbClr val="000000"/>
                </a:solidFill>
                <a:latin typeface="Arial"/>
                <a:ea typeface="Arial"/>
                <a:cs typeface="Arial"/>
                <a:sym typeface="Arial"/>
              </a:defRPr>
            </a:lvl1pPr>
          </a:lstStyle>
          <a:p>
            <a:pPr/>
            <a:fld id="{86CB4B4D-7CA3-9044-876B-883B54F8677D}" type="slidenum"/>
          </a:p>
        </p:txBody>
      </p:sp>
      <p:sp>
        <p:nvSpPr>
          <p:cNvPr id="126" name="www.SadiEvrenSEKER.com"/>
          <p:cNvSpPr txBox="1"/>
          <p:nvPr/>
        </p:nvSpPr>
        <p:spPr>
          <a:xfrm>
            <a:off x="5334000" y="6553200"/>
            <a:ext cx="3810000" cy="28708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800"/>
              </a:spcBef>
              <a:defRPr b="1" sz="1400">
                <a:solidFill>
                  <a:srgbClr val="FFB060"/>
                </a:solidFill>
                <a:latin typeface="+mn-lt"/>
                <a:ea typeface="+mn-ea"/>
                <a:cs typeface="+mn-cs"/>
                <a:sym typeface="Times New Roman"/>
              </a:defRPr>
            </a:lvl1pPr>
          </a:lstStyle>
          <a:p>
            <a:pPr/>
            <a:r>
              <a:t>www.SadiEvrenSEKER.com</a:t>
            </a:r>
          </a:p>
        </p:txBody>
      </p:sp>
      <p:sp>
        <p:nvSpPr>
          <p:cNvPr id="127" name="Management Information Systems"/>
          <p:cNvSpPr txBox="1"/>
          <p:nvPr/>
        </p:nvSpPr>
        <p:spPr>
          <a:xfrm>
            <a:off x="-1" y="71437"/>
            <a:ext cx="9144002" cy="381001"/>
          </a:xfrm>
          <a:prstGeom prst="rect">
            <a:avLst/>
          </a:prstGeom>
          <a:ln w="12700">
            <a:miter lim="400000"/>
          </a:ln>
          <a:extLst>
            <a:ext uri="{C572A759-6A51-4108-AA02-DFA0A04FC94B}">
              <ma14:wrappingTextBoxFlag xmlns:ma14="http://schemas.microsoft.com/office/mac/drawingml/2011/main" val="1"/>
            </a:ext>
          </a:extLst>
        </p:spPr>
        <p:txBody>
          <a:bodyPr lIns="44450" tIns="44450" rIns="44450" bIns="44450" anchor="ctr">
            <a:spAutoFit/>
          </a:bodyPr>
          <a:lstStyle>
            <a:lvl1pPr algn="ctr">
              <a:defRPr b="1" sz="2000">
                <a:latin typeface="Cambria"/>
                <a:ea typeface="Cambria"/>
                <a:cs typeface="Cambria"/>
                <a:sym typeface="Cambria"/>
              </a:defRPr>
            </a:lvl1pPr>
          </a:lstStyle>
          <a:p>
            <a:pPr/>
            <a:r>
              <a:t>Management Information Systems</a:t>
            </a:r>
          </a:p>
        </p:txBody>
      </p:sp>
      <p:sp>
        <p:nvSpPr>
          <p:cNvPr id="128" name="Chapter 2: Global E-business and Collaboration"/>
          <p:cNvSpPr txBox="1"/>
          <p:nvPr/>
        </p:nvSpPr>
        <p:spPr>
          <a:xfrm>
            <a:off x="-1" y="457200"/>
            <a:ext cx="9144002"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800"/>
            </a:lvl1pPr>
          </a:lstStyle>
          <a:p>
            <a:pPr/>
            <a:r>
              <a:t>Chapter 2: Global E-business and Collaboration</a:t>
            </a:r>
          </a:p>
        </p:txBody>
      </p:sp>
      <p:sp>
        <p:nvSpPr>
          <p:cNvPr id="129" name="Read the Interactive Session and discuss the following questions"/>
          <p:cNvSpPr txBox="1"/>
          <p:nvPr/>
        </p:nvSpPr>
        <p:spPr>
          <a:xfrm>
            <a:off x="457200" y="1981200"/>
            <a:ext cx="8229600" cy="2946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i="1" sz="1400">
                <a:latin typeface="Cambria"/>
                <a:ea typeface="Cambria"/>
                <a:cs typeface="Cambria"/>
                <a:sym typeface="Cambria"/>
              </a:defRPr>
            </a:lvl1pPr>
          </a:lstStyle>
          <a:p>
            <a:pPr/>
            <a:r>
              <a:t>Read the Interactive Session and discuss the following questions</a:t>
            </a:r>
          </a:p>
        </p:txBody>
      </p:sp>
      <p:sp>
        <p:nvSpPr>
          <p:cNvPr id="130" name="Interactive Session: Organizations"/>
          <p:cNvSpPr txBox="1"/>
          <p:nvPr/>
        </p:nvSpPr>
        <p:spPr>
          <a:xfrm>
            <a:off x="2019300" y="990600"/>
            <a:ext cx="5105400" cy="396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i="1" sz="2000">
                <a:solidFill>
                  <a:srgbClr val="9F0F10"/>
                </a:solidFill>
              </a:defRPr>
            </a:lvl1pPr>
          </a:lstStyle>
          <a:p>
            <a:pPr/>
            <a:r>
              <a:t>Interactive Session: Organizations</a:t>
            </a:r>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7" name="Rectangle"/>
          <p:cNvSpPr/>
          <p:nvPr/>
        </p:nvSpPr>
        <p:spPr>
          <a:xfrm>
            <a:off x="-1" y="6477000"/>
            <a:ext cx="9144002" cy="381000"/>
          </a:xfrm>
          <a:prstGeom prst="rect">
            <a:avLst/>
          </a:prstGeom>
          <a:solidFill>
            <a:srgbClr val="9F0F10"/>
          </a:solidFill>
          <a:ln>
            <a:solidFill>
              <a:srgbClr val="000000"/>
            </a:solidFill>
          </a:ln>
        </p:spPr>
        <p:txBody>
          <a:bodyPr lIns="45719" rIns="45719" anchor="ctr"/>
          <a:lstStyle/>
          <a:p>
            <a:pPr>
              <a:defRPr sz="1800">
                <a:latin typeface="+mn-lt"/>
                <a:ea typeface="+mn-ea"/>
                <a:cs typeface="+mn-cs"/>
                <a:sym typeface="Times New Roman"/>
              </a:defRPr>
            </a:pPr>
          </a:p>
        </p:txBody>
      </p:sp>
      <p:sp>
        <p:nvSpPr>
          <p:cNvPr id="138" name="Slide Number"/>
          <p:cNvSpPr txBox="1"/>
          <p:nvPr>
            <p:ph type="sldNum" sz="quarter" idx="2"/>
          </p:nvPr>
        </p:nvSpPr>
        <p:spPr>
          <a:xfrm>
            <a:off x="0" y="6521450"/>
            <a:ext cx="443171" cy="437069"/>
          </a:xfrm>
          <a:prstGeom prst="rect">
            <a:avLst/>
          </a:prstGeom>
        </p:spPr>
        <p:txBody>
          <a:bodyPr anchor="t"/>
          <a:lstStyle>
            <a:lvl1pPr algn="l">
              <a:defRPr sz="2400">
                <a:solidFill>
                  <a:srgbClr val="000000"/>
                </a:solidFill>
                <a:latin typeface="Arial"/>
                <a:ea typeface="Arial"/>
                <a:cs typeface="Arial"/>
                <a:sym typeface="Arial"/>
              </a:defRPr>
            </a:lvl1pPr>
          </a:lstStyle>
          <a:p>
            <a:pPr/>
            <a:fld id="{86CB4B4D-7CA3-9044-876B-883B54F8677D}" type="slidenum"/>
          </a:p>
        </p:txBody>
      </p:sp>
      <p:sp>
        <p:nvSpPr>
          <p:cNvPr id="139" name="www.SadiEvrenSEKER.com"/>
          <p:cNvSpPr txBox="1"/>
          <p:nvPr/>
        </p:nvSpPr>
        <p:spPr>
          <a:xfrm>
            <a:off x="5334000" y="6553200"/>
            <a:ext cx="3810000" cy="28708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800"/>
              </a:spcBef>
              <a:defRPr b="1" sz="1400">
                <a:solidFill>
                  <a:srgbClr val="FFB060"/>
                </a:solidFill>
                <a:latin typeface="+mn-lt"/>
                <a:ea typeface="+mn-ea"/>
                <a:cs typeface="+mn-cs"/>
                <a:sym typeface="Times New Roman"/>
              </a:defRPr>
            </a:lvl1pPr>
          </a:lstStyle>
          <a:p>
            <a:pPr/>
            <a:r>
              <a:t>www.SadiEvrenSEKER.com</a:t>
            </a:r>
          </a:p>
        </p:txBody>
      </p:sp>
      <p:sp>
        <p:nvSpPr>
          <p:cNvPr id="140" name="Management Information Systems"/>
          <p:cNvSpPr txBox="1"/>
          <p:nvPr/>
        </p:nvSpPr>
        <p:spPr>
          <a:xfrm>
            <a:off x="-1" y="71437"/>
            <a:ext cx="9144002" cy="381001"/>
          </a:xfrm>
          <a:prstGeom prst="rect">
            <a:avLst/>
          </a:prstGeom>
          <a:ln w="12700">
            <a:miter lim="400000"/>
          </a:ln>
          <a:extLst>
            <a:ext uri="{C572A759-6A51-4108-AA02-DFA0A04FC94B}">
              <ma14:wrappingTextBoxFlag xmlns:ma14="http://schemas.microsoft.com/office/mac/drawingml/2011/main" val="1"/>
            </a:ext>
          </a:extLst>
        </p:spPr>
        <p:txBody>
          <a:bodyPr lIns="44450" tIns="44450" rIns="44450" bIns="44450" anchor="ctr">
            <a:spAutoFit/>
          </a:bodyPr>
          <a:lstStyle>
            <a:lvl1pPr algn="ctr">
              <a:defRPr b="1" sz="2000">
                <a:latin typeface="Cambria"/>
                <a:ea typeface="Cambria"/>
                <a:cs typeface="Cambria"/>
                <a:sym typeface="Cambria"/>
              </a:defRPr>
            </a:lvl1pPr>
          </a:lstStyle>
          <a:p>
            <a:pPr/>
            <a:r>
              <a:t>Management Information Systems</a:t>
            </a:r>
          </a:p>
        </p:txBody>
      </p:sp>
      <p:sp>
        <p:nvSpPr>
          <p:cNvPr id="141" name="Chapter 2: Global E-business and Collaboration"/>
          <p:cNvSpPr txBox="1"/>
          <p:nvPr/>
        </p:nvSpPr>
        <p:spPr>
          <a:xfrm>
            <a:off x="-1" y="457200"/>
            <a:ext cx="9144002"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800"/>
            </a:lvl1pPr>
          </a:lstStyle>
          <a:p>
            <a:pPr/>
            <a:r>
              <a:t>Chapter 2: Global E-business and Collaboration</a:t>
            </a:r>
          </a:p>
        </p:txBody>
      </p:sp>
      <p:sp>
        <p:nvSpPr>
          <p:cNvPr id="142" name="Read the Interactive Session and discuss the following questions"/>
          <p:cNvSpPr txBox="1"/>
          <p:nvPr/>
        </p:nvSpPr>
        <p:spPr>
          <a:xfrm>
            <a:off x="457200" y="1981200"/>
            <a:ext cx="8229600" cy="2946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i="1" sz="1400">
                <a:latin typeface="Cambria"/>
                <a:ea typeface="Cambria"/>
                <a:cs typeface="Cambria"/>
                <a:sym typeface="Cambria"/>
              </a:defRPr>
            </a:lvl1pPr>
          </a:lstStyle>
          <a:p>
            <a:pPr/>
            <a:r>
              <a:t>Read the Interactive Session and discuss the following questions</a:t>
            </a:r>
          </a:p>
        </p:txBody>
      </p:sp>
      <p:sp>
        <p:nvSpPr>
          <p:cNvPr id="143" name="Interactive Session: Technology"/>
          <p:cNvSpPr txBox="1"/>
          <p:nvPr/>
        </p:nvSpPr>
        <p:spPr>
          <a:xfrm>
            <a:off x="2019300" y="990600"/>
            <a:ext cx="5105400" cy="396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i="1" sz="2000">
                <a:solidFill>
                  <a:srgbClr val="9F0F10"/>
                </a:solidFill>
              </a:defRPr>
            </a:lvl1pPr>
          </a:lstStyle>
          <a:p>
            <a:pPr/>
            <a:r>
              <a:t>Interactive Session: Technology</a:t>
            </a:r>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0" name="Rectangle"/>
          <p:cNvSpPr/>
          <p:nvPr/>
        </p:nvSpPr>
        <p:spPr>
          <a:xfrm>
            <a:off x="-1" y="6477000"/>
            <a:ext cx="9144002" cy="381000"/>
          </a:xfrm>
          <a:prstGeom prst="rect">
            <a:avLst/>
          </a:prstGeom>
          <a:solidFill>
            <a:srgbClr val="9F0F10"/>
          </a:solidFill>
          <a:ln>
            <a:solidFill>
              <a:srgbClr val="000000"/>
            </a:solidFill>
          </a:ln>
        </p:spPr>
        <p:txBody>
          <a:bodyPr lIns="45719" rIns="45719" anchor="ctr"/>
          <a:lstStyle/>
          <a:p>
            <a:pPr>
              <a:defRPr sz="1800">
                <a:latin typeface="+mn-lt"/>
                <a:ea typeface="+mn-ea"/>
                <a:cs typeface="+mn-cs"/>
                <a:sym typeface="Times New Roman"/>
              </a:defRPr>
            </a:pPr>
          </a:p>
        </p:txBody>
      </p:sp>
      <p:sp>
        <p:nvSpPr>
          <p:cNvPr id="151" name="Slide Number"/>
          <p:cNvSpPr txBox="1"/>
          <p:nvPr>
            <p:ph type="sldNum" sz="quarter" idx="2"/>
          </p:nvPr>
        </p:nvSpPr>
        <p:spPr>
          <a:xfrm>
            <a:off x="0" y="6521450"/>
            <a:ext cx="443171" cy="437069"/>
          </a:xfrm>
          <a:prstGeom prst="rect">
            <a:avLst/>
          </a:prstGeom>
        </p:spPr>
        <p:txBody>
          <a:bodyPr anchor="t"/>
          <a:lstStyle>
            <a:lvl1pPr algn="l">
              <a:defRPr sz="2400">
                <a:solidFill>
                  <a:srgbClr val="000000"/>
                </a:solidFill>
                <a:latin typeface="Arial"/>
                <a:ea typeface="Arial"/>
                <a:cs typeface="Arial"/>
                <a:sym typeface="Arial"/>
              </a:defRPr>
            </a:lvl1pPr>
          </a:lstStyle>
          <a:p>
            <a:pPr/>
            <a:fld id="{86CB4B4D-7CA3-9044-876B-883B54F8677D}" type="slidenum"/>
          </a:p>
        </p:txBody>
      </p:sp>
      <p:sp>
        <p:nvSpPr>
          <p:cNvPr id="152" name="www.SadiEvrenSEKER.com"/>
          <p:cNvSpPr txBox="1"/>
          <p:nvPr/>
        </p:nvSpPr>
        <p:spPr>
          <a:xfrm>
            <a:off x="5334000" y="6553200"/>
            <a:ext cx="3810000" cy="28708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800"/>
              </a:spcBef>
              <a:defRPr b="1" sz="1400">
                <a:solidFill>
                  <a:srgbClr val="FFB060"/>
                </a:solidFill>
                <a:latin typeface="+mn-lt"/>
                <a:ea typeface="+mn-ea"/>
                <a:cs typeface="+mn-cs"/>
                <a:sym typeface="Times New Roman"/>
              </a:defRPr>
            </a:lvl1pPr>
          </a:lstStyle>
          <a:p>
            <a:pPr/>
            <a:r>
              <a:t>www.SadiEvrenSEKER.com</a:t>
            </a:r>
          </a:p>
        </p:txBody>
      </p:sp>
      <p:sp>
        <p:nvSpPr>
          <p:cNvPr id="153" name="Management Information Systems"/>
          <p:cNvSpPr txBox="1"/>
          <p:nvPr/>
        </p:nvSpPr>
        <p:spPr>
          <a:xfrm>
            <a:off x="-1" y="71437"/>
            <a:ext cx="9144002" cy="381001"/>
          </a:xfrm>
          <a:prstGeom prst="rect">
            <a:avLst/>
          </a:prstGeom>
          <a:ln w="12700">
            <a:miter lim="400000"/>
          </a:ln>
          <a:extLst>
            <a:ext uri="{C572A759-6A51-4108-AA02-DFA0A04FC94B}">
              <ma14:wrappingTextBoxFlag xmlns:ma14="http://schemas.microsoft.com/office/mac/drawingml/2011/main" val="1"/>
            </a:ext>
          </a:extLst>
        </p:spPr>
        <p:txBody>
          <a:bodyPr lIns="44450" tIns="44450" rIns="44450" bIns="44450" anchor="ctr">
            <a:spAutoFit/>
          </a:bodyPr>
          <a:lstStyle>
            <a:lvl1pPr algn="ctr">
              <a:defRPr b="1" sz="2000">
                <a:latin typeface="Cambria"/>
                <a:ea typeface="Cambria"/>
                <a:cs typeface="Cambria"/>
                <a:sym typeface="Cambria"/>
              </a:defRPr>
            </a:lvl1pPr>
          </a:lstStyle>
          <a:p>
            <a:pPr/>
            <a:r>
              <a:t>Management Information Systems</a:t>
            </a:r>
          </a:p>
        </p:txBody>
      </p:sp>
      <p:sp>
        <p:nvSpPr>
          <p:cNvPr id="154" name="Chapter 2: Global E-business and Collaboration"/>
          <p:cNvSpPr txBox="1"/>
          <p:nvPr/>
        </p:nvSpPr>
        <p:spPr>
          <a:xfrm>
            <a:off x="-1" y="457200"/>
            <a:ext cx="9144002"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800"/>
            </a:lvl1pPr>
          </a:lstStyle>
          <a:p>
            <a:pPr/>
            <a:r>
              <a:t>Chapter 2: Global E-business and Collaboration</a:t>
            </a:r>
          </a:p>
        </p:txBody>
      </p:sp>
      <p:sp>
        <p:nvSpPr>
          <p:cNvPr id="155" name="Read the Interactive Session and discuss the following questions"/>
          <p:cNvSpPr txBox="1"/>
          <p:nvPr/>
        </p:nvSpPr>
        <p:spPr>
          <a:xfrm>
            <a:off x="457200" y="1981200"/>
            <a:ext cx="8229600" cy="2946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i="1" sz="1400">
                <a:latin typeface="Cambria"/>
                <a:ea typeface="Cambria"/>
                <a:cs typeface="Cambria"/>
                <a:sym typeface="Cambria"/>
              </a:defRPr>
            </a:lvl1pPr>
          </a:lstStyle>
          <a:p>
            <a:pPr/>
            <a:r>
              <a:t>Read the Interactive Session and discuss the following questions</a:t>
            </a:r>
          </a:p>
        </p:txBody>
      </p:sp>
      <p:sp>
        <p:nvSpPr>
          <p:cNvPr id="156" name="Interactive Session: Management"/>
          <p:cNvSpPr txBox="1"/>
          <p:nvPr/>
        </p:nvSpPr>
        <p:spPr>
          <a:xfrm>
            <a:off x="2019300" y="990600"/>
            <a:ext cx="5105400" cy="396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i="1" sz="2000">
                <a:solidFill>
                  <a:srgbClr val="9F0F10"/>
                </a:solidFill>
              </a:defRPr>
            </a:lvl1pPr>
          </a:lstStyle>
          <a:p>
            <a:pPr/>
            <a:r>
              <a:t>Interactive Session: Management</a:t>
            </a:r>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3" name="Rectangle"/>
          <p:cNvSpPr/>
          <p:nvPr/>
        </p:nvSpPr>
        <p:spPr>
          <a:xfrm>
            <a:off x="-1" y="6477000"/>
            <a:ext cx="9144002" cy="381000"/>
          </a:xfrm>
          <a:prstGeom prst="rect">
            <a:avLst/>
          </a:prstGeom>
          <a:solidFill>
            <a:srgbClr val="9F0F10"/>
          </a:solidFill>
          <a:ln>
            <a:solidFill>
              <a:srgbClr val="000000"/>
            </a:solidFill>
          </a:ln>
        </p:spPr>
        <p:txBody>
          <a:bodyPr lIns="45719" rIns="45719" anchor="ctr"/>
          <a:lstStyle/>
          <a:p>
            <a:pPr>
              <a:defRPr sz="1800">
                <a:latin typeface="+mn-lt"/>
                <a:ea typeface="+mn-ea"/>
                <a:cs typeface="+mn-cs"/>
                <a:sym typeface="Times New Roman"/>
              </a:defRPr>
            </a:pPr>
          </a:p>
        </p:txBody>
      </p:sp>
      <p:sp>
        <p:nvSpPr>
          <p:cNvPr id="164" name="Slide Number"/>
          <p:cNvSpPr txBox="1"/>
          <p:nvPr>
            <p:ph type="sldNum" sz="quarter" idx="2"/>
          </p:nvPr>
        </p:nvSpPr>
        <p:spPr>
          <a:xfrm>
            <a:off x="0" y="6521450"/>
            <a:ext cx="443171" cy="437069"/>
          </a:xfrm>
          <a:prstGeom prst="rect">
            <a:avLst/>
          </a:prstGeom>
        </p:spPr>
        <p:txBody>
          <a:bodyPr anchor="t"/>
          <a:lstStyle>
            <a:lvl1pPr algn="l">
              <a:defRPr sz="2400">
                <a:solidFill>
                  <a:srgbClr val="000000"/>
                </a:solidFill>
                <a:latin typeface="Arial"/>
                <a:ea typeface="Arial"/>
                <a:cs typeface="Arial"/>
                <a:sym typeface="Arial"/>
              </a:defRPr>
            </a:lvl1pPr>
          </a:lstStyle>
          <a:p>
            <a:pPr/>
            <a:fld id="{86CB4B4D-7CA3-9044-876B-883B54F8677D}" type="slidenum"/>
          </a:p>
        </p:txBody>
      </p:sp>
      <p:sp>
        <p:nvSpPr>
          <p:cNvPr id="165" name="www.SadiEvrenSEKER.com"/>
          <p:cNvSpPr txBox="1"/>
          <p:nvPr/>
        </p:nvSpPr>
        <p:spPr>
          <a:xfrm>
            <a:off x="5334000" y="6553200"/>
            <a:ext cx="3810000" cy="28708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800"/>
              </a:spcBef>
              <a:defRPr b="1" sz="1400">
                <a:solidFill>
                  <a:srgbClr val="FFB060"/>
                </a:solidFill>
                <a:latin typeface="+mn-lt"/>
                <a:ea typeface="+mn-ea"/>
                <a:cs typeface="+mn-cs"/>
                <a:sym typeface="Times New Roman"/>
              </a:defRPr>
            </a:lvl1pPr>
          </a:lstStyle>
          <a:p>
            <a:pPr/>
            <a:r>
              <a:t>www.SadiEvrenSEKER.com</a:t>
            </a:r>
          </a:p>
        </p:txBody>
      </p:sp>
      <p:sp>
        <p:nvSpPr>
          <p:cNvPr id="166" name="Management Information Systems"/>
          <p:cNvSpPr txBox="1"/>
          <p:nvPr/>
        </p:nvSpPr>
        <p:spPr>
          <a:xfrm>
            <a:off x="-1" y="71437"/>
            <a:ext cx="9144002" cy="381001"/>
          </a:xfrm>
          <a:prstGeom prst="rect">
            <a:avLst/>
          </a:prstGeom>
          <a:ln w="12700">
            <a:miter lim="400000"/>
          </a:ln>
          <a:extLst>
            <a:ext uri="{C572A759-6A51-4108-AA02-DFA0A04FC94B}">
              <ma14:wrappingTextBoxFlag xmlns:ma14="http://schemas.microsoft.com/office/mac/drawingml/2011/main" val="1"/>
            </a:ext>
          </a:extLst>
        </p:spPr>
        <p:txBody>
          <a:bodyPr lIns="44450" tIns="44450" rIns="44450" bIns="44450" anchor="ctr">
            <a:spAutoFit/>
          </a:bodyPr>
          <a:lstStyle>
            <a:lvl1pPr algn="ctr">
              <a:defRPr b="1" sz="2000">
                <a:latin typeface="Cambria"/>
                <a:ea typeface="Cambria"/>
                <a:cs typeface="Cambria"/>
                <a:sym typeface="Cambria"/>
              </a:defRPr>
            </a:lvl1pPr>
          </a:lstStyle>
          <a:p>
            <a:pPr/>
            <a:r>
              <a:t>Management Information Systems</a:t>
            </a:r>
          </a:p>
        </p:txBody>
      </p:sp>
      <p:sp>
        <p:nvSpPr>
          <p:cNvPr id="167" name="Chapter 2: Global E-business and Collaboration"/>
          <p:cNvSpPr txBox="1"/>
          <p:nvPr/>
        </p:nvSpPr>
        <p:spPr>
          <a:xfrm>
            <a:off x="-1" y="457200"/>
            <a:ext cx="9144002"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800"/>
            </a:lvl1pPr>
          </a:lstStyle>
          <a:p>
            <a:pPr/>
            <a:r>
              <a:t>Chapter 2: Global E-business and Collaboration</a:t>
            </a:r>
          </a:p>
        </p:txBody>
      </p:sp>
      <p:grpSp>
        <p:nvGrpSpPr>
          <p:cNvPr id="170" name="cid:3287383400_2177562"/>
          <p:cNvGrpSpPr/>
          <p:nvPr/>
        </p:nvGrpSpPr>
        <p:grpSpPr>
          <a:xfrm>
            <a:off x="79375" y="1671637"/>
            <a:ext cx="8423275" cy="2747963"/>
            <a:chOff x="0" y="0"/>
            <a:chExt cx="8423275" cy="2747962"/>
          </a:xfrm>
        </p:grpSpPr>
        <p:sp>
          <p:nvSpPr>
            <p:cNvPr id="168" name="Rectangle"/>
            <p:cNvSpPr/>
            <p:nvPr/>
          </p:nvSpPr>
          <p:spPr>
            <a:xfrm>
              <a:off x="0" y="0"/>
              <a:ext cx="8423275" cy="2747963"/>
            </a:xfrm>
            <a:prstGeom prst="rect">
              <a:avLst/>
            </a:prstGeom>
            <a:solidFill>
              <a:srgbClr val="CCCCFF"/>
            </a:solidFill>
            <a:ln w="12700" cap="flat">
              <a:noFill/>
              <a:miter lim="400000"/>
            </a:ln>
            <a:effectLst/>
          </p:spPr>
          <p:txBody>
            <a:bodyPr wrap="square" lIns="45719" tIns="45719" rIns="45719" bIns="45719" numCol="1" anchor="t">
              <a:noAutofit/>
            </a:bodyPr>
            <a:lstStyle/>
            <a:p>
              <a:pPr/>
            </a:p>
          </p:txBody>
        </p:sp>
        <p:pic>
          <p:nvPicPr>
            <p:cNvPr id="169" name="3287383400_2177562.jpeg" descr="3287383400_2177562.jpeg"/>
            <p:cNvPicPr>
              <a:picLocks noChangeAspect="1"/>
            </p:cNvPicPr>
            <p:nvPr/>
          </p:nvPicPr>
          <p:blipFill>
            <a:blip r:embed="rId3">
              <a:extLst/>
            </a:blip>
            <a:stretch>
              <a:fillRect/>
            </a:stretch>
          </p:blipFill>
          <p:spPr>
            <a:xfrm>
              <a:off x="0" y="0"/>
              <a:ext cx="8423275" cy="2747963"/>
            </a:xfrm>
            <a:prstGeom prst="rect">
              <a:avLst/>
            </a:prstGeom>
            <a:ln w="9525" cap="flat">
              <a:solidFill>
                <a:srgbClr val="FFFFFF"/>
              </a:solidFill>
              <a:prstDash val="solid"/>
              <a:round/>
            </a:ln>
            <a:effectLst/>
          </p:spPr>
        </p:pic>
      </p:gr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1"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7" name="Rectangle"/>
          <p:cNvSpPr/>
          <p:nvPr/>
        </p:nvSpPr>
        <p:spPr>
          <a:xfrm>
            <a:off x="-1" y="6477000"/>
            <a:ext cx="9144002" cy="381000"/>
          </a:xfrm>
          <a:prstGeom prst="rect">
            <a:avLst/>
          </a:prstGeom>
          <a:solidFill>
            <a:srgbClr val="9F0F10"/>
          </a:solidFill>
          <a:ln>
            <a:solidFill>
              <a:srgbClr val="000000"/>
            </a:solidFill>
          </a:ln>
        </p:spPr>
        <p:txBody>
          <a:bodyPr lIns="45719" rIns="45719" anchor="ctr"/>
          <a:lstStyle/>
          <a:p>
            <a:pPr>
              <a:defRPr sz="1800">
                <a:latin typeface="+mn-lt"/>
                <a:ea typeface="+mn-ea"/>
                <a:cs typeface="+mn-cs"/>
                <a:sym typeface="Times New Roman"/>
              </a:defRPr>
            </a:pPr>
          </a:p>
        </p:txBody>
      </p:sp>
      <p:sp>
        <p:nvSpPr>
          <p:cNvPr id="178" name="Slide Number"/>
          <p:cNvSpPr txBox="1"/>
          <p:nvPr>
            <p:ph type="sldNum" sz="quarter" idx="2"/>
          </p:nvPr>
        </p:nvSpPr>
        <p:spPr>
          <a:xfrm>
            <a:off x="0" y="6521450"/>
            <a:ext cx="443171" cy="437069"/>
          </a:xfrm>
          <a:prstGeom prst="rect">
            <a:avLst/>
          </a:prstGeom>
        </p:spPr>
        <p:txBody>
          <a:bodyPr anchor="t"/>
          <a:lstStyle>
            <a:lvl1pPr algn="l">
              <a:defRPr sz="2400">
                <a:solidFill>
                  <a:srgbClr val="000000"/>
                </a:solidFill>
                <a:latin typeface="Arial"/>
                <a:ea typeface="Arial"/>
                <a:cs typeface="Arial"/>
                <a:sym typeface="Arial"/>
              </a:defRPr>
            </a:lvl1pPr>
          </a:lstStyle>
          <a:p>
            <a:pPr/>
            <a:fld id="{86CB4B4D-7CA3-9044-876B-883B54F8677D}" type="slidenum"/>
          </a:p>
        </p:txBody>
      </p:sp>
      <p:sp>
        <p:nvSpPr>
          <p:cNvPr id="179" name="www.SadiEvrenSEKER.com"/>
          <p:cNvSpPr txBox="1"/>
          <p:nvPr/>
        </p:nvSpPr>
        <p:spPr>
          <a:xfrm>
            <a:off x="5334000" y="6553200"/>
            <a:ext cx="3810000" cy="28708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800"/>
              </a:spcBef>
              <a:defRPr b="1" sz="1400">
                <a:solidFill>
                  <a:srgbClr val="FFB060"/>
                </a:solidFill>
                <a:latin typeface="+mn-lt"/>
                <a:ea typeface="+mn-ea"/>
                <a:cs typeface="+mn-cs"/>
                <a:sym typeface="Times New Roman"/>
              </a:defRPr>
            </a:lvl1pPr>
          </a:lstStyle>
          <a:p>
            <a:pPr/>
            <a:r>
              <a:t>www.SadiEvrenSEKER.com</a:t>
            </a:r>
          </a:p>
        </p:txBody>
      </p:sp>
      <p:sp>
        <p:nvSpPr>
          <p:cNvPr id="180" name="Management Information Systems"/>
          <p:cNvSpPr txBox="1"/>
          <p:nvPr/>
        </p:nvSpPr>
        <p:spPr>
          <a:xfrm>
            <a:off x="-1" y="71437"/>
            <a:ext cx="9144002" cy="381001"/>
          </a:xfrm>
          <a:prstGeom prst="rect">
            <a:avLst/>
          </a:prstGeom>
          <a:ln w="12700">
            <a:miter lim="400000"/>
          </a:ln>
          <a:extLst>
            <a:ext uri="{C572A759-6A51-4108-AA02-DFA0A04FC94B}">
              <ma14:wrappingTextBoxFlag xmlns:ma14="http://schemas.microsoft.com/office/mac/drawingml/2011/main" val="1"/>
            </a:ext>
          </a:extLst>
        </p:spPr>
        <p:txBody>
          <a:bodyPr lIns="44450" tIns="44450" rIns="44450" bIns="44450" anchor="ctr">
            <a:spAutoFit/>
          </a:bodyPr>
          <a:lstStyle>
            <a:lvl1pPr algn="ctr">
              <a:defRPr b="1" sz="2000">
                <a:latin typeface="Cambria"/>
                <a:ea typeface="Cambria"/>
                <a:cs typeface="Cambria"/>
                <a:sym typeface="Cambria"/>
              </a:defRPr>
            </a:lvl1pPr>
          </a:lstStyle>
          <a:p>
            <a:pPr/>
            <a:r>
              <a:t>Management Information Systems</a:t>
            </a:r>
          </a:p>
        </p:txBody>
      </p:sp>
      <p:sp>
        <p:nvSpPr>
          <p:cNvPr id="181" name="Chapter 2: Global E-business and Collaboration"/>
          <p:cNvSpPr txBox="1"/>
          <p:nvPr/>
        </p:nvSpPr>
        <p:spPr>
          <a:xfrm>
            <a:off x="-1" y="457200"/>
            <a:ext cx="9144002"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800"/>
            </a:lvl1pPr>
          </a:lstStyle>
          <a:p>
            <a:pPr/>
            <a:r>
              <a:t>Chapter 2: Global E-business and Collaboration</a:t>
            </a:r>
          </a:p>
        </p:txBody>
      </p:sp>
      <p:sp>
        <p:nvSpPr>
          <p:cNvPr id="182" name="Management Information Systems"/>
          <p:cNvSpPr txBox="1"/>
          <p:nvPr/>
        </p:nvSpPr>
        <p:spPr>
          <a:xfrm>
            <a:off x="-1" y="84137"/>
            <a:ext cx="9144002" cy="355601"/>
          </a:xfrm>
          <a:prstGeom prst="rect">
            <a:avLst/>
          </a:prstGeom>
          <a:ln w="12700">
            <a:miter lim="400000"/>
          </a:ln>
          <a:extLst>
            <a:ext uri="{C572A759-6A51-4108-AA02-DFA0A04FC94B}">
              <ma14:wrappingTextBoxFlag xmlns:ma14="http://schemas.microsoft.com/office/mac/drawingml/2011/main" val="1"/>
            </a:ext>
          </a:extLst>
        </p:spPr>
        <p:txBody>
          <a:bodyPr lIns="44450" tIns="44450" rIns="44450" bIns="44450" anchor="ctr">
            <a:spAutoFit/>
          </a:bodyPr>
          <a:lstStyle>
            <a:lvl1pPr algn="ctr">
              <a:defRPr b="1" sz="1800">
                <a:solidFill>
                  <a:srgbClr val="9F0F10"/>
                </a:solidFill>
                <a:effectLst>
                  <a:outerShdw sx="100000" sy="100000" kx="0" ky="0" algn="b" rotWithShape="0" blurRad="12700" dist="25400" dir="2700000">
                    <a:srgbClr val="000000"/>
                  </a:outerShdw>
                </a:effectLst>
                <a:latin typeface="Cambria"/>
                <a:ea typeface="Cambria"/>
                <a:cs typeface="Cambria"/>
                <a:sym typeface="Cambria"/>
              </a:defRPr>
            </a:lvl1pPr>
          </a:lstStyle>
          <a:p>
            <a:pPr/>
            <a:r>
              <a:t>Management Information Systems</a:t>
            </a:r>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Title - Top">
    <p:spTree>
      <p:nvGrpSpPr>
        <p:cNvPr id="1" name=""/>
        <p:cNvGrpSpPr/>
        <p:nvPr/>
      </p:nvGrpSpPr>
      <p:grpSpPr>
        <a:xfrm>
          <a:off x="0" y="0"/>
          <a:ext cx="0" cy="0"/>
          <a:chOff x="0" y="0"/>
          <a:chExt cx="0" cy="0"/>
        </a:xfrm>
      </p:grpSpPr>
      <p:sp>
        <p:nvSpPr>
          <p:cNvPr id="189" name="Line"/>
          <p:cNvSpPr/>
          <p:nvPr>
            <p:ph type="body" sz="quarter" idx="13"/>
          </p:nvPr>
        </p:nvSpPr>
        <p:spPr>
          <a:xfrm>
            <a:off x="401835" y="1107281"/>
            <a:ext cx="8340330" cy="1"/>
          </a:xfrm>
          <a:prstGeom prst="line">
            <a:avLst/>
          </a:prstGeom>
          <a:ln w="25400" cap="rnd">
            <a:solidFill>
              <a:srgbClr val="747676"/>
            </a:solidFill>
            <a:custDash>
              <a:ds d="100000" sp="200000"/>
            </a:custDash>
            <a:round/>
          </a:ln>
        </p:spPr>
        <p:txBody>
          <a:bodyPr lIns="35718" tIns="35718" rIns="35718" bIns="35718" anchor="ctr">
            <a:noAutofit/>
          </a:bodyPr>
          <a:lstStyle/>
          <a:p>
            <a:pPr marL="0" indent="0" defTabSz="321468">
              <a:lnSpc>
                <a:spcPct val="100000"/>
              </a:lnSpc>
              <a:spcBef>
                <a:spcPts val="0"/>
              </a:spcBef>
              <a:buSzTx/>
              <a:buFontTx/>
              <a:buNone/>
              <a:defRPr sz="800">
                <a:latin typeface="+mj-lt"/>
                <a:ea typeface="+mj-ea"/>
                <a:cs typeface="+mj-cs"/>
                <a:sym typeface="Helvetica"/>
              </a:defRPr>
            </a:pPr>
          </a:p>
        </p:txBody>
      </p:sp>
      <p:sp>
        <p:nvSpPr>
          <p:cNvPr id="190" name="Title Text"/>
          <p:cNvSpPr txBox="1"/>
          <p:nvPr>
            <p:ph type="title"/>
          </p:nvPr>
        </p:nvSpPr>
        <p:spPr>
          <a:xfrm>
            <a:off x="401835" y="508992"/>
            <a:ext cx="8340330" cy="508993"/>
          </a:xfrm>
          <a:prstGeom prst="rect">
            <a:avLst/>
          </a:prstGeom>
        </p:spPr>
        <p:txBody>
          <a:bodyPr lIns="35718" tIns="35718" rIns="35718" bIns="35718" anchor="t"/>
          <a:lstStyle>
            <a:lvl1pPr defTabSz="410765">
              <a:lnSpc>
                <a:spcPct val="100000"/>
              </a:lnSpc>
              <a:spcBef>
                <a:spcPts val="1600"/>
              </a:spcBef>
              <a:defRPr cap="all" sz="3600">
                <a:solidFill>
                  <a:srgbClr val="747676"/>
                </a:solidFill>
                <a:latin typeface="DIN Condensed"/>
                <a:ea typeface="DIN Condensed"/>
                <a:cs typeface="DIN Condensed"/>
                <a:sym typeface="DIN Condensed"/>
              </a:defRPr>
            </a:lvl1pPr>
          </a:lstStyle>
          <a:p>
            <a:pPr/>
            <a:r>
              <a:t>Title Text</a:t>
            </a:r>
          </a:p>
        </p:txBody>
      </p:sp>
      <p:sp>
        <p:nvSpPr>
          <p:cNvPr id="191" name="Slide Number"/>
          <p:cNvSpPr txBox="1"/>
          <p:nvPr>
            <p:ph type="sldNum" sz="quarter" idx="2"/>
          </p:nvPr>
        </p:nvSpPr>
        <p:spPr>
          <a:xfrm>
            <a:off x="8493764" y="6465093"/>
            <a:ext cx="218245" cy="223839"/>
          </a:xfrm>
          <a:prstGeom prst="rect">
            <a:avLst/>
          </a:prstGeom>
        </p:spPr>
        <p:txBody>
          <a:bodyPr lIns="35718" tIns="35718" rIns="35718" bIns="35718" anchor="t"/>
          <a:lstStyle>
            <a:lvl1pPr defTabSz="410765">
              <a:defRPr sz="1100">
                <a:solidFill>
                  <a:srgbClr val="747676"/>
                </a:solidFill>
                <a:latin typeface="DIN Alternate"/>
                <a:ea typeface="DIN Alternate"/>
                <a:cs typeface="DIN Alternate"/>
                <a:sym typeface="DIN Alternat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Default">
    <p:spTree>
      <p:nvGrpSpPr>
        <p:cNvPr id="1" name=""/>
        <p:cNvGrpSpPr/>
        <p:nvPr/>
      </p:nvGrpSpPr>
      <p:grpSpPr>
        <a:xfrm>
          <a:off x="0" y="0"/>
          <a:ext cx="0" cy="0"/>
          <a:chOff x="0" y="0"/>
          <a:chExt cx="0" cy="0"/>
        </a:xfrm>
      </p:grpSpPr>
      <p:sp>
        <p:nvSpPr>
          <p:cNvPr id="198" name="Rectangle"/>
          <p:cNvSpPr/>
          <p:nvPr/>
        </p:nvSpPr>
        <p:spPr>
          <a:xfrm>
            <a:off x="-1" y="0"/>
            <a:ext cx="4572002" cy="6858000"/>
          </a:xfrm>
          <a:prstGeom prst="rect">
            <a:avLst/>
          </a:prstGeom>
          <a:solidFill>
            <a:srgbClr val="99CC99"/>
          </a:solidFill>
          <a:ln w="12700">
            <a:miter lim="400000"/>
          </a:ln>
        </p:spPr>
        <p:txBody>
          <a:bodyPr lIns="45719" rIns="45719" anchor="ctr"/>
          <a:lstStyle/>
          <a:p>
            <a:pPr algn="ctr">
              <a:defRPr>
                <a:solidFill>
                  <a:srgbClr val="003366"/>
                </a:solidFill>
                <a:latin typeface="+mn-lt"/>
                <a:ea typeface="+mn-ea"/>
                <a:cs typeface="+mn-cs"/>
                <a:sym typeface="Times New Roman"/>
              </a:defRPr>
            </a:pPr>
          </a:p>
        </p:txBody>
      </p:sp>
      <p:sp>
        <p:nvSpPr>
          <p:cNvPr id="199" name="Rounded Rectangle"/>
          <p:cNvSpPr/>
          <p:nvPr/>
        </p:nvSpPr>
        <p:spPr>
          <a:xfrm>
            <a:off x="685800" y="990600"/>
            <a:ext cx="5181600" cy="1905000"/>
          </a:xfrm>
          <a:prstGeom prst="roundRect">
            <a:avLst>
              <a:gd name="adj" fmla="val 50000"/>
            </a:avLst>
          </a:prstGeom>
          <a:solidFill>
            <a:srgbClr val="FFFFFF"/>
          </a:solidFill>
          <a:ln w="12700">
            <a:miter lim="400000"/>
          </a:ln>
        </p:spPr>
        <p:txBody>
          <a:bodyPr lIns="45719" rIns="45719" anchor="ctr"/>
          <a:lstStyle/>
          <a:p>
            <a:pPr algn="ctr">
              <a:defRPr>
                <a:solidFill>
                  <a:srgbClr val="003366"/>
                </a:solidFill>
                <a:latin typeface="+mn-lt"/>
                <a:ea typeface="+mn-ea"/>
                <a:cs typeface="+mn-cs"/>
                <a:sym typeface="Times New Roman"/>
              </a:defRPr>
            </a:pPr>
          </a:p>
        </p:txBody>
      </p:sp>
      <p:sp>
        <p:nvSpPr>
          <p:cNvPr id="200" name="Body Level One…"/>
          <p:cNvSpPr txBox="1"/>
          <p:nvPr>
            <p:ph type="body" sz="quarter" idx="1"/>
          </p:nvPr>
        </p:nvSpPr>
        <p:spPr>
          <a:xfrm>
            <a:off x="4673600" y="2927350"/>
            <a:ext cx="3657600" cy="1822450"/>
          </a:xfrm>
          <a:prstGeom prst="rect">
            <a:avLst/>
          </a:prstGeom>
        </p:spPr>
        <p:txBody>
          <a:bodyPr anchor="b"/>
          <a:lstStyle>
            <a:lvl1pPr marL="0" indent="0">
              <a:lnSpc>
                <a:spcPct val="100000"/>
              </a:lnSpc>
              <a:spcBef>
                <a:spcPts val="600"/>
              </a:spcBef>
              <a:buSzTx/>
              <a:buFontTx/>
              <a:buNone/>
              <a:defRPr>
                <a:solidFill>
                  <a:srgbClr val="006666"/>
                </a:solidFill>
                <a:latin typeface="Arial"/>
                <a:ea typeface="Arial"/>
                <a:cs typeface="Arial"/>
                <a:sym typeface="Arial"/>
              </a:defRPr>
            </a:lvl1pPr>
            <a:lvl2pPr marL="0" indent="457200">
              <a:lnSpc>
                <a:spcPct val="100000"/>
              </a:lnSpc>
              <a:spcBef>
                <a:spcPts val="600"/>
              </a:spcBef>
              <a:buSzTx/>
              <a:buFontTx/>
              <a:buNone/>
              <a:defRPr>
                <a:solidFill>
                  <a:srgbClr val="006666"/>
                </a:solidFill>
                <a:latin typeface="Arial"/>
                <a:ea typeface="Arial"/>
                <a:cs typeface="Arial"/>
                <a:sym typeface="Arial"/>
              </a:defRPr>
            </a:lvl2pPr>
            <a:lvl3pPr marL="0" indent="914400">
              <a:lnSpc>
                <a:spcPct val="100000"/>
              </a:lnSpc>
              <a:spcBef>
                <a:spcPts val="600"/>
              </a:spcBef>
              <a:buSzTx/>
              <a:buFontTx/>
              <a:buNone/>
              <a:defRPr>
                <a:solidFill>
                  <a:srgbClr val="006666"/>
                </a:solidFill>
                <a:latin typeface="Arial"/>
                <a:ea typeface="Arial"/>
                <a:cs typeface="Arial"/>
                <a:sym typeface="Arial"/>
              </a:defRPr>
            </a:lvl3pPr>
            <a:lvl4pPr marL="0" indent="1371600">
              <a:lnSpc>
                <a:spcPct val="100000"/>
              </a:lnSpc>
              <a:spcBef>
                <a:spcPts val="600"/>
              </a:spcBef>
              <a:buSzTx/>
              <a:buFontTx/>
              <a:buNone/>
              <a:defRPr>
                <a:solidFill>
                  <a:srgbClr val="006666"/>
                </a:solidFill>
                <a:latin typeface="Arial"/>
                <a:ea typeface="Arial"/>
                <a:cs typeface="Arial"/>
                <a:sym typeface="Arial"/>
              </a:defRPr>
            </a:lvl4pPr>
            <a:lvl5pPr marL="0" indent="1828800">
              <a:lnSpc>
                <a:spcPct val="100000"/>
              </a:lnSpc>
              <a:spcBef>
                <a:spcPts val="600"/>
              </a:spcBef>
              <a:buSzTx/>
              <a:buFontTx/>
              <a:buNone/>
              <a:defRPr>
                <a:solidFill>
                  <a:srgbClr val="006666"/>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grpSp>
        <p:nvGrpSpPr>
          <p:cNvPr id="203" name="Group"/>
          <p:cNvGrpSpPr/>
          <p:nvPr/>
        </p:nvGrpSpPr>
        <p:grpSpPr>
          <a:xfrm>
            <a:off x="3632200" y="4889500"/>
            <a:ext cx="4876800" cy="319088"/>
            <a:chOff x="0" y="0"/>
            <a:chExt cx="4876800" cy="319087"/>
          </a:xfrm>
        </p:grpSpPr>
        <p:sp>
          <p:nvSpPr>
            <p:cNvPr id="201" name="Rectangle"/>
            <p:cNvSpPr/>
            <p:nvPr/>
          </p:nvSpPr>
          <p:spPr>
            <a:xfrm flipH="1">
              <a:off x="0" y="0"/>
              <a:ext cx="4625975" cy="317500"/>
            </a:xfrm>
            <a:prstGeom prst="roundRect">
              <a:avLst>
                <a:gd name="adj" fmla="val 0"/>
              </a:avLst>
            </a:prstGeom>
            <a:solidFill>
              <a:srgbClr val="003366"/>
            </a:solidFill>
            <a:ln w="12700" cap="flat">
              <a:noFill/>
              <a:miter lim="400000"/>
            </a:ln>
            <a:effectLst/>
          </p:spPr>
          <p:txBody>
            <a:bodyPr wrap="square" lIns="45719" tIns="45719" rIns="45719" bIns="45719" numCol="1" anchor="ctr">
              <a:noAutofit/>
            </a:bodyPr>
            <a:lstStyle/>
            <a:p>
              <a:pPr>
                <a:defRPr>
                  <a:solidFill>
                    <a:srgbClr val="003366"/>
                  </a:solidFill>
                  <a:latin typeface="+mn-lt"/>
                  <a:ea typeface="+mn-ea"/>
                  <a:cs typeface="+mn-cs"/>
                  <a:sym typeface="Times New Roman"/>
                </a:defRPr>
              </a:pPr>
            </a:p>
          </p:txBody>
        </p:sp>
        <p:sp>
          <p:nvSpPr>
            <p:cNvPr id="202" name="Shape"/>
            <p:cNvSpPr/>
            <p:nvPr/>
          </p:nvSpPr>
          <p:spPr>
            <a:xfrm>
              <a:off x="4616450" y="0"/>
              <a:ext cx="260350" cy="3190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16765" y="0"/>
                    <a:pt x="21600" y="4835"/>
                    <a:pt x="21600" y="10800"/>
                  </a:cubicBezTo>
                  <a:cubicBezTo>
                    <a:pt x="21600" y="16765"/>
                    <a:pt x="16765" y="21600"/>
                    <a:pt x="10800" y="21600"/>
                  </a:cubicBezTo>
                  <a:lnTo>
                    <a:pt x="0" y="21600"/>
                  </a:lnTo>
                  <a:lnTo>
                    <a:pt x="0" y="0"/>
                  </a:lnTo>
                  <a:close/>
                </a:path>
              </a:pathLst>
            </a:custGeom>
            <a:solidFill>
              <a:srgbClr val="003366"/>
            </a:solidFill>
            <a:ln w="12700" cap="flat">
              <a:noFill/>
              <a:miter lim="400000"/>
            </a:ln>
            <a:effectLst/>
          </p:spPr>
          <p:txBody>
            <a:bodyPr wrap="square" lIns="45719" tIns="45719" rIns="45719" bIns="45719" numCol="1" anchor="ctr">
              <a:noAutofit/>
            </a:bodyPr>
            <a:lstStyle/>
            <a:p>
              <a:pPr>
                <a:defRPr>
                  <a:solidFill>
                    <a:srgbClr val="003366"/>
                  </a:solidFill>
                  <a:latin typeface="+mn-lt"/>
                  <a:ea typeface="+mn-ea"/>
                  <a:cs typeface="+mn-cs"/>
                  <a:sym typeface="Times New Roman"/>
                </a:defRPr>
              </a:pPr>
            </a:p>
          </p:txBody>
        </p:sp>
      </p:grpSp>
      <p:sp>
        <p:nvSpPr>
          <p:cNvPr id="204" name="Title Text"/>
          <p:cNvSpPr txBox="1"/>
          <p:nvPr>
            <p:ph type="title"/>
          </p:nvPr>
        </p:nvSpPr>
        <p:spPr>
          <a:xfrm>
            <a:off x="936625" y="1425575"/>
            <a:ext cx="7772400" cy="1143000"/>
          </a:xfrm>
          <a:prstGeom prst="rect">
            <a:avLst/>
          </a:prstGeom>
        </p:spPr>
        <p:txBody>
          <a:bodyPr/>
          <a:lstStyle>
            <a:lvl1pPr algn="ctr">
              <a:defRPr b="1" sz="3600">
                <a:solidFill>
                  <a:srgbClr val="003366"/>
                </a:solidFill>
                <a:latin typeface="Arial"/>
                <a:ea typeface="Arial"/>
                <a:cs typeface="Arial"/>
                <a:sym typeface="Arial"/>
              </a:defRPr>
            </a:lvl1pPr>
          </a:lstStyle>
          <a:p>
            <a:pPr/>
            <a:r>
              <a:t>Title Text</a:t>
            </a:r>
          </a:p>
        </p:txBody>
      </p:sp>
      <p:sp>
        <p:nvSpPr>
          <p:cNvPr id="205" name="Slide Number"/>
          <p:cNvSpPr txBox="1"/>
          <p:nvPr>
            <p:ph type="sldNum" sz="quarter" idx="2"/>
          </p:nvPr>
        </p:nvSpPr>
        <p:spPr>
          <a:xfrm>
            <a:off x="9525" y="6374137"/>
            <a:ext cx="471424" cy="474338"/>
          </a:xfrm>
          <a:prstGeom prst="rect">
            <a:avLst/>
          </a:prstGeom>
        </p:spPr>
        <p:txBody>
          <a:bodyPr anchor="b"/>
          <a:lstStyle>
            <a:lvl1pPr algn="l">
              <a:defRPr b="1" sz="2600">
                <a:solidFill>
                  <a:srgbClr val="FFFFFF"/>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Default">
    <p:spTree>
      <p:nvGrpSpPr>
        <p:cNvPr id="1" name=""/>
        <p:cNvGrpSpPr/>
        <p:nvPr/>
      </p:nvGrpSpPr>
      <p:grpSpPr>
        <a:xfrm>
          <a:off x="0" y="0"/>
          <a:ext cx="0" cy="0"/>
          <a:chOff x="0" y="0"/>
          <a:chExt cx="0" cy="0"/>
        </a:xfrm>
      </p:grpSpPr>
      <p:grpSp>
        <p:nvGrpSpPr>
          <p:cNvPr id="214" name="Group"/>
          <p:cNvGrpSpPr/>
          <p:nvPr/>
        </p:nvGrpSpPr>
        <p:grpSpPr>
          <a:xfrm>
            <a:off x="0" y="0"/>
            <a:ext cx="3200400" cy="6858000"/>
            <a:chOff x="0" y="0"/>
            <a:chExt cx="3200399" cy="6858000"/>
          </a:xfrm>
        </p:grpSpPr>
        <p:sp>
          <p:nvSpPr>
            <p:cNvPr id="212" name="Rectangle"/>
            <p:cNvSpPr/>
            <p:nvPr/>
          </p:nvSpPr>
          <p:spPr>
            <a:xfrm>
              <a:off x="0" y="0"/>
              <a:ext cx="762000" cy="6858000"/>
            </a:xfrm>
            <a:prstGeom prst="rect">
              <a:avLst/>
            </a:prstGeom>
            <a:solidFill>
              <a:srgbClr val="99CC99"/>
            </a:solidFill>
            <a:ln w="12700" cap="flat">
              <a:noFill/>
              <a:miter lim="400000"/>
            </a:ln>
            <a:effectLst/>
          </p:spPr>
          <p:txBody>
            <a:bodyPr wrap="square" lIns="45719" tIns="45719" rIns="45719" bIns="45719" numCol="1" anchor="ctr">
              <a:noAutofit/>
            </a:bodyPr>
            <a:lstStyle/>
            <a:p>
              <a:pPr>
                <a:defRPr>
                  <a:solidFill>
                    <a:srgbClr val="003366"/>
                  </a:solidFill>
                  <a:latin typeface="+mn-lt"/>
                  <a:ea typeface="+mn-ea"/>
                  <a:cs typeface="+mn-cs"/>
                  <a:sym typeface="Times New Roman"/>
                </a:defRPr>
              </a:pPr>
            </a:p>
          </p:txBody>
        </p:sp>
        <p:sp>
          <p:nvSpPr>
            <p:cNvPr id="213" name="Rectangle"/>
            <p:cNvSpPr/>
            <p:nvPr/>
          </p:nvSpPr>
          <p:spPr>
            <a:xfrm>
              <a:off x="685800" y="0"/>
              <a:ext cx="2514600" cy="1066800"/>
            </a:xfrm>
            <a:prstGeom prst="rect">
              <a:avLst/>
            </a:prstGeom>
            <a:solidFill>
              <a:srgbClr val="99CC99"/>
            </a:solidFill>
            <a:ln w="12700" cap="flat">
              <a:noFill/>
              <a:miter lim="400000"/>
            </a:ln>
            <a:effectLst/>
          </p:spPr>
          <p:txBody>
            <a:bodyPr wrap="square" lIns="45719" tIns="45719" rIns="45719" bIns="45719" numCol="1" anchor="ctr">
              <a:noAutofit/>
            </a:bodyPr>
            <a:lstStyle/>
            <a:p>
              <a:pPr>
                <a:defRPr>
                  <a:solidFill>
                    <a:srgbClr val="003366"/>
                  </a:solidFill>
                  <a:latin typeface="+mn-lt"/>
                  <a:ea typeface="+mn-ea"/>
                  <a:cs typeface="+mn-cs"/>
                  <a:sym typeface="Times New Roman"/>
                </a:defRPr>
              </a:pPr>
            </a:p>
          </p:txBody>
        </p:sp>
      </p:grpSp>
      <p:sp>
        <p:nvSpPr>
          <p:cNvPr id="215" name="Rounded Rectangle"/>
          <p:cNvSpPr/>
          <p:nvPr/>
        </p:nvSpPr>
        <p:spPr>
          <a:xfrm>
            <a:off x="762000" y="762000"/>
            <a:ext cx="5105400" cy="609600"/>
          </a:xfrm>
          <a:prstGeom prst="roundRect">
            <a:avLst>
              <a:gd name="adj" fmla="val 50000"/>
            </a:avLst>
          </a:prstGeom>
          <a:solidFill>
            <a:srgbClr val="FFFFFF"/>
          </a:solidFill>
          <a:ln w="12700">
            <a:miter lim="400000"/>
          </a:ln>
        </p:spPr>
        <p:txBody>
          <a:bodyPr lIns="45719" rIns="45719" anchor="ctr"/>
          <a:lstStyle/>
          <a:p>
            <a:pPr algn="ctr">
              <a:defRPr>
                <a:solidFill>
                  <a:srgbClr val="003366"/>
                </a:solidFill>
                <a:latin typeface="+mn-lt"/>
                <a:ea typeface="+mn-ea"/>
                <a:cs typeface="+mn-cs"/>
                <a:sym typeface="Times New Roman"/>
              </a:defRPr>
            </a:pPr>
          </a:p>
        </p:txBody>
      </p:sp>
      <p:grpSp>
        <p:nvGrpSpPr>
          <p:cNvPr id="218" name="Group"/>
          <p:cNvGrpSpPr/>
          <p:nvPr/>
        </p:nvGrpSpPr>
        <p:grpSpPr>
          <a:xfrm>
            <a:off x="228600" y="1981200"/>
            <a:ext cx="7391400" cy="319088"/>
            <a:chOff x="0" y="0"/>
            <a:chExt cx="7391400" cy="319087"/>
          </a:xfrm>
        </p:grpSpPr>
        <p:sp>
          <p:nvSpPr>
            <p:cNvPr id="216" name="Rectangle"/>
            <p:cNvSpPr/>
            <p:nvPr/>
          </p:nvSpPr>
          <p:spPr>
            <a:xfrm>
              <a:off x="381000" y="0"/>
              <a:ext cx="7010400" cy="317500"/>
            </a:xfrm>
            <a:prstGeom prst="roundRect">
              <a:avLst>
                <a:gd name="adj" fmla="val 0"/>
              </a:avLst>
            </a:prstGeom>
            <a:solidFill>
              <a:srgbClr val="003366"/>
            </a:solidFill>
            <a:ln w="12700" cap="flat">
              <a:noFill/>
              <a:miter lim="400000"/>
            </a:ln>
            <a:effectLst/>
          </p:spPr>
          <p:txBody>
            <a:bodyPr wrap="square" lIns="45719" tIns="45719" rIns="45719" bIns="45719" numCol="1" anchor="ctr">
              <a:noAutofit/>
            </a:bodyPr>
            <a:lstStyle/>
            <a:p>
              <a:pPr>
                <a:defRPr>
                  <a:solidFill>
                    <a:srgbClr val="003366"/>
                  </a:solidFill>
                  <a:latin typeface="+mn-lt"/>
                  <a:ea typeface="+mn-ea"/>
                  <a:cs typeface="+mn-cs"/>
                  <a:sym typeface="Times New Roman"/>
                </a:defRPr>
              </a:pPr>
            </a:p>
          </p:txBody>
        </p:sp>
        <p:sp>
          <p:nvSpPr>
            <p:cNvPr id="217" name="Shape"/>
            <p:cNvSpPr/>
            <p:nvPr/>
          </p:nvSpPr>
          <p:spPr>
            <a:xfrm flipH="1">
              <a:off x="0" y="0"/>
              <a:ext cx="393700" cy="3190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16765" y="0"/>
                    <a:pt x="21600" y="4835"/>
                    <a:pt x="21600" y="10800"/>
                  </a:cubicBezTo>
                  <a:cubicBezTo>
                    <a:pt x="21600" y="16765"/>
                    <a:pt x="16765" y="21600"/>
                    <a:pt x="10800" y="21600"/>
                  </a:cubicBezTo>
                  <a:lnTo>
                    <a:pt x="0" y="21600"/>
                  </a:lnTo>
                  <a:lnTo>
                    <a:pt x="0" y="0"/>
                  </a:lnTo>
                  <a:close/>
                </a:path>
              </a:pathLst>
            </a:custGeom>
            <a:solidFill>
              <a:srgbClr val="003366"/>
            </a:solidFill>
            <a:ln w="12700" cap="flat">
              <a:noFill/>
              <a:miter lim="400000"/>
            </a:ln>
            <a:effectLst/>
          </p:spPr>
          <p:txBody>
            <a:bodyPr wrap="square" lIns="45719" tIns="45719" rIns="45719" bIns="45719" numCol="1" anchor="ctr">
              <a:noAutofit/>
            </a:bodyPr>
            <a:lstStyle/>
            <a:p>
              <a:pPr>
                <a:defRPr>
                  <a:solidFill>
                    <a:srgbClr val="003366"/>
                  </a:solidFill>
                  <a:latin typeface="+mn-lt"/>
                  <a:ea typeface="+mn-ea"/>
                  <a:cs typeface="+mn-cs"/>
                  <a:sym typeface="Times New Roman"/>
                </a:defRPr>
              </a:pPr>
            </a:p>
          </p:txBody>
        </p:sp>
      </p:grpSp>
      <p:sp>
        <p:nvSpPr>
          <p:cNvPr id="219" name="Title Text"/>
          <p:cNvSpPr txBox="1"/>
          <p:nvPr>
            <p:ph type="title"/>
          </p:nvPr>
        </p:nvSpPr>
        <p:spPr>
          <a:xfrm>
            <a:off x="914400" y="762000"/>
            <a:ext cx="8001000" cy="1143000"/>
          </a:xfrm>
          <a:prstGeom prst="rect">
            <a:avLst/>
          </a:prstGeom>
        </p:spPr>
        <p:txBody>
          <a:bodyPr anchor="b"/>
          <a:lstStyle>
            <a:lvl1pPr>
              <a:defRPr b="1" sz="3600">
                <a:solidFill>
                  <a:srgbClr val="006666"/>
                </a:solidFill>
                <a:latin typeface="Arial"/>
                <a:ea typeface="Arial"/>
                <a:cs typeface="Arial"/>
                <a:sym typeface="Arial"/>
              </a:defRPr>
            </a:lvl1pPr>
          </a:lstStyle>
          <a:p>
            <a:pPr/>
            <a:r>
              <a:t>Title Text</a:t>
            </a:r>
          </a:p>
        </p:txBody>
      </p:sp>
      <p:sp>
        <p:nvSpPr>
          <p:cNvPr id="220" name="Body Level One…"/>
          <p:cNvSpPr txBox="1"/>
          <p:nvPr>
            <p:ph type="body" idx="1"/>
          </p:nvPr>
        </p:nvSpPr>
        <p:spPr>
          <a:xfrm>
            <a:off x="914400" y="2362200"/>
            <a:ext cx="8001000" cy="3733800"/>
          </a:xfrm>
          <a:prstGeom prst="rect">
            <a:avLst/>
          </a:prstGeom>
        </p:spPr>
        <p:txBody>
          <a:bodyPr/>
          <a:lstStyle>
            <a:lvl1pPr marL="342900" indent="-342900">
              <a:lnSpc>
                <a:spcPct val="100000"/>
              </a:lnSpc>
              <a:spcBef>
                <a:spcPts val="600"/>
              </a:spcBef>
              <a:buClr>
                <a:srgbClr val="003366"/>
              </a:buClr>
              <a:buSzPct val="75000"/>
              <a:buFontTx/>
              <a:buChar char="●"/>
              <a:defRPr>
                <a:solidFill>
                  <a:srgbClr val="003366"/>
                </a:solidFill>
                <a:latin typeface="Arial"/>
                <a:ea typeface="Arial"/>
                <a:cs typeface="Arial"/>
                <a:sym typeface="Arial"/>
              </a:defRPr>
            </a:lvl1pPr>
            <a:lvl2pPr marL="790575" indent="-333375">
              <a:lnSpc>
                <a:spcPct val="100000"/>
              </a:lnSpc>
              <a:spcBef>
                <a:spcPts val="600"/>
              </a:spcBef>
              <a:buClr>
                <a:srgbClr val="003366"/>
              </a:buClr>
              <a:buSzPct val="75000"/>
              <a:buFontTx/>
              <a:buChar char="–"/>
              <a:defRPr>
                <a:solidFill>
                  <a:srgbClr val="003366"/>
                </a:solidFill>
                <a:latin typeface="Arial"/>
                <a:ea typeface="Arial"/>
                <a:cs typeface="Arial"/>
                <a:sym typeface="Arial"/>
              </a:defRPr>
            </a:lvl2pPr>
            <a:lvl3pPr>
              <a:lnSpc>
                <a:spcPct val="100000"/>
              </a:lnSpc>
              <a:spcBef>
                <a:spcPts val="600"/>
              </a:spcBef>
              <a:buClr>
                <a:srgbClr val="003366"/>
              </a:buClr>
              <a:buSzPct val="75000"/>
              <a:buFontTx/>
              <a:buChar char="●"/>
              <a:defRPr>
                <a:solidFill>
                  <a:srgbClr val="003366"/>
                </a:solidFill>
                <a:latin typeface="Arial"/>
                <a:ea typeface="Arial"/>
                <a:cs typeface="Arial"/>
                <a:sym typeface="Arial"/>
              </a:defRPr>
            </a:lvl3pPr>
            <a:lvl4pPr>
              <a:lnSpc>
                <a:spcPct val="100000"/>
              </a:lnSpc>
              <a:spcBef>
                <a:spcPts val="600"/>
              </a:spcBef>
              <a:buClr>
                <a:srgbClr val="003366"/>
              </a:buClr>
              <a:buSzPct val="80000"/>
              <a:buFontTx/>
              <a:buChar char="–"/>
              <a:defRPr>
                <a:solidFill>
                  <a:srgbClr val="003366"/>
                </a:solidFill>
                <a:latin typeface="Arial"/>
                <a:ea typeface="Arial"/>
                <a:cs typeface="Arial"/>
                <a:sym typeface="Arial"/>
              </a:defRPr>
            </a:lvl4pPr>
            <a:lvl5pPr>
              <a:lnSpc>
                <a:spcPct val="100000"/>
              </a:lnSpc>
              <a:spcBef>
                <a:spcPts val="600"/>
              </a:spcBef>
              <a:buClr>
                <a:srgbClr val="003366"/>
              </a:buClr>
              <a:buSzPct val="65000"/>
              <a:buFontTx/>
              <a:buChar char="●"/>
              <a:defRPr>
                <a:solidFill>
                  <a:srgbClr val="003366"/>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221" name="Slide Number"/>
          <p:cNvSpPr txBox="1"/>
          <p:nvPr>
            <p:ph type="sldNum" sz="quarter" idx="2"/>
          </p:nvPr>
        </p:nvSpPr>
        <p:spPr>
          <a:xfrm>
            <a:off x="142113" y="6358262"/>
            <a:ext cx="471424" cy="474338"/>
          </a:xfrm>
          <a:prstGeom prst="rect">
            <a:avLst/>
          </a:prstGeom>
        </p:spPr>
        <p:txBody>
          <a:bodyPr anchor="b"/>
          <a:lstStyle>
            <a:lvl1pPr algn="ctr">
              <a:defRPr b="1" sz="2600">
                <a:solidFill>
                  <a:srgbClr val="FFFFFF"/>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sp>
        <p:nvSpPr>
          <p:cNvPr id="228" name="Slide Number"/>
          <p:cNvSpPr txBox="1"/>
          <p:nvPr>
            <p:ph type="sldNum" sz="quarter" idx="2"/>
          </p:nvPr>
        </p:nvSpPr>
        <p:spPr>
          <a:xfrm>
            <a:off x="8493764" y="6465093"/>
            <a:ext cx="218245" cy="223839"/>
          </a:xfrm>
          <a:prstGeom prst="rect">
            <a:avLst/>
          </a:prstGeom>
        </p:spPr>
        <p:txBody>
          <a:bodyPr lIns="35718" tIns="35718" rIns="35718" bIns="35718" anchor="t"/>
          <a:lstStyle>
            <a:lvl1pPr defTabSz="410765">
              <a:defRPr sz="1100">
                <a:solidFill>
                  <a:srgbClr val="747676"/>
                </a:solidFill>
                <a:latin typeface="DIN Alternate"/>
                <a:ea typeface="DIN Alternate"/>
                <a:cs typeface="DIN Alternate"/>
                <a:sym typeface="DIN Alternate"/>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pic>
        <p:nvPicPr>
          <p:cNvPr id="2" name="main" descr="main"/>
          <p:cNvPicPr>
            <a:picLocks noChangeAspect="1"/>
          </p:cNvPicPr>
          <p:nvPr/>
        </p:nvPicPr>
        <p:blipFill>
          <a:blip r:embed="rId2">
            <a:extLst/>
          </a:blip>
          <a:stretch>
            <a:fillRect/>
          </a:stretch>
        </p:blipFill>
        <p:spPr>
          <a:xfrm>
            <a:off x="0" y="0"/>
            <a:ext cx="9144000" cy="1524000"/>
          </a:xfrm>
          <a:prstGeom prst="rect">
            <a:avLst/>
          </a:prstGeom>
          <a:ln w="12700">
            <a:miter lim="400000"/>
          </a:ln>
        </p:spPr>
      </p:pic>
      <p:sp>
        <p:nvSpPr>
          <p:cNvPr id="3" name="Title Text"/>
          <p:cNvSpPr txBox="1"/>
          <p:nvPr>
            <p:ph type="title"/>
          </p:nvPr>
        </p:nvSpPr>
        <p:spPr>
          <a:xfrm>
            <a:off x="628650" y="365125"/>
            <a:ext cx="78867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4" name="Body Level One…"/>
          <p:cNvSpPr txBox="1"/>
          <p:nvPr>
            <p:ph type="body" idx="1"/>
          </p:nvPr>
        </p:nvSpPr>
        <p:spPr>
          <a:xfrm>
            <a:off x="628650" y="1825625"/>
            <a:ext cx="78867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8256726" y="6404292"/>
            <a:ext cx="258624" cy="269241"/>
          </a:xfrm>
          <a:prstGeom prst="rect">
            <a:avLst/>
          </a:prstGeom>
          <a:ln w="12700">
            <a:miter lim="400000"/>
          </a:ln>
        </p:spPr>
        <p:txBody>
          <a:bodyPr wrap="none" lIns="45719" rIns="45719" anchor="ctr">
            <a:spAutoFit/>
          </a:bodyPr>
          <a:lstStyle>
            <a:lvl1pPr algn="r">
              <a:defRPr sz="1200">
                <a:solidFill>
                  <a:srgbClr val="898989"/>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5pPr>
      <a:lvl6pPr marL="0" marR="0" indent="45720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6pPr>
      <a:lvl7pPr marL="0" marR="0" indent="91440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7pPr>
      <a:lvl8pPr marL="0" marR="0" indent="137160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8pPr>
      <a:lvl9pPr marL="0" marR="0" indent="182880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Calibri"/>
          <a:ea typeface="Calibri"/>
          <a:cs typeface="Calibri"/>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Calibri"/>
          <a:ea typeface="Calibri"/>
          <a:cs typeface="Calibri"/>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Calibri"/>
          <a:ea typeface="Calibri"/>
          <a:cs typeface="Calibri"/>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Calibri"/>
          <a:ea typeface="Calibri"/>
          <a:cs typeface="Calibri"/>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Calibri"/>
          <a:ea typeface="Calibri"/>
          <a:cs typeface="Calibri"/>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Calibri"/>
          <a:ea typeface="Calibri"/>
          <a:cs typeface="Calibri"/>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Calibri"/>
          <a:ea typeface="Calibri"/>
          <a:cs typeface="Calibri"/>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Calibri"/>
          <a:ea typeface="Calibri"/>
          <a:cs typeface="Calibri"/>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tif"/></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1.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2.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2.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7" name="Global E-business and Collaboration"/>
          <p:cNvSpPr txBox="1"/>
          <p:nvPr>
            <p:ph type="title" idx="4294967295"/>
          </p:nvPr>
        </p:nvSpPr>
        <p:spPr>
          <a:xfrm>
            <a:off x="685800" y="2130425"/>
            <a:ext cx="7772400" cy="1470025"/>
          </a:xfrm>
          <a:prstGeom prst="rect">
            <a:avLst/>
          </a:prstGeom>
        </p:spPr>
        <p:txBody>
          <a:bodyPr/>
          <a:lstStyle>
            <a:lvl1pPr defTabSz="786384">
              <a:defRPr b="1" sz="4644">
                <a:effectLst>
                  <a:outerShdw sx="100000" sy="100000" kx="0" ky="0" algn="b" rotWithShape="0" blurRad="10922" dist="32766" dir="2700000">
                    <a:srgbClr val="DDDDDD"/>
                  </a:outerShdw>
                </a:effectLst>
                <a:latin typeface="Calibri"/>
                <a:ea typeface="Calibri"/>
                <a:cs typeface="Calibri"/>
                <a:sym typeface="Calibri"/>
              </a:defRPr>
            </a:lvl1pPr>
          </a:lstStyle>
          <a:p>
            <a:pPr/>
            <a:r>
              <a:t>Global E-business and Collaboration</a:t>
            </a:r>
          </a:p>
        </p:txBody>
      </p:sp>
      <p:sp>
        <p:nvSpPr>
          <p:cNvPr id="238" name="Chapter 2"/>
          <p:cNvSpPr txBox="1"/>
          <p:nvPr>
            <p:ph type="body" sz="quarter" idx="4294967295"/>
          </p:nvPr>
        </p:nvSpPr>
        <p:spPr>
          <a:xfrm>
            <a:off x="1371600" y="533400"/>
            <a:ext cx="6400800" cy="1752600"/>
          </a:xfrm>
          <a:prstGeom prst="rect">
            <a:avLst/>
          </a:prstGeom>
        </p:spPr>
        <p:txBody>
          <a:bodyPr/>
          <a:lstStyle>
            <a:lvl1pPr marL="0" indent="0" algn="ctr">
              <a:buSzTx/>
              <a:buNone/>
              <a:defRPr b="1" sz="4000">
                <a:latin typeface="Cambria"/>
                <a:ea typeface="Cambria"/>
                <a:cs typeface="Cambria"/>
                <a:sym typeface="Cambria"/>
              </a:defRPr>
            </a:lvl1pPr>
          </a:lstStyle>
          <a:p>
            <a:pPr/>
            <a:r>
              <a:t>Chapter 2</a:t>
            </a:r>
          </a:p>
        </p:txBody>
      </p:sp>
      <p:sp>
        <p:nvSpPr>
          <p:cNvPr id="239" name="VIDEO CASES…"/>
          <p:cNvSpPr txBox="1"/>
          <p:nvPr/>
        </p:nvSpPr>
        <p:spPr>
          <a:xfrm>
            <a:off x="838200" y="5257800"/>
            <a:ext cx="7924800" cy="1066800"/>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p>
            <a:pPr defTabSz="713231">
              <a:lnSpc>
                <a:spcPct val="90000"/>
              </a:lnSpc>
              <a:spcBef>
                <a:spcPts val="700"/>
              </a:spcBef>
              <a:defRPr b="1" sz="1248">
                <a:latin typeface="Cambria"/>
                <a:ea typeface="Cambria"/>
                <a:cs typeface="Cambria"/>
                <a:sym typeface="Cambria"/>
              </a:defRPr>
            </a:pPr>
            <a:r>
              <a:t>VIDEO CASES</a:t>
            </a:r>
          </a:p>
          <a:p>
            <a:pPr lvl="1" indent="356615" defTabSz="713231">
              <a:spcBef>
                <a:spcPts val="300"/>
              </a:spcBef>
              <a:defRPr i="1" sz="1092">
                <a:latin typeface="Cambria"/>
                <a:ea typeface="Cambria"/>
                <a:cs typeface="Cambria"/>
                <a:sym typeface="Cambria"/>
              </a:defRPr>
            </a:pPr>
            <a:r>
              <a:t>Case 1: Walmart</a:t>
            </a:r>
            <a:r>
              <a:t>’</a:t>
            </a:r>
            <a:r>
              <a:t>s Retail Link Supply Chain</a:t>
            </a:r>
          </a:p>
          <a:p>
            <a:pPr lvl="1" indent="356615" defTabSz="713231">
              <a:spcBef>
                <a:spcPts val="300"/>
              </a:spcBef>
              <a:defRPr i="1" sz="1092">
                <a:latin typeface="Cambria"/>
                <a:ea typeface="Cambria"/>
                <a:cs typeface="Cambria"/>
                <a:sym typeface="Cambria"/>
              </a:defRPr>
            </a:pPr>
            <a:r>
              <a:t>Case 2: Salesforce.com: The Emerging Social Enterprise </a:t>
            </a:r>
          </a:p>
          <a:p>
            <a:pPr lvl="1" indent="356615" defTabSz="713231">
              <a:spcBef>
                <a:spcPts val="300"/>
              </a:spcBef>
              <a:defRPr i="1" sz="1092">
                <a:latin typeface="Cambria"/>
                <a:ea typeface="Cambria"/>
                <a:cs typeface="Cambria"/>
                <a:sym typeface="Cambria"/>
              </a:defRPr>
            </a:pPr>
            <a:r>
              <a:t>Case 3: How FedEx Works: Inside the Memphis Hub</a:t>
            </a:r>
          </a:p>
          <a:p>
            <a:pPr lvl="1" indent="356615" defTabSz="713231">
              <a:spcBef>
                <a:spcPts val="300"/>
              </a:spcBef>
              <a:defRPr i="1" sz="1092">
                <a:latin typeface="Cambria"/>
                <a:ea typeface="Cambria"/>
                <a:cs typeface="Cambria"/>
                <a:sym typeface="Cambria"/>
              </a:defRPr>
            </a:pPr>
            <a:r>
              <a:t>Instructional Video 1: US Foodservice Grows Market with Oracle CRM on Demand</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1" name="Slide Number"/>
          <p:cNvSpPr txBox="1"/>
          <p:nvPr>
            <p:ph type="sldNum" sz="quarter" idx="2"/>
          </p:nvPr>
        </p:nvSpPr>
        <p:spPr>
          <a:xfrm>
            <a:off x="0" y="6521450"/>
            <a:ext cx="2057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242" name="Define and describe business processes and their relationship to information systems.…"/>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200">
                <a:solidFill>
                  <a:srgbClr val="0D0D0D"/>
                </a:solidFill>
              </a:defRPr>
            </a:pPr>
            <a:r>
              <a:t>Define and describe business processes and their relationship to information systems.</a:t>
            </a:r>
          </a:p>
          <a:p>
            <a:pPr marL="342900" indent="-342900">
              <a:spcBef>
                <a:spcPts val="800"/>
              </a:spcBef>
              <a:buFontTx/>
              <a:defRPr b="1" sz="3200">
                <a:solidFill>
                  <a:srgbClr val="0D0D0D"/>
                </a:solidFill>
              </a:defRPr>
            </a:pPr>
            <a:r>
              <a:t>Evaluate the role played by systems serving the various levels of management in a business and their relationship to each other. </a:t>
            </a:r>
          </a:p>
          <a:p>
            <a:pPr marL="342900" indent="-342900">
              <a:spcBef>
                <a:spcPts val="800"/>
              </a:spcBef>
              <a:buFontTx/>
              <a:defRPr b="1" sz="3200">
                <a:solidFill>
                  <a:srgbClr val="0D0D0D"/>
                </a:solidFill>
              </a:defRPr>
            </a:pPr>
            <a:r>
              <a:t>Explain how enterprise applications improve organizational performance.</a:t>
            </a:r>
          </a:p>
        </p:txBody>
      </p:sp>
      <p:sp>
        <p:nvSpPr>
          <p:cNvPr id="243" name="Learning Objective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Learning Objectives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7" name="Slide Number"/>
          <p:cNvSpPr txBox="1"/>
          <p:nvPr>
            <p:ph type="sldNum" sz="quarter" idx="2"/>
          </p:nvPr>
        </p:nvSpPr>
        <p:spPr>
          <a:xfrm>
            <a:off x="0" y="6521450"/>
            <a:ext cx="2057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248" name="Explain the importance of  collaboration and teamwork in business and how they are supported by technology.…"/>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200">
                <a:solidFill>
                  <a:srgbClr val="0D0D0D"/>
                </a:solidFill>
              </a:defRPr>
            </a:pPr>
            <a:r>
              <a:t>Explain the importance of  collaboration and teamwork in business and how they are supported by technology.</a:t>
            </a:r>
          </a:p>
          <a:p>
            <a:pPr marL="342900" indent="-342900">
              <a:spcBef>
                <a:spcPts val="3800"/>
              </a:spcBef>
              <a:buFontTx/>
              <a:defRPr b="1" sz="3200">
                <a:solidFill>
                  <a:srgbClr val="0D0D0D"/>
                </a:solidFill>
              </a:defRPr>
            </a:pPr>
            <a:r>
              <a:t>Assess the role of the information systems function in a business.</a:t>
            </a:r>
          </a:p>
        </p:txBody>
      </p:sp>
      <p:sp>
        <p:nvSpPr>
          <p:cNvPr id="249" name="Learning Objectives (cont.)"/>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Learning Objectives (cont.)</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3" name="Slide Number"/>
          <p:cNvSpPr txBox="1"/>
          <p:nvPr>
            <p:ph type="sldNum" sz="quarter" idx="2"/>
          </p:nvPr>
        </p:nvSpPr>
        <p:spPr>
          <a:xfrm>
            <a:off x="0" y="6521450"/>
            <a:ext cx="2057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254" name="Problem: Need to capture employee knowledge as 40% of workforce nears retirement…"/>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2400">
                <a:solidFill>
                  <a:srgbClr val="9F0F10"/>
                </a:solidFill>
              </a:defRPr>
            </a:pPr>
            <a:r>
              <a:t>Problem: </a:t>
            </a:r>
            <a:r>
              <a:rPr>
                <a:solidFill>
                  <a:srgbClr val="0D0D0D"/>
                </a:solidFill>
              </a:rPr>
              <a:t>Need to capture employee knowledge as 40% of workforce nears retirement</a:t>
            </a:r>
            <a:endParaRPr>
              <a:solidFill>
                <a:srgbClr val="0D0D0D"/>
              </a:solidFill>
            </a:endParaRPr>
          </a:p>
          <a:p>
            <a:pPr marL="342900" indent="-342900">
              <a:spcBef>
                <a:spcPts val="800"/>
              </a:spcBef>
              <a:buFontTx/>
              <a:defRPr b="1" sz="2400">
                <a:solidFill>
                  <a:srgbClr val="9F0F10"/>
                </a:solidFill>
              </a:defRPr>
            </a:pPr>
            <a:r>
              <a:t>Solutions: </a:t>
            </a:r>
            <a:r>
              <a:rPr>
                <a:solidFill>
                  <a:srgbClr val="0D0D0D"/>
                </a:solidFill>
              </a:rPr>
              <a:t>New technology for collaborative knowledge sharing</a:t>
            </a:r>
            <a:endParaRPr>
              <a:solidFill>
                <a:srgbClr val="0D0D0D"/>
              </a:solidFill>
            </a:endParaRPr>
          </a:p>
          <a:p>
            <a:pPr marL="342900" indent="-342900">
              <a:spcBef>
                <a:spcPts val="800"/>
              </a:spcBef>
              <a:buFontTx/>
              <a:defRPr b="1" sz="2400">
                <a:solidFill>
                  <a:srgbClr val="9F0F10"/>
                </a:solidFill>
              </a:defRPr>
            </a:pPr>
            <a:r>
              <a:t>Microsoft SharePoint Server 3010 </a:t>
            </a:r>
            <a:r>
              <a:rPr>
                <a:solidFill>
                  <a:srgbClr val="0D0D0D"/>
                </a:solidFill>
              </a:rPr>
              <a:t>provided companywide platform for collaboration, knowledge acquisition and transfer, and social tools</a:t>
            </a:r>
            <a:endParaRPr>
              <a:solidFill>
                <a:srgbClr val="0D0D0D"/>
              </a:solidFill>
            </a:endParaRPr>
          </a:p>
          <a:p>
            <a:pPr marL="342900" indent="-342900">
              <a:spcBef>
                <a:spcPts val="800"/>
              </a:spcBef>
              <a:buFontTx/>
              <a:defRPr b="1" sz="2400">
                <a:solidFill>
                  <a:srgbClr val="0D0D0D"/>
                </a:solidFill>
              </a:defRPr>
            </a:pPr>
            <a:r>
              <a:t>Demonstrates IT</a:t>
            </a:r>
            <a:r>
              <a:t>’</a:t>
            </a:r>
            <a:r>
              <a:t>s role in collaboration and documenting knowledge</a:t>
            </a:r>
          </a:p>
          <a:p>
            <a:pPr marL="342900" indent="-342900">
              <a:spcBef>
                <a:spcPts val="800"/>
              </a:spcBef>
              <a:buFontTx/>
              <a:defRPr b="1" sz="2400">
                <a:solidFill>
                  <a:srgbClr val="0D0D0D"/>
                </a:solidFill>
              </a:defRPr>
            </a:pPr>
            <a:r>
              <a:t>Illustrates the need for changing organizational culture and business processes to use information systems effectively</a:t>
            </a:r>
          </a:p>
        </p:txBody>
      </p:sp>
      <p:sp>
        <p:nvSpPr>
          <p:cNvPr id="255" name="TELUS Embraces Social Learning"/>
          <p:cNvSpPr txBox="1"/>
          <p:nvPr/>
        </p:nvSpPr>
        <p:spPr>
          <a:xfrm>
            <a:off x="152400" y="990600"/>
            <a:ext cx="8991600"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TELUS Embraces Social Learning</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7" name="Slide Number"/>
          <p:cNvSpPr txBox="1"/>
          <p:nvPr>
            <p:ph type="sldNum" sz="quarter" idx="2"/>
          </p:nvPr>
        </p:nvSpPr>
        <p:spPr>
          <a:xfrm>
            <a:off x="0" y="6521450"/>
            <a:ext cx="2057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258" name="Business processes:…"/>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200">
                <a:solidFill>
                  <a:srgbClr val="0D0D0D"/>
                </a:solidFill>
              </a:defRPr>
            </a:pPr>
            <a:r>
              <a:t>Business processes:</a:t>
            </a:r>
          </a:p>
          <a:p>
            <a:pPr lvl="1" marL="742950" indent="-285750">
              <a:spcBef>
                <a:spcPts val="600"/>
              </a:spcBef>
              <a:buFontTx/>
              <a:buChar char="–"/>
            </a:pPr>
            <a:r>
              <a:t>Flows of material, information, knowledge</a:t>
            </a:r>
          </a:p>
          <a:p>
            <a:pPr lvl="1" marL="742950" indent="-285750">
              <a:spcBef>
                <a:spcPts val="600"/>
              </a:spcBef>
              <a:buFontTx/>
              <a:buChar char="–"/>
            </a:pPr>
            <a:r>
              <a:t>Sets of activities, steps</a:t>
            </a:r>
          </a:p>
          <a:p>
            <a:pPr lvl="1" marL="742950" indent="-285750">
              <a:spcBef>
                <a:spcPts val="600"/>
              </a:spcBef>
              <a:buFontTx/>
              <a:buChar char="–"/>
            </a:pPr>
            <a:r>
              <a:t>May be tied to functional area or be cross-functional</a:t>
            </a:r>
          </a:p>
          <a:p>
            <a:pPr marL="342900" indent="-342900">
              <a:spcBef>
                <a:spcPts val="800"/>
              </a:spcBef>
              <a:buFontTx/>
              <a:defRPr b="1" sz="3200">
                <a:solidFill>
                  <a:srgbClr val="0D0D0D"/>
                </a:solidFill>
              </a:defRPr>
            </a:pPr>
            <a:r>
              <a:t>Businesses: Can be seen as collection of business processes</a:t>
            </a:r>
          </a:p>
          <a:p>
            <a:pPr marL="342900" indent="-342900">
              <a:spcBef>
                <a:spcPts val="800"/>
              </a:spcBef>
              <a:buFontTx/>
              <a:defRPr b="1" sz="3200">
                <a:solidFill>
                  <a:srgbClr val="0D0D0D"/>
                </a:solidFill>
              </a:defRPr>
            </a:pPr>
            <a:r>
              <a:t>Business processes may be assets or liabilities</a:t>
            </a:r>
          </a:p>
        </p:txBody>
      </p:sp>
      <p:sp>
        <p:nvSpPr>
          <p:cNvPr id="259" name="Business Processes and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Business Processes and Information Systems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3" name="Slide Number"/>
          <p:cNvSpPr txBox="1"/>
          <p:nvPr>
            <p:ph type="sldNum" sz="quarter" idx="2"/>
          </p:nvPr>
        </p:nvSpPr>
        <p:spPr>
          <a:xfrm>
            <a:off x="0" y="6521450"/>
            <a:ext cx="273656" cy="43706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64" name="Image" descr="Image"/>
          <p:cNvPicPr>
            <a:picLocks noChangeAspect="1"/>
          </p:cNvPicPr>
          <p:nvPr/>
        </p:nvPicPr>
        <p:blipFill>
          <a:blip r:embed="rId2">
            <a:extLst/>
          </a:blip>
          <a:stretch>
            <a:fillRect/>
          </a:stretch>
        </p:blipFill>
        <p:spPr>
          <a:xfrm>
            <a:off x="211435" y="1546167"/>
            <a:ext cx="8340329" cy="498486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66" name="Image" descr="Image"/>
          <p:cNvPicPr>
            <a:picLocks noChangeAspect="1"/>
          </p:cNvPicPr>
          <p:nvPr/>
        </p:nvPicPr>
        <p:blipFill>
          <a:blip r:embed="rId2">
            <a:extLst/>
          </a:blip>
          <a:stretch>
            <a:fillRect/>
          </a:stretch>
        </p:blipFill>
        <p:spPr>
          <a:xfrm>
            <a:off x="575964" y="1843980"/>
            <a:ext cx="8639209" cy="3729060"/>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8" name="Slide Number"/>
          <p:cNvSpPr txBox="1"/>
          <p:nvPr>
            <p:ph type="sldNum" sz="quarter" idx="2"/>
          </p:nvPr>
        </p:nvSpPr>
        <p:spPr>
          <a:xfrm>
            <a:off x="0" y="6521450"/>
            <a:ext cx="273656" cy="43706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9" name="Advances in scientific and technical knowledge enable an ICT revolution, plus the engineering of materials at the molecular level, and new life forms via biotechnology.…"/>
          <p:cNvSpPr txBox="1"/>
          <p:nvPr>
            <p:ph type="body" idx="4294967295"/>
          </p:nvPr>
        </p:nvSpPr>
        <p:spPr>
          <a:xfrm>
            <a:off x="571500" y="2131218"/>
            <a:ext cx="8001000" cy="3733801"/>
          </a:xfrm>
          <a:prstGeom prst="rect">
            <a:avLst/>
          </a:prstGeom>
        </p:spPr>
        <p:txBody>
          <a:bodyPr/>
          <a:lstStyle/>
          <a:p>
            <a:pPr marL="195452" indent="-195452" defTabSz="521208">
              <a:lnSpc>
                <a:spcPct val="100000"/>
              </a:lnSpc>
              <a:spcBef>
                <a:spcPts val="300"/>
              </a:spcBef>
              <a:buClr>
                <a:srgbClr val="003366"/>
              </a:buClr>
              <a:buSzPct val="75000"/>
              <a:buFontTx/>
              <a:buChar char="●"/>
              <a:defRPr sz="1596">
                <a:solidFill>
                  <a:srgbClr val="003366"/>
                </a:solidFill>
                <a:latin typeface="Arial"/>
                <a:ea typeface="Arial"/>
                <a:cs typeface="Arial"/>
                <a:sym typeface="Arial"/>
              </a:defRPr>
            </a:pPr>
            <a:r>
              <a:t>Advances in scientific and technical knowledge enable an ICT revolution, plus the engineering of materials at the molecular level, and new life forms via biotechnology.</a:t>
            </a:r>
          </a:p>
          <a:p>
            <a:pPr marL="195452" indent="-195452" defTabSz="521208">
              <a:lnSpc>
                <a:spcPct val="100000"/>
              </a:lnSpc>
              <a:spcBef>
                <a:spcPts val="300"/>
              </a:spcBef>
              <a:buClr>
                <a:srgbClr val="003366"/>
              </a:buClr>
              <a:buSzPct val="75000"/>
              <a:buFontTx/>
              <a:buChar char="●"/>
              <a:defRPr sz="1596">
                <a:solidFill>
                  <a:srgbClr val="003366"/>
                </a:solidFill>
                <a:latin typeface="Arial"/>
                <a:ea typeface="Arial"/>
                <a:cs typeface="Arial"/>
                <a:sym typeface="Arial"/>
              </a:defRPr>
            </a:pPr>
            <a:r>
              <a:t>Rapid reduction in transportation and telecommunications costs</a:t>
            </a:r>
          </a:p>
          <a:p>
            <a:pPr marL="195452" indent="-195452" defTabSz="521208">
              <a:lnSpc>
                <a:spcPct val="100000"/>
              </a:lnSpc>
              <a:spcBef>
                <a:spcPts val="300"/>
              </a:spcBef>
              <a:buClr>
                <a:srgbClr val="003366"/>
              </a:buClr>
              <a:buSzPct val="75000"/>
              <a:buFontTx/>
              <a:buChar char="●"/>
              <a:defRPr sz="1596">
                <a:solidFill>
                  <a:srgbClr val="003366"/>
                </a:solidFill>
                <a:latin typeface="Arial"/>
                <a:ea typeface="Arial"/>
                <a:cs typeface="Arial"/>
                <a:sym typeface="Arial"/>
              </a:defRPr>
            </a:pPr>
            <a:r>
              <a:t>Integration of previously disparate economies via ICts,  trade etc.</a:t>
            </a:r>
          </a:p>
          <a:p>
            <a:pPr marL="195452" indent="-195452" defTabSz="521208">
              <a:lnSpc>
                <a:spcPct val="100000"/>
              </a:lnSpc>
              <a:spcBef>
                <a:spcPts val="300"/>
              </a:spcBef>
              <a:buClr>
                <a:srgbClr val="003366"/>
              </a:buClr>
              <a:buSzPct val="75000"/>
              <a:buFontTx/>
              <a:buChar char="●"/>
              <a:defRPr sz="1596">
                <a:solidFill>
                  <a:srgbClr val="003366"/>
                </a:solidFill>
                <a:latin typeface="Arial"/>
                <a:ea typeface="Arial"/>
                <a:cs typeface="Arial"/>
                <a:sym typeface="Arial"/>
              </a:defRPr>
            </a:pPr>
            <a:r>
              <a:t>Digitization and informatization reduce transaction costs and increase productivity.</a:t>
            </a:r>
          </a:p>
          <a:p>
            <a:pPr marL="195452" indent="-195452" defTabSz="521208">
              <a:lnSpc>
                <a:spcPct val="100000"/>
              </a:lnSpc>
              <a:spcBef>
                <a:spcPts val="300"/>
              </a:spcBef>
              <a:buClr>
                <a:srgbClr val="003366"/>
              </a:buClr>
              <a:buSzPct val="75000"/>
              <a:buFontTx/>
              <a:buChar char="●"/>
              <a:defRPr sz="1596">
                <a:solidFill>
                  <a:srgbClr val="003366"/>
                </a:solidFill>
                <a:latin typeface="Arial"/>
                <a:ea typeface="Arial"/>
                <a:cs typeface="Arial"/>
                <a:sym typeface="Arial"/>
              </a:defRPr>
            </a:pPr>
            <a:r>
              <a:t>Development of a service-based economy, pervasive activities needing intellectual content </a:t>
            </a:r>
          </a:p>
          <a:p>
            <a:pPr marL="195452" indent="-195452" defTabSz="521208">
              <a:lnSpc>
                <a:spcPct val="100000"/>
              </a:lnSpc>
              <a:spcBef>
                <a:spcPts val="300"/>
              </a:spcBef>
              <a:buClr>
                <a:srgbClr val="003366"/>
              </a:buClr>
              <a:buSzPct val="75000"/>
              <a:buFontTx/>
              <a:buChar char="●"/>
              <a:defRPr sz="1596">
                <a:solidFill>
                  <a:srgbClr val="003366"/>
                </a:solidFill>
                <a:latin typeface="Arial"/>
                <a:ea typeface="Arial"/>
                <a:cs typeface="Arial"/>
                <a:sym typeface="Arial"/>
              </a:defRPr>
            </a:pPr>
            <a:r>
              <a:t> Increased emphasis on HE and life-long learning to use the rapidly expanding knowledge base.</a:t>
            </a:r>
          </a:p>
          <a:p>
            <a:pPr marL="195452" indent="-195452" defTabSz="521208">
              <a:lnSpc>
                <a:spcPct val="100000"/>
              </a:lnSpc>
              <a:spcBef>
                <a:spcPts val="300"/>
              </a:spcBef>
              <a:buClr>
                <a:srgbClr val="003366"/>
              </a:buClr>
              <a:buSzPct val="75000"/>
              <a:buFontTx/>
              <a:buChar char="●"/>
              <a:defRPr sz="1596">
                <a:solidFill>
                  <a:srgbClr val="003366"/>
                </a:solidFill>
                <a:latin typeface="Arial"/>
                <a:ea typeface="Arial"/>
                <a:cs typeface="Arial"/>
                <a:sym typeface="Arial"/>
              </a:defRPr>
            </a:pPr>
            <a:r>
              <a:t>Massive investments in R &amp; D, training, education, software, branding, marketing, logistics, and similar services.</a:t>
            </a:r>
          </a:p>
          <a:p>
            <a:pPr marL="195452" indent="-195452" defTabSz="521208">
              <a:lnSpc>
                <a:spcPct val="100000"/>
              </a:lnSpc>
              <a:spcBef>
                <a:spcPts val="300"/>
              </a:spcBef>
              <a:buClr>
                <a:srgbClr val="003366"/>
              </a:buClr>
              <a:buSzPct val="75000"/>
              <a:buFontTx/>
              <a:buChar char="●"/>
              <a:defRPr sz="1596">
                <a:solidFill>
                  <a:srgbClr val="003366"/>
                </a:solidFill>
                <a:latin typeface="Arial"/>
                <a:ea typeface="Arial"/>
                <a:cs typeface="Arial"/>
                <a:sym typeface="Arial"/>
              </a:defRPr>
            </a:pPr>
            <a:r>
              <a:t> Intensified competition between enterprises and nations via new product design, marketing methods, and organizational forms.</a:t>
            </a:r>
          </a:p>
          <a:p>
            <a:pPr marL="195452" indent="-195452" defTabSz="521208">
              <a:lnSpc>
                <a:spcPct val="100000"/>
              </a:lnSpc>
              <a:spcBef>
                <a:spcPts val="300"/>
              </a:spcBef>
              <a:buClr>
                <a:srgbClr val="003366"/>
              </a:buClr>
              <a:buSzPct val="75000"/>
              <a:buFontTx/>
              <a:buChar char="●"/>
              <a:defRPr sz="1596">
                <a:solidFill>
                  <a:srgbClr val="003366"/>
                </a:solidFill>
                <a:latin typeface="Arial"/>
                <a:ea typeface="Arial"/>
                <a:cs typeface="Arial"/>
                <a:sym typeface="Arial"/>
              </a:defRPr>
            </a:pPr>
            <a:r>
              <a:t>Continual restructuring of economies to cope with constant change.</a:t>
            </a:r>
          </a:p>
        </p:txBody>
      </p:sp>
      <p:sp>
        <p:nvSpPr>
          <p:cNvPr id="270" name="Characterising the knowledge economy"/>
          <p:cNvSpPr txBox="1"/>
          <p:nvPr>
            <p:ph type="title" idx="4294967295"/>
          </p:nvPr>
        </p:nvSpPr>
        <p:spPr>
          <a:xfrm>
            <a:off x="1625600" y="908129"/>
            <a:ext cx="8001000" cy="1143001"/>
          </a:xfrm>
          <a:prstGeom prst="rect">
            <a:avLst/>
          </a:prstGeom>
        </p:spPr>
        <p:txBody>
          <a:bodyPr anchor="b"/>
          <a:lstStyle>
            <a:lvl1pPr>
              <a:defRPr b="1" sz="3600">
                <a:solidFill>
                  <a:srgbClr val="006666"/>
                </a:solidFill>
                <a:latin typeface="Arial"/>
                <a:ea typeface="Arial"/>
                <a:cs typeface="Arial"/>
                <a:sym typeface="Arial"/>
              </a:defRPr>
            </a:lvl1pPr>
          </a:lstStyle>
          <a:p>
            <a:pPr/>
            <a:r>
              <a:t>Characterising the knowledge economy</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2" name="Slide Number"/>
          <p:cNvSpPr txBox="1"/>
          <p:nvPr>
            <p:ph type="sldNum" sz="quarter" idx="2"/>
          </p:nvPr>
        </p:nvSpPr>
        <p:spPr>
          <a:xfrm>
            <a:off x="0" y="6521450"/>
            <a:ext cx="273656" cy="43706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3" name="Would you recognise one if you saw one?…"/>
          <p:cNvSpPr txBox="1"/>
          <p:nvPr>
            <p:ph type="body" idx="4294967295"/>
          </p:nvPr>
        </p:nvSpPr>
        <p:spPr>
          <a:xfrm>
            <a:off x="482600" y="1823720"/>
            <a:ext cx="8001000" cy="3733801"/>
          </a:xfrm>
          <a:prstGeom prst="rect">
            <a:avLst/>
          </a:prstGeom>
        </p:spPr>
        <p:txBody>
          <a:bodyPr/>
          <a:lstStyle/>
          <a:p>
            <a:pPr marL="342900" indent="-342900">
              <a:lnSpc>
                <a:spcPct val="100000"/>
              </a:lnSpc>
              <a:spcBef>
                <a:spcPts val="600"/>
              </a:spcBef>
              <a:buClr>
                <a:srgbClr val="003366"/>
              </a:buClr>
              <a:buSzPct val="75000"/>
              <a:buFontTx/>
              <a:buChar char="●"/>
              <a:defRPr>
                <a:solidFill>
                  <a:srgbClr val="003366"/>
                </a:solidFill>
                <a:latin typeface="Arial"/>
                <a:ea typeface="Arial"/>
                <a:cs typeface="Arial"/>
                <a:sym typeface="Arial"/>
              </a:defRPr>
            </a:pPr>
            <a:r>
              <a:t>Would you recognise one if you saw one?</a:t>
            </a:r>
          </a:p>
          <a:p>
            <a:pPr marL="342900" indent="-342900">
              <a:lnSpc>
                <a:spcPct val="100000"/>
              </a:lnSpc>
              <a:spcBef>
                <a:spcPts val="600"/>
              </a:spcBef>
              <a:buClr>
                <a:srgbClr val="003366"/>
              </a:buClr>
              <a:buSzPct val="75000"/>
              <a:buFontTx/>
              <a:buChar char="●"/>
              <a:defRPr>
                <a:solidFill>
                  <a:srgbClr val="003366"/>
                </a:solidFill>
                <a:latin typeface="Arial"/>
                <a:ea typeface="Arial"/>
                <a:cs typeface="Arial"/>
                <a:sym typeface="Arial"/>
              </a:defRPr>
            </a:pPr>
            <a:r>
              <a:t>Knowledge workers work in specific sectors/ knowledge workers have particular capabilities, e.g., a knowledge worker has the capacity to </a:t>
            </a:r>
          </a:p>
        </p:txBody>
      </p:sp>
      <p:sp>
        <p:nvSpPr>
          <p:cNvPr id="274" name="Knowledge workers- who are they?"/>
          <p:cNvSpPr txBox="1"/>
          <p:nvPr>
            <p:ph type="title" idx="4294967295"/>
          </p:nvPr>
        </p:nvSpPr>
        <p:spPr>
          <a:xfrm>
            <a:off x="1346200" y="393700"/>
            <a:ext cx="8001000" cy="1143000"/>
          </a:xfrm>
          <a:prstGeom prst="rect">
            <a:avLst/>
          </a:prstGeom>
        </p:spPr>
        <p:txBody>
          <a:bodyPr anchor="b"/>
          <a:lstStyle>
            <a:lvl1pPr>
              <a:defRPr b="1" sz="3600">
                <a:solidFill>
                  <a:srgbClr val="006666"/>
                </a:solidFill>
                <a:latin typeface="Arial"/>
                <a:ea typeface="Arial"/>
                <a:cs typeface="Arial"/>
                <a:sym typeface="Arial"/>
              </a:defRPr>
            </a:lvl1pPr>
          </a:lstStyle>
          <a:p>
            <a:pPr/>
            <a:r>
              <a:t>Knowledge workers- who are they?</a:t>
            </a:r>
          </a:p>
        </p:txBody>
      </p:sp>
      <p:sp>
        <p:nvSpPr>
          <p:cNvPr id="275" name="act autonomously and reflectively…"/>
          <p:cNvSpPr txBox="1"/>
          <p:nvPr/>
        </p:nvSpPr>
        <p:spPr>
          <a:xfrm>
            <a:off x="1047750" y="3810000"/>
            <a:ext cx="4897438" cy="26695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a:r>
              <a:t>act autonomously and reflectively </a:t>
            </a:r>
          </a:p>
          <a:p>
            <a:pPr lvl="1"/>
            <a:r>
              <a:t>to use tools effectively and interactively </a:t>
            </a:r>
          </a:p>
          <a:p>
            <a:pPr lvl="1"/>
            <a:r>
              <a:t>to join and function in socially heterogeneous groups (OECD, 2003)</a:t>
            </a:r>
          </a:p>
        </p:txBody>
      </p:sp>
      <p:pic>
        <p:nvPicPr>
          <p:cNvPr id="276" name="business_meeting.jpeg" descr="business_meeting.jpeg"/>
          <p:cNvPicPr>
            <a:picLocks noChangeAspect="1"/>
          </p:cNvPicPr>
          <p:nvPr/>
        </p:nvPicPr>
        <p:blipFill>
          <a:blip r:embed="rId2">
            <a:extLst/>
          </a:blip>
          <a:stretch>
            <a:fillRect/>
          </a:stretch>
        </p:blipFill>
        <p:spPr>
          <a:xfrm>
            <a:off x="6278562" y="4082732"/>
            <a:ext cx="2736851" cy="2124076"/>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9" name="What is intellect?…"/>
          <p:cNvSpPr txBox="1"/>
          <p:nvPr>
            <p:ph type="body" idx="4294967295"/>
          </p:nvPr>
        </p:nvSpPr>
        <p:spPr>
          <a:xfrm>
            <a:off x="673100" y="2131218"/>
            <a:ext cx="8001000" cy="3733801"/>
          </a:xfrm>
          <a:prstGeom prst="rect">
            <a:avLst/>
          </a:prstGeom>
        </p:spPr>
        <p:txBody>
          <a:bodyPr/>
          <a:lstStyle/>
          <a:p>
            <a:pPr marL="257175" indent="-257175" defTabSz="685800">
              <a:lnSpc>
                <a:spcPct val="100000"/>
              </a:lnSpc>
              <a:spcBef>
                <a:spcPts val="500"/>
              </a:spcBef>
              <a:buClr>
                <a:srgbClr val="003366"/>
              </a:buClr>
              <a:buSzPct val="75000"/>
              <a:buFontTx/>
              <a:buChar char="●"/>
              <a:defRPr sz="2100">
                <a:solidFill>
                  <a:srgbClr val="003366"/>
                </a:solidFill>
                <a:latin typeface="Arial"/>
                <a:ea typeface="Arial"/>
                <a:cs typeface="Arial"/>
                <a:sym typeface="Arial"/>
              </a:defRPr>
            </a:pPr>
            <a:r>
              <a:t>What is intellect? </a:t>
            </a:r>
          </a:p>
          <a:p>
            <a:pPr lvl="1" marL="592931" indent="-250031" defTabSz="685800">
              <a:lnSpc>
                <a:spcPct val="100000"/>
              </a:lnSpc>
              <a:spcBef>
                <a:spcPts val="500"/>
              </a:spcBef>
              <a:buClr>
                <a:srgbClr val="003366"/>
              </a:buClr>
              <a:buSzPct val="75000"/>
              <a:buFontTx/>
              <a:buChar char="–"/>
              <a:defRPr sz="2100">
                <a:solidFill>
                  <a:srgbClr val="003366"/>
                </a:solidFill>
                <a:latin typeface="Arial"/>
                <a:ea typeface="Arial"/>
                <a:cs typeface="Arial"/>
                <a:sym typeface="Arial"/>
              </a:defRPr>
            </a:pPr>
            <a:r>
              <a:t>Higher education, connectedness, reflexivity, opportunity recognition, knowledge</a:t>
            </a:r>
          </a:p>
          <a:p>
            <a:pPr marL="257175" indent="-257175" defTabSz="685800">
              <a:lnSpc>
                <a:spcPct val="100000"/>
              </a:lnSpc>
              <a:spcBef>
                <a:spcPts val="500"/>
              </a:spcBef>
              <a:buClr>
                <a:srgbClr val="003366"/>
              </a:buClr>
              <a:buSzPct val="75000"/>
              <a:buFontTx/>
              <a:buChar char="●"/>
              <a:defRPr sz="2100">
                <a:solidFill>
                  <a:srgbClr val="003366"/>
                </a:solidFill>
                <a:latin typeface="Arial"/>
                <a:ea typeface="Arial"/>
                <a:cs typeface="Arial"/>
                <a:sym typeface="Arial"/>
              </a:defRPr>
            </a:pPr>
            <a:r>
              <a:t>Knowledge v information</a:t>
            </a:r>
          </a:p>
          <a:p>
            <a:pPr lvl="1" marL="592931" indent="-250031" defTabSz="685800">
              <a:lnSpc>
                <a:spcPct val="100000"/>
              </a:lnSpc>
              <a:spcBef>
                <a:spcPts val="500"/>
              </a:spcBef>
              <a:buClr>
                <a:srgbClr val="003366"/>
              </a:buClr>
              <a:buSzPct val="75000"/>
              <a:buFontTx/>
              <a:buChar char="–"/>
              <a:defRPr sz="2100">
                <a:solidFill>
                  <a:srgbClr val="003366"/>
                </a:solidFill>
                <a:latin typeface="Arial"/>
                <a:ea typeface="Arial"/>
                <a:cs typeface="Arial"/>
                <a:sym typeface="Arial"/>
              </a:defRPr>
            </a:pPr>
            <a:r>
              <a:t>Tacit v explicit (Nonaka and Taguechi)</a:t>
            </a:r>
          </a:p>
          <a:p>
            <a:pPr lvl="1" marL="592931" indent="-250031" defTabSz="685800">
              <a:lnSpc>
                <a:spcPct val="100000"/>
              </a:lnSpc>
              <a:spcBef>
                <a:spcPts val="500"/>
              </a:spcBef>
              <a:buClr>
                <a:srgbClr val="003366"/>
              </a:buClr>
              <a:buSzPct val="75000"/>
              <a:buFontTx/>
              <a:buChar char="–"/>
              <a:defRPr sz="2100">
                <a:solidFill>
                  <a:srgbClr val="003366"/>
                </a:solidFill>
                <a:latin typeface="Arial"/>
                <a:ea typeface="Arial"/>
                <a:cs typeface="Arial"/>
                <a:sym typeface="Arial"/>
              </a:defRPr>
            </a:pPr>
            <a:r>
              <a:t>Contexts in knowledge, collective v individualistic</a:t>
            </a:r>
          </a:p>
          <a:p>
            <a:pPr marL="257175" indent="-257175" defTabSz="685800">
              <a:lnSpc>
                <a:spcPct val="100000"/>
              </a:lnSpc>
              <a:spcBef>
                <a:spcPts val="500"/>
              </a:spcBef>
              <a:buClr>
                <a:srgbClr val="003366"/>
              </a:buClr>
              <a:buSzPct val="75000"/>
              <a:buFontTx/>
              <a:buChar char="●"/>
              <a:defRPr sz="2100">
                <a:solidFill>
                  <a:srgbClr val="003366"/>
                </a:solidFill>
                <a:latin typeface="Arial"/>
                <a:ea typeface="Arial"/>
                <a:cs typeface="Arial"/>
                <a:sym typeface="Arial"/>
              </a:defRPr>
            </a:pPr>
            <a:r>
              <a:t>Intangible assets</a:t>
            </a:r>
          </a:p>
          <a:p>
            <a:pPr lvl="1" marL="592931" indent="-250031" defTabSz="685800">
              <a:lnSpc>
                <a:spcPct val="100000"/>
              </a:lnSpc>
              <a:spcBef>
                <a:spcPts val="500"/>
              </a:spcBef>
              <a:buClr>
                <a:srgbClr val="003366"/>
              </a:buClr>
              <a:buSzPct val="75000"/>
              <a:buFontTx/>
              <a:buChar char="–"/>
              <a:defRPr sz="2100">
                <a:solidFill>
                  <a:srgbClr val="003366"/>
                </a:solidFill>
                <a:latin typeface="Arial"/>
                <a:ea typeface="Arial"/>
                <a:cs typeface="Arial"/>
                <a:sym typeface="Arial"/>
              </a:defRPr>
            </a:pPr>
            <a:r>
              <a:t>Patents, </a:t>
            </a:r>
          </a:p>
          <a:p>
            <a:pPr lvl="1" marL="592931" indent="-250031" defTabSz="685800">
              <a:lnSpc>
                <a:spcPct val="100000"/>
              </a:lnSpc>
              <a:spcBef>
                <a:spcPts val="500"/>
              </a:spcBef>
              <a:buClr>
                <a:srgbClr val="003366"/>
              </a:buClr>
              <a:buSzPct val="75000"/>
              <a:buFontTx/>
              <a:buChar char="–"/>
              <a:defRPr sz="2100">
                <a:solidFill>
                  <a:srgbClr val="003366"/>
                </a:solidFill>
                <a:latin typeface="Arial"/>
                <a:ea typeface="Arial"/>
                <a:cs typeface="Arial"/>
                <a:sym typeface="Arial"/>
              </a:defRPr>
            </a:pPr>
            <a:r>
              <a:t>trademarks, </a:t>
            </a:r>
          </a:p>
          <a:p>
            <a:pPr lvl="1" marL="592931" indent="-250031" defTabSz="685800">
              <a:lnSpc>
                <a:spcPct val="100000"/>
              </a:lnSpc>
              <a:spcBef>
                <a:spcPts val="500"/>
              </a:spcBef>
              <a:buClr>
                <a:srgbClr val="003366"/>
              </a:buClr>
              <a:buSzPct val="75000"/>
              <a:buFontTx/>
              <a:buChar char="–"/>
              <a:defRPr sz="2100">
                <a:solidFill>
                  <a:srgbClr val="003366"/>
                </a:solidFill>
                <a:latin typeface="Arial"/>
                <a:ea typeface="Arial"/>
                <a:cs typeface="Arial"/>
                <a:sym typeface="Arial"/>
              </a:defRPr>
            </a:pPr>
            <a:r>
              <a:t>recorded and unrecorded design</a:t>
            </a:r>
          </a:p>
        </p:txBody>
      </p:sp>
      <p:sp>
        <p:nvSpPr>
          <p:cNvPr id="280" name="How does intellect relate to knowledge economy issues?"/>
          <p:cNvSpPr txBox="1"/>
          <p:nvPr>
            <p:ph type="title" idx="4294967295"/>
          </p:nvPr>
        </p:nvSpPr>
        <p:spPr>
          <a:xfrm>
            <a:off x="2019300" y="812799"/>
            <a:ext cx="8001000" cy="1143002"/>
          </a:xfrm>
          <a:prstGeom prst="rect">
            <a:avLst/>
          </a:prstGeom>
        </p:spPr>
        <p:txBody>
          <a:bodyPr anchor="b"/>
          <a:lstStyle>
            <a:lvl1pPr>
              <a:defRPr b="1" sz="3600">
                <a:solidFill>
                  <a:srgbClr val="006666"/>
                </a:solidFill>
                <a:latin typeface="Arial"/>
                <a:ea typeface="Arial"/>
                <a:cs typeface="Arial"/>
                <a:sym typeface="Arial"/>
              </a:defRPr>
            </a:lvl1pPr>
          </a:lstStyle>
          <a:p>
            <a:pPr/>
            <a:r>
              <a:t>How does intellect relate to knowledge economy issues?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2" name="Slide Number"/>
          <p:cNvSpPr txBox="1"/>
          <p:nvPr>
            <p:ph type="sldNum" sz="quarter" idx="2"/>
          </p:nvPr>
        </p:nvSpPr>
        <p:spPr>
          <a:xfrm>
            <a:off x="0" y="6521450"/>
            <a:ext cx="420549" cy="43706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3" name="Knowledge_spiral.svg.png" descr="Knowledge_spiral.svg.png"/>
          <p:cNvPicPr>
            <a:picLocks noChangeAspect="1"/>
          </p:cNvPicPr>
          <p:nvPr/>
        </p:nvPicPr>
        <p:blipFill>
          <a:blip r:embed="rId2">
            <a:extLst/>
          </a:blip>
          <a:stretch>
            <a:fillRect/>
          </a:stretch>
        </p:blipFill>
        <p:spPr>
          <a:xfrm>
            <a:off x="0" y="1620600"/>
            <a:ext cx="9144000" cy="4804250"/>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6" name="Statutes and regs…"/>
          <p:cNvSpPr txBox="1"/>
          <p:nvPr>
            <p:ph type="body" idx="4294967295"/>
          </p:nvPr>
        </p:nvSpPr>
        <p:spPr>
          <a:xfrm>
            <a:off x="571500" y="1823720"/>
            <a:ext cx="8001000" cy="3733801"/>
          </a:xfrm>
          <a:prstGeom prst="rect">
            <a:avLst/>
          </a:prstGeom>
        </p:spPr>
        <p:txBody>
          <a:bodyPr/>
          <a:lstStyle/>
          <a:p>
            <a:pPr marL="288035" indent="-288035" defTabSz="768095">
              <a:lnSpc>
                <a:spcPct val="100000"/>
              </a:lnSpc>
              <a:spcBef>
                <a:spcPts val="500"/>
              </a:spcBef>
              <a:buClr>
                <a:srgbClr val="003366"/>
              </a:buClr>
              <a:buSzPct val="75000"/>
              <a:buFontTx/>
              <a:buChar char="●"/>
              <a:defRPr sz="2351">
                <a:solidFill>
                  <a:srgbClr val="003366"/>
                </a:solidFill>
                <a:latin typeface="Arial"/>
                <a:ea typeface="Arial"/>
                <a:cs typeface="Arial"/>
                <a:sym typeface="Arial"/>
              </a:defRPr>
            </a:pPr>
            <a:r>
              <a:t>Statutes and regs</a:t>
            </a:r>
          </a:p>
          <a:p>
            <a:pPr lvl="1" marL="664082" indent="-280034" defTabSz="768095">
              <a:lnSpc>
                <a:spcPct val="100000"/>
              </a:lnSpc>
              <a:spcBef>
                <a:spcPts val="500"/>
              </a:spcBef>
              <a:buClr>
                <a:srgbClr val="003366"/>
              </a:buClr>
              <a:buSzPct val="75000"/>
              <a:buFontTx/>
              <a:buChar char="–"/>
              <a:defRPr sz="2351">
                <a:solidFill>
                  <a:srgbClr val="003366"/>
                </a:solidFill>
                <a:latin typeface="Arial"/>
                <a:ea typeface="Arial"/>
                <a:cs typeface="Arial"/>
                <a:sym typeface="Arial"/>
              </a:defRPr>
            </a:pPr>
            <a:r>
              <a:t>WTO, WIPO etc</a:t>
            </a:r>
          </a:p>
          <a:p>
            <a:pPr lvl="1" marL="664082" indent="-280034" defTabSz="768095">
              <a:lnSpc>
                <a:spcPct val="100000"/>
              </a:lnSpc>
              <a:spcBef>
                <a:spcPts val="500"/>
              </a:spcBef>
              <a:buClr>
                <a:srgbClr val="003366"/>
              </a:buClr>
              <a:buSzPct val="75000"/>
              <a:buFontTx/>
              <a:buChar char="–"/>
              <a:defRPr sz="2351">
                <a:solidFill>
                  <a:srgbClr val="003366"/>
                </a:solidFill>
                <a:latin typeface="Arial"/>
                <a:ea typeface="Arial"/>
                <a:cs typeface="Arial"/>
                <a:sym typeface="Arial"/>
              </a:defRPr>
            </a:pPr>
            <a:r>
              <a:t>IAS ref IAs 38</a:t>
            </a:r>
          </a:p>
          <a:p>
            <a:pPr marL="288035" indent="-288035" defTabSz="768095">
              <a:lnSpc>
                <a:spcPct val="100000"/>
              </a:lnSpc>
              <a:spcBef>
                <a:spcPts val="500"/>
              </a:spcBef>
              <a:buClr>
                <a:srgbClr val="003366"/>
              </a:buClr>
              <a:buSzPct val="75000"/>
              <a:buFontTx/>
              <a:buChar char="●"/>
              <a:defRPr sz="2351">
                <a:solidFill>
                  <a:srgbClr val="003366"/>
                </a:solidFill>
                <a:latin typeface="Arial"/>
                <a:ea typeface="Arial"/>
                <a:cs typeface="Arial"/>
                <a:sym typeface="Arial"/>
              </a:defRPr>
            </a:pPr>
            <a:r>
              <a:t>Valuing a knowledge worker</a:t>
            </a:r>
          </a:p>
          <a:p>
            <a:pPr lvl="1" marL="664082" indent="-280034" defTabSz="768095">
              <a:lnSpc>
                <a:spcPct val="100000"/>
              </a:lnSpc>
              <a:spcBef>
                <a:spcPts val="500"/>
              </a:spcBef>
              <a:buClr>
                <a:srgbClr val="003366"/>
              </a:buClr>
              <a:buSzPct val="75000"/>
              <a:buFontTx/>
              <a:buChar char="–"/>
              <a:defRPr sz="2351">
                <a:solidFill>
                  <a:srgbClr val="003366"/>
                </a:solidFill>
                <a:latin typeface="Arial"/>
                <a:ea typeface="Arial"/>
                <a:cs typeface="Arial"/>
                <a:sym typeface="Arial"/>
              </a:defRPr>
            </a:pPr>
            <a:r>
              <a:t>Knowledge</a:t>
            </a:r>
          </a:p>
          <a:p>
            <a:pPr lvl="1" marL="664082" indent="-280034" defTabSz="768095">
              <a:lnSpc>
                <a:spcPct val="100000"/>
              </a:lnSpc>
              <a:spcBef>
                <a:spcPts val="500"/>
              </a:spcBef>
              <a:buClr>
                <a:srgbClr val="003366"/>
              </a:buClr>
              <a:buSzPct val="75000"/>
              <a:buFontTx/>
              <a:buChar char="–"/>
              <a:defRPr sz="2351">
                <a:solidFill>
                  <a:srgbClr val="003366"/>
                </a:solidFill>
                <a:latin typeface="Arial"/>
                <a:ea typeface="Arial"/>
                <a:cs typeface="Arial"/>
                <a:sym typeface="Arial"/>
              </a:defRPr>
            </a:pPr>
            <a:r>
              <a:t>Context and competition </a:t>
            </a:r>
          </a:p>
          <a:p>
            <a:pPr marL="288035" indent="-288035" defTabSz="768095">
              <a:lnSpc>
                <a:spcPct val="100000"/>
              </a:lnSpc>
              <a:spcBef>
                <a:spcPts val="500"/>
              </a:spcBef>
              <a:buClr>
                <a:srgbClr val="003366"/>
              </a:buClr>
              <a:buSzPct val="75000"/>
              <a:buFontTx/>
              <a:buChar char="●"/>
              <a:defRPr sz="2351">
                <a:solidFill>
                  <a:srgbClr val="003366"/>
                </a:solidFill>
                <a:latin typeface="Arial"/>
                <a:ea typeface="Arial"/>
                <a:cs typeface="Arial"/>
                <a:sym typeface="Arial"/>
              </a:defRPr>
            </a:pPr>
            <a:r>
              <a:t>International contrasts</a:t>
            </a:r>
          </a:p>
          <a:p>
            <a:pPr lvl="1" marL="664082" indent="-280034" defTabSz="768095">
              <a:lnSpc>
                <a:spcPct val="100000"/>
              </a:lnSpc>
              <a:spcBef>
                <a:spcPts val="500"/>
              </a:spcBef>
              <a:buClr>
                <a:srgbClr val="003366"/>
              </a:buClr>
              <a:buSzPct val="75000"/>
              <a:buFontTx/>
              <a:buChar char="–"/>
              <a:defRPr sz="2351">
                <a:solidFill>
                  <a:srgbClr val="003366"/>
                </a:solidFill>
                <a:latin typeface="Arial"/>
                <a:ea typeface="Arial"/>
                <a:cs typeface="Arial"/>
                <a:sym typeface="Arial"/>
              </a:defRPr>
            </a:pPr>
            <a:r>
              <a:t>India and China</a:t>
            </a:r>
          </a:p>
          <a:p>
            <a:pPr lvl="1" marL="664082" indent="-280034" defTabSz="768095">
              <a:lnSpc>
                <a:spcPct val="100000"/>
              </a:lnSpc>
              <a:spcBef>
                <a:spcPts val="500"/>
              </a:spcBef>
              <a:buClr>
                <a:srgbClr val="003366"/>
              </a:buClr>
              <a:buSzPct val="75000"/>
              <a:buFontTx/>
              <a:buChar char="–"/>
              <a:defRPr sz="2351">
                <a:solidFill>
                  <a:srgbClr val="003366"/>
                </a:solidFill>
                <a:latin typeface="Arial"/>
                <a:ea typeface="Arial"/>
                <a:cs typeface="Arial"/>
                <a:sym typeface="Arial"/>
              </a:defRPr>
            </a:pPr>
            <a:r>
              <a:t>US, Nordic, Japan</a:t>
            </a:r>
          </a:p>
        </p:txBody>
      </p:sp>
      <p:sp>
        <p:nvSpPr>
          <p:cNvPr id="287" name="Valuing intellectual assets"/>
          <p:cNvSpPr txBox="1"/>
          <p:nvPr>
            <p:ph type="title" idx="4294967295"/>
          </p:nvPr>
        </p:nvSpPr>
        <p:spPr>
          <a:xfrm>
            <a:off x="1828800" y="393699"/>
            <a:ext cx="8001000" cy="1143002"/>
          </a:xfrm>
          <a:prstGeom prst="rect">
            <a:avLst/>
          </a:prstGeom>
        </p:spPr>
        <p:txBody>
          <a:bodyPr anchor="b"/>
          <a:lstStyle>
            <a:lvl1pPr>
              <a:defRPr b="1" sz="3600">
                <a:solidFill>
                  <a:srgbClr val="006666"/>
                </a:solidFill>
                <a:latin typeface="Arial"/>
                <a:ea typeface="Arial"/>
                <a:cs typeface="Arial"/>
                <a:sym typeface="Arial"/>
              </a:defRPr>
            </a:lvl1pPr>
          </a:lstStyle>
          <a:p>
            <a:pPr/>
            <a:r>
              <a:t>Valuing intellectual assets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9"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290" name="Examples of functional business processes…"/>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200">
                <a:solidFill>
                  <a:srgbClr val="0D0D0D"/>
                </a:solidFill>
              </a:defRPr>
            </a:pPr>
            <a:r>
              <a:t>Examples of functional business processes</a:t>
            </a:r>
          </a:p>
          <a:p>
            <a:pPr lvl="1" marL="742950" indent="-285750">
              <a:spcBef>
                <a:spcPts val="600"/>
              </a:spcBef>
              <a:buFontTx/>
              <a:buChar char="–"/>
              <a:defRPr b="1" sz="2600"/>
            </a:pPr>
            <a:r>
              <a:t>Manufacturing and production</a:t>
            </a:r>
          </a:p>
          <a:p>
            <a:pPr lvl="2" marL="1143000" indent="-228600">
              <a:spcBef>
                <a:spcPts val="400"/>
              </a:spcBef>
              <a:buFontTx/>
              <a:defRPr sz="2400"/>
            </a:pPr>
            <a:r>
              <a:t>Assembling the product</a:t>
            </a:r>
          </a:p>
          <a:p>
            <a:pPr lvl="1" marL="742950" indent="-285750">
              <a:spcBef>
                <a:spcPts val="600"/>
              </a:spcBef>
              <a:buFontTx/>
              <a:buChar char="–"/>
              <a:defRPr b="1" sz="2600"/>
            </a:pPr>
            <a:r>
              <a:t>Sales and marketing</a:t>
            </a:r>
          </a:p>
          <a:p>
            <a:pPr lvl="2" marL="1143000" indent="-228600">
              <a:spcBef>
                <a:spcPts val="400"/>
              </a:spcBef>
              <a:buFontTx/>
              <a:defRPr sz="2400"/>
            </a:pPr>
            <a:r>
              <a:t>Identifying customers</a:t>
            </a:r>
          </a:p>
          <a:p>
            <a:pPr lvl="1" marL="742950" indent="-285750">
              <a:spcBef>
                <a:spcPts val="600"/>
              </a:spcBef>
              <a:buFontTx/>
              <a:buChar char="–"/>
              <a:defRPr b="1" sz="2600"/>
            </a:pPr>
            <a:r>
              <a:t>Finance and accounting</a:t>
            </a:r>
          </a:p>
          <a:p>
            <a:pPr lvl="2" marL="1143000" indent="-228600">
              <a:spcBef>
                <a:spcPts val="400"/>
              </a:spcBef>
              <a:buFontTx/>
              <a:defRPr sz="2400"/>
            </a:pPr>
            <a:r>
              <a:t>Creating financial statements</a:t>
            </a:r>
          </a:p>
          <a:p>
            <a:pPr lvl="1" marL="742950" indent="-285750">
              <a:spcBef>
                <a:spcPts val="600"/>
              </a:spcBef>
              <a:buFontTx/>
              <a:buChar char="–"/>
              <a:defRPr b="1" sz="2600"/>
            </a:pPr>
            <a:r>
              <a:t>Human resources</a:t>
            </a:r>
          </a:p>
          <a:p>
            <a:pPr lvl="2" marL="1143000" indent="-228600">
              <a:spcBef>
                <a:spcPts val="400"/>
              </a:spcBef>
              <a:buFontTx/>
              <a:defRPr sz="2400"/>
            </a:pPr>
            <a:r>
              <a:t>Hiring employees</a:t>
            </a:r>
          </a:p>
        </p:txBody>
      </p:sp>
      <p:sp>
        <p:nvSpPr>
          <p:cNvPr id="291" name="Business Processes and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Business Processes and Information Systems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5"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pic>
        <p:nvPicPr>
          <p:cNvPr id="296" name="Fig-2-1.png" descr="Fig-2-1.png"/>
          <p:cNvPicPr>
            <a:picLocks noChangeAspect="1"/>
          </p:cNvPicPr>
          <p:nvPr/>
        </p:nvPicPr>
        <p:blipFill>
          <a:blip r:embed="rId3">
            <a:extLst/>
          </a:blip>
          <a:srcRect l="0" t="895" r="0" b="0"/>
          <a:stretch>
            <a:fillRect/>
          </a:stretch>
        </p:blipFill>
        <p:spPr>
          <a:xfrm>
            <a:off x="1009650" y="1749424"/>
            <a:ext cx="7124700" cy="4165190"/>
          </a:xfrm>
          <a:prstGeom prst="rect">
            <a:avLst/>
          </a:prstGeom>
          <a:ln w="12700">
            <a:miter lim="400000"/>
          </a:ln>
        </p:spPr>
      </p:pic>
      <p:sp>
        <p:nvSpPr>
          <p:cNvPr id="297" name="Fulfilling a customer order involves a complex set of steps that requires the close coordination of the sales, accounting, and manufacturing functions."/>
          <p:cNvSpPr txBox="1"/>
          <p:nvPr>
            <p:ph type="body" sz="quarter" idx="4294967295"/>
          </p:nvPr>
        </p:nvSpPr>
        <p:spPr>
          <a:xfrm>
            <a:off x="1676400" y="5943600"/>
            <a:ext cx="7010400" cy="457200"/>
          </a:xfrm>
          <a:prstGeom prst="rect">
            <a:avLst/>
          </a:prstGeom>
        </p:spPr>
        <p:txBody>
          <a:bodyPr/>
          <a:lstStyle>
            <a:lvl1pPr marL="0" indent="0" defTabSz="896111">
              <a:lnSpc>
                <a:spcPct val="100000"/>
              </a:lnSpc>
              <a:spcBef>
                <a:spcPts val="200"/>
              </a:spcBef>
              <a:buSzTx/>
              <a:buNone/>
              <a:defRPr sz="1176">
                <a:latin typeface="+mn-lt"/>
                <a:ea typeface="+mn-ea"/>
                <a:cs typeface="+mn-cs"/>
                <a:sym typeface="Times New Roman"/>
              </a:defRPr>
            </a:lvl1pPr>
          </a:lstStyle>
          <a:p>
            <a:pPr/>
            <a:r>
              <a:t>Fulfilling a customer order involves a complex set of steps that requires the close coordination of the sales, accounting, and manufacturing functions.</a:t>
            </a:r>
          </a:p>
        </p:txBody>
      </p:sp>
      <p:sp>
        <p:nvSpPr>
          <p:cNvPr id="298" name="FIGURE 2-1"/>
          <p:cNvSpPr txBox="1"/>
          <p:nvPr/>
        </p:nvSpPr>
        <p:spPr>
          <a:xfrm>
            <a:off x="533400" y="5943600"/>
            <a:ext cx="1066800" cy="12541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365760">
              <a:spcBef>
                <a:spcPts val="100"/>
              </a:spcBef>
              <a:defRPr b="1" sz="480">
                <a:latin typeface="+mn-lt"/>
                <a:ea typeface="+mn-ea"/>
                <a:cs typeface="+mn-cs"/>
                <a:sym typeface="Times New Roman"/>
              </a:defRPr>
            </a:lvl1pPr>
          </a:lstStyle>
          <a:p>
            <a:pPr/>
            <a:r>
              <a:t>FIGURE 2-1</a:t>
            </a:r>
          </a:p>
        </p:txBody>
      </p:sp>
      <p:sp>
        <p:nvSpPr>
          <p:cNvPr id="299" name="The Order Fulfillment Proces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i="1" sz="1940">
                <a:solidFill>
                  <a:srgbClr val="9F0F10"/>
                </a:solidFill>
              </a:defRPr>
            </a:lvl1pPr>
          </a:lstStyle>
          <a:p>
            <a:pPr/>
            <a:r>
              <a:t>The Order Fulfillment Process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3"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304" name="Information technology enhances business processes by:…"/>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200">
                <a:solidFill>
                  <a:srgbClr val="0D0D0D"/>
                </a:solidFill>
              </a:defRPr>
            </a:pPr>
            <a:r>
              <a:t>Information technology enhances business processes by:</a:t>
            </a:r>
          </a:p>
          <a:p>
            <a:pPr lvl="1" marL="742950" indent="-285750">
              <a:spcBef>
                <a:spcPts val="600"/>
              </a:spcBef>
              <a:buFontTx/>
              <a:buChar char="–"/>
              <a:defRPr b="1" sz="2600"/>
            </a:pPr>
            <a:r>
              <a:t>Increasing efficiency of existing processes</a:t>
            </a:r>
          </a:p>
          <a:p>
            <a:pPr lvl="2" marL="1143000" indent="-228600">
              <a:spcBef>
                <a:spcPts val="400"/>
              </a:spcBef>
              <a:buFontTx/>
              <a:defRPr sz="2400"/>
            </a:pPr>
            <a:r>
              <a:t>Automating steps that were manual</a:t>
            </a:r>
          </a:p>
          <a:p>
            <a:pPr lvl="1" marL="742950" indent="-285750">
              <a:spcBef>
                <a:spcPts val="600"/>
              </a:spcBef>
              <a:buFontTx/>
              <a:buChar char="–"/>
              <a:defRPr b="1" sz="2600"/>
            </a:pPr>
            <a:r>
              <a:t>Enabling entirely new processes </a:t>
            </a:r>
          </a:p>
          <a:p>
            <a:pPr lvl="2" marL="1143000" indent="-228600">
              <a:spcBef>
                <a:spcPts val="400"/>
              </a:spcBef>
              <a:buFontTx/>
              <a:defRPr sz="2400"/>
            </a:pPr>
            <a:r>
              <a:t>Change flow of information</a:t>
            </a:r>
          </a:p>
          <a:p>
            <a:pPr lvl="2" marL="1143000" indent="-228600">
              <a:spcBef>
                <a:spcPts val="400"/>
              </a:spcBef>
              <a:buFontTx/>
              <a:defRPr sz="2400"/>
            </a:pPr>
            <a:r>
              <a:t>Replace sequential steps with parallel steps</a:t>
            </a:r>
          </a:p>
          <a:p>
            <a:pPr lvl="2" marL="1143000" indent="-228600">
              <a:spcBef>
                <a:spcPts val="400"/>
              </a:spcBef>
              <a:buFontTx/>
              <a:defRPr sz="2400"/>
            </a:pPr>
            <a:r>
              <a:t>Eliminate delays in decision making</a:t>
            </a:r>
          </a:p>
          <a:p>
            <a:pPr lvl="2" marL="1143000" indent="-228600">
              <a:spcBef>
                <a:spcPts val="400"/>
              </a:spcBef>
              <a:buFontTx/>
              <a:defRPr sz="2400"/>
            </a:pPr>
            <a:r>
              <a:t>Support new business models</a:t>
            </a:r>
          </a:p>
        </p:txBody>
      </p:sp>
      <p:sp>
        <p:nvSpPr>
          <p:cNvPr id="305" name="Business Processes and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Business Processes and Information Systems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9"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310" name="Transaction processing systems…"/>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200">
                <a:solidFill>
                  <a:srgbClr val="0D0D0D"/>
                </a:solidFill>
              </a:defRPr>
            </a:pPr>
            <a:r>
              <a:t>Transaction processing systems</a:t>
            </a:r>
          </a:p>
          <a:p>
            <a:pPr lvl="1" marL="742950" indent="-285750">
              <a:spcBef>
                <a:spcPts val="600"/>
              </a:spcBef>
              <a:buFontTx/>
              <a:buChar char="–"/>
              <a:defRPr b="1"/>
            </a:pPr>
            <a:r>
              <a:t>Serve operational managers and staff</a:t>
            </a:r>
          </a:p>
          <a:p>
            <a:pPr lvl="1" marL="742950" indent="-285750">
              <a:spcBef>
                <a:spcPts val="600"/>
              </a:spcBef>
              <a:buFontTx/>
              <a:buChar char="–"/>
              <a:defRPr b="1"/>
            </a:pPr>
            <a:r>
              <a:t>Perform and record daily routine transactions necessary to conduct business</a:t>
            </a:r>
          </a:p>
          <a:p>
            <a:pPr lvl="2" marL="1143000" indent="-228600">
              <a:spcBef>
                <a:spcPts val="400"/>
              </a:spcBef>
              <a:buFontTx/>
            </a:pPr>
            <a:r>
              <a:t>Examples: sales order entry, payroll, shipping</a:t>
            </a:r>
          </a:p>
          <a:p>
            <a:pPr lvl="1" marL="742950" indent="-285750">
              <a:spcBef>
                <a:spcPts val="600"/>
              </a:spcBef>
              <a:buFontTx/>
              <a:buChar char="–"/>
              <a:defRPr b="1"/>
            </a:pPr>
            <a:r>
              <a:t>Allow managers to monitor status of operations and relations with external environment</a:t>
            </a:r>
          </a:p>
          <a:p>
            <a:pPr lvl="1" marL="742950" indent="-285750">
              <a:spcBef>
                <a:spcPts val="600"/>
              </a:spcBef>
              <a:buFontTx/>
              <a:buChar char="–"/>
              <a:defRPr b="1"/>
            </a:pPr>
            <a:r>
              <a:t>Serve predefined, structured goals and decision making</a:t>
            </a:r>
          </a:p>
        </p:txBody>
      </p:sp>
      <p:sp>
        <p:nvSpPr>
          <p:cNvPr id="311" name="Types of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Types of Information Systems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5"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pic>
        <p:nvPicPr>
          <p:cNvPr id="316" name="Fig-2-2.png" descr="Fig-2-2.png"/>
          <p:cNvPicPr>
            <a:picLocks noChangeAspect="1"/>
          </p:cNvPicPr>
          <p:nvPr/>
        </p:nvPicPr>
        <p:blipFill>
          <a:blip r:embed="rId3">
            <a:extLst/>
          </a:blip>
          <a:srcRect l="3132" t="0" r="3132" b="0"/>
          <a:stretch>
            <a:fillRect/>
          </a:stretch>
        </p:blipFill>
        <p:spPr>
          <a:xfrm>
            <a:off x="2895600" y="1752600"/>
            <a:ext cx="5638801" cy="4572000"/>
          </a:xfrm>
          <a:prstGeom prst="rect">
            <a:avLst/>
          </a:prstGeom>
          <a:ln w="12700">
            <a:miter lim="400000"/>
          </a:ln>
        </p:spPr>
      </p:pic>
      <p:sp>
        <p:nvSpPr>
          <p:cNvPr id="317" name="A TPS for payroll processing captures employee payment transaction data (such as a time card). System outputs include online and hard-copy reports for management and employee paychecks."/>
          <p:cNvSpPr txBox="1"/>
          <p:nvPr>
            <p:ph type="body" sz="quarter" idx="4294967295"/>
          </p:nvPr>
        </p:nvSpPr>
        <p:spPr>
          <a:xfrm>
            <a:off x="457200" y="3733800"/>
            <a:ext cx="2133600" cy="1423988"/>
          </a:xfrm>
          <a:prstGeom prst="rect">
            <a:avLst/>
          </a:prstGeom>
        </p:spPr>
        <p:txBody>
          <a:bodyPr/>
          <a:lstStyle>
            <a:lvl1pPr marL="0" indent="0">
              <a:lnSpc>
                <a:spcPct val="100000"/>
              </a:lnSpc>
              <a:spcBef>
                <a:spcPts val="200"/>
              </a:spcBef>
              <a:buSzTx/>
              <a:buNone/>
              <a:defRPr sz="1200">
                <a:latin typeface="+mn-lt"/>
                <a:ea typeface="+mn-ea"/>
                <a:cs typeface="+mn-cs"/>
                <a:sym typeface="Times New Roman"/>
              </a:defRPr>
            </a:lvl1pPr>
          </a:lstStyle>
          <a:p>
            <a:pPr/>
            <a:r>
              <a:t>A TPS for payroll processing captures employee payment transaction data (such as a time card). System outputs include online and hard-copy reports for management and employee paychecks.</a:t>
            </a:r>
          </a:p>
        </p:txBody>
      </p:sp>
      <p:sp>
        <p:nvSpPr>
          <p:cNvPr id="318" name="FIGURE 2-2"/>
          <p:cNvSpPr txBox="1"/>
          <p:nvPr/>
        </p:nvSpPr>
        <p:spPr>
          <a:xfrm>
            <a:off x="457200" y="5257800"/>
            <a:ext cx="2133600" cy="27864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04672">
              <a:spcBef>
                <a:spcPts val="200"/>
              </a:spcBef>
              <a:defRPr b="1" sz="1056">
                <a:latin typeface="+mn-lt"/>
                <a:ea typeface="+mn-ea"/>
                <a:cs typeface="+mn-cs"/>
                <a:sym typeface="Times New Roman"/>
              </a:defRPr>
            </a:lvl1pPr>
          </a:lstStyle>
          <a:p>
            <a:pPr/>
            <a:r>
              <a:t>FIGURE 2-2</a:t>
            </a:r>
          </a:p>
        </p:txBody>
      </p:sp>
      <p:sp>
        <p:nvSpPr>
          <p:cNvPr id="319" name="A Payroll TP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i="1" sz="1940">
                <a:solidFill>
                  <a:srgbClr val="9F0F10"/>
                </a:solidFill>
              </a:defRPr>
            </a:lvl1pPr>
          </a:lstStyle>
          <a:p>
            <a:pPr/>
            <a:r>
              <a:t>A Payroll TPS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3"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324" name="Business intelligence…"/>
          <p:cNvSpPr txBox="1"/>
          <p:nvPr>
            <p:ph type="body" idx="4294967295"/>
          </p:nvPr>
        </p:nvSpPr>
        <p:spPr>
          <a:xfrm>
            <a:off x="152400" y="1828800"/>
            <a:ext cx="8839200" cy="4495800"/>
          </a:xfrm>
          <a:prstGeom prst="rect">
            <a:avLst/>
          </a:prstGeom>
        </p:spPr>
        <p:txBody>
          <a:bodyPr/>
          <a:lstStyle/>
          <a:p>
            <a:pPr marL="342900" indent="-342900">
              <a:spcBef>
                <a:spcPts val="800"/>
              </a:spcBef>
              <a:buFontTx/>
              <a:defRPr b="1" sz="3600">
                <a:solidFill>
                  <a:srgbClr val="0D0D0D"/>
                </a:solidFill>
              </a:defRPr>
            </a:pPr>
            <a:r>
              <a:t>Business intelligence </a:t>
            </a:r>
          </a:p>
          <a:p>
            <a:pPr lvl="1" marL="742950" indent="-285750">
              <a:spcBef>
                <a:spcPts val="600"/>
              </a:spcBef>
              <a:buFontTx/>
              <a:buChar char="–"/>
              <a:defRPr b="1" sz="2600"/>
            </a:pPr>
            <a:r>
              <a:t>Data and software tools for organizing and analyzing data</a:t>
            </a:r>
          </a:p>
          <a:p>
            <a:pPr lvl="1" marL="742950" indent="-285750">
              <a:spcBef>
                <a:spcPts val="600"/>
              </a:spcBef>
              <a:buFontTx/>
              <a:buChar char="–"/>
              <a:defRPr b="1" sz="2600"/>
            </a:pPr>
            <a:r>
              <a:t>Used to help managers and users make improved decisions</a:t>
            </a:r>
          </a:p>
          <a:p>
            <a:pPr marL="342900" indent="-342900">
              <a:spcBef>
                <a:spcPts val="800"/>
              </a:spcBef>
              <a:buFontTx/>
              <a:defRPr b="1" sz="3600">
                <a:solidFill>
                  <a:srgbClr val="0D0D0D"/>
                </a:solidFill>
              </a:defRPr>
            </a:pPr>
            <a:r>
              <a:t>Business intelligence systems</a:t>
            </a:r>
          </a:p>
          <a:p>
            <a:pPr lvl="1" marL="742950" indent="-285750">
              <a:spcBef>
                <a:spcPts val="600"/>
              </a:spcBef>
              <a:buFontTx/>
              <a:buChar char="–"/>
              <a:defRPr b="1" sz="2600"/>
            </a:pPr>
            <a:r>
              <a:t>Management information systems</a:t>
            </a:r>
          </a:p>
          <a:p>
            <a:pPr lvl="1" marL="742950" indent="-285750">
              <a:spcBef>
                <a:spcPts val="600"/>
              </a:spcBef>
              <a:buFontTx/>
              <a:buChar char="–"/>
              <a:defRPr b="1" sz="2600"/>
            </a:pPr>
            <a:r>
              <a:t>Decision support systems</a:t>
            </a:r>
          </a:p>
          <a:p>
            <a:pPr lvl="1" marL="742950" indent="-285750">
              <a:spcBef>
                <a:spcPts val="600"/>
              </a:spcBef>
              <a:buFontTx/>
              <a:buChar char="–"/>
              <a:defRPr b="1" sz="2600"/>
            </a:pPr>
            <a:r>
              <a:t>Executive support systems</a:t>
            </a:r>
          </a:p>
        </p:txBody>
      </p:sp>
      <p:sp>
        <p:nvSpPr>
          <p:cNvPr id="325" name="Types of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Types of Information Systems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9"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330" name="What types of transactions are handled by baggage handling systems?…"/>
          <p:cNvSpPr txBox="1"/>
          <p:nvPr>
            <p:ph type="body" idx="4294967295"/>
          </p:nvPr>
        </p:nvSpPr>
        <p:spPr>
          <a:xfrm>
            <a:off x="457200" y="2365375"/>
            <a:ext cx="8229600" cy="3959225"/>
          </a:xfrm>
          <a:prstGeom prst="rect">
            <a:avLst/>
          </a:prstGeom>
        </p:spPr>
        <p:txBody>
          <a:bodyPr/>
          <a:lstStyle/>
          <a:p>
            <a:pPr marL="336042" indent="-336042" defTabSz="896111">
              <a:lnSpc>
                <a:spcPct val="100000"/>
              </a:lnSpc>
              <a:spcBef>
                <a:spcPts val="500"/>
              </a:spcBef>
              <a:buFontTx/>
              <a:defRPr b="1" sz="2352"/>
            </a:pPr>
            <a:r>
              <a:t>What types of transactions are handled by baggage handling systems?</a:t>
            </a:r>
          </a:p>
          <a:p>
            <a:pPr marL="336042" indent="-336042" defTabSz="896111">
              <a:lnSpc>
                <a:spcPct val="100000"/>
              </a:lnSpc>
              <a:spcBef>
                <a:spcPts val="500"/>
              </a:spcBef>
              <a:buFontTx/>
              <a:defRPr b="1" sz="2352"/>
            </a:pPr>
            <a:r>
              <a:t>What are the management, organization, and technology components of baggage handling systems?</a:t>
            </a:r>
          </a:p>
          <a:p>
            <a:pPr marL="336042" indent="-336042" defTabSz="896111">
              <a:lnSpc>
                <a:spcPct val="100000"/>
              </a:lnSpc>
              <a:spcBef>
                <a:spcPts val="500"/>
              </a:spcBef>
              <a:buFontTx/>
              <a:defRPr b="1" sz="2352"/>
            </a:pPr>
            <a:r>
              <a:t>What is the problem these baggage handling systems are trying to solve? Discuss the business impact of this problem. Are today</a:t>
            </a:r>
            <a:r>
              <a:t>’</a:t>
            </a:r>
            <a:r>
              <a:t>s baggage handling systems a solution to this problem?</a:t>
            </a:r>
          </a:p>
          <a:p>
            <a:pPr marL="336042" indent="-336042" defTabSz="896111">
              <a:lnSpc>
                <a:spcPct val="100000"/>
              </a:lnSpc>
              <a:spcBef>
                <a:spcPts val="500"/>
              </a:spcBef>
              <a:buFontTx/>
              <a:defRPr b="1" sz="2352"/>
            </a:pPr>
            <a:r>
              <a:t>What kinds of management reports can be generated from the data from these systems?</a:t>
            </a:r>
          </a:p>
        </p:txBody>
      </p:sp>
      <p:sp>
        <p:nvSpPr>
          <p:cNvPr id="331" name="CAN AIRLINES SOLVE THEIR BAGGAGE HANDLING PROBLEMS?"/>
          <p:cNvSpPr txBox="1"/>
          <p:nvPr/>
        </p:nvSpPr>
        <p:spPr>
          <a:xfrm>
            <a:off x="457200" y="1600200"/>
            <a:ext cx="8229600" cy="3810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marL="274320" indent="-274320" algn="ctr" defTabSz="731520">
              <a:spcBef>
                <a:spcPts val="400"/>
              </a:spcBef>
              <a:defRPr b="1" sz="1920"/>
            </a:lvl1pPr>
          </a:lstStyle>
          <a:p>
            <a:pPr/>
            <a:r>
              <a:t>CAN AIRLINES SOLVE THEIR BAGGAGE HANDLING PROBLEMS?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3"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334" name="Management information systems…"/>
          <p:cNvSpPr txBox="1"/>
          <p:nvPr>
            <p:ph type="body" idx="4294967295"/>
          </p:nvPr>
        </p:nvSpPr>
        <p:spPr>
          <a:xfrm>
            <a:off x="457200" y="1828800"/>
            <a:ext cx="8229600" cy="4495800"/>
          </a:xfrm>
          <a:prstGeom prst="rect">
            <a:avLst/>
          </a:prstGeom>
        </p:spPr>
        <p:txBody>
          <a:bodyPr/>
          <a:lstStyle/>
          <a:p>
            <a:pPr marL="342900" indent="-342900">
              <a:spcBef>
                <a:spcPts val="1200"/>
              </a:spcBef>
              <a:buFontTx/>
              <a:defRPr b="1" sz="3600">
                <a:solidFill>
                  <a:srgbClr val="0D0D0D"/>
                </a:solidFill>
              </a:defRPr>
            </a:pPr>
            <a:r>
              <a:t>Management information systems</a:t>
            </a:r>
          </a:p>
          <a:p>
            <a:pPr lvl="1" marL="742950" indent="-285750">
              <a:spcBef>
                <a:spcPts val="1200"/>
              </a:spcBef>
              <a:buFontTx/>
              <a:buChar char="–"/>
              <a:defRPr b="1" sz="3200"/>
            </a:pPr>
            <a:r>
              <a:t>Serve middle management</a:t>
            </a:r>
          </a:p>
          <a:p>
            <a:pPr lvl="1" marL="742950" indent="-285750">
              <a:spcBef>
                <a:spcPts val="1200"/>
              </a:spcBef>
              <a:buFontTx/>
              <a:buChar char="–"/>
              <a:defRPr b="1" sz="3200"/>
            </a:pPr>
            <a:r>
              <a:t>Provide reports on firm</a:t>
            </a:r>
            <a:r>
              <a:t>’</a:t>
            </a:r>
            <a:r>
              <a:t>s current performance, based on data from TPS</a:t>
            </a:r>
          </a:p>
          <a:p>
            <a:pPr lvl="1" marL="742950" indent="-285750">
              <a:spcBef>
                <a:spcPts val="1200"/>
              </a:spcBef>
              <a:buFontTx/>
              <a:buChar char="–"/>
              <a:defRPr b="1" sz="3200"/>
            </a:pPr>
            <a:r>
              <a:t>Provide answers to routine questions with predefined procedure for answering them</a:t>
            </a:r>
          </a:p>
          <a:p>
            <a:pPr lvl="1" marL="742950" indent="-285750">
              <a:spcBef>
                <a:spcPts val="1200"/>
              </a:spcBef>
              <a:buFontTx/>
              <a:buChar char="–"/>
              <a:defRPr b="1" sz="3200"/>
            </a:pPr>
            <a:r>
              <a:t>Typically have little analytic capability</a:t>
            </a:r>
          </a:p>
        </p:txBody>
      </p:sp>
      <p:sp>
        <p:nvSpPr>
          <p:cNvPr id="335" name="Types of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Types of Information Systems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9"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pic>
        <p:nvPicPr>
          <p:cNvPr id="340" name="Fig-2-2.png" descr="Fig-2-2.png"/>
          <p:cNvPicPr>
            <a:picLocks noChangeAspect="1"/>
          </p:cNvPicPr>
          <p:nvPr/>
        </p:nvPicPr>
        <p:blipFill>
          <a:blip r:embed="rId3">
            <a:extLst/>
          </a:blip>
          <a:stretch>
            <a:fillRect/>
          </a:stretch>
        </p:blipFill>
        <p:spPr>
          <a:xfrm>
            <a:off x="533400" y="1828858"/>
            <a:ext cx="8153400" cy="3809884"/>
          </a:xfrm>
          <a:prstGeom prst="rect">
            <a:avLst/>
          </a:prstGeom>
          <a:ln w="12700">
            <a:miter lim="400000"/>
          </a:ln>
        </p:spPr>
      </p:pic>
      <p:sp>
        <p:nvSpPr>
          <p:cNvPr id="341" name="In the system illustrated by this diagram, three TPS supply summarized transaction data to the MIS reporting system at the end of the time period. Managers gain access to the organizational data through the MIS, which provides them with the appropriate reports."/>
          <p:cNvSpPr txBox="1"/>
          <p:nvPr>
            <p:ph type="body" sz="quarter" idx="4294967295"/>
          </p:nvPr>
        </p:nvSpPr>
        <p:spPr>
          <a:xfrm>
            <a:off x="1676400" y="5791200"/>
            <a:ext cx="7010400" cy="838200"/>
          </a:xfrm>
          <a:prstGeom prst="rect">
            <a:avLst/>
          </a:prstGeom>
        </p:spPr>
        <p:txBody>
          <a:bodyPr/>
          <a:lstStyle>
            <a:lvl1pPr marL="0" indent="0">
              <a:lnSpc>
                <a:spcPct val="100000"/>
              </a:lnSpc>
              <a:spcBef>
                <a:spcPts val="200"/>
              </a:spcBef>
              <a:buSzTx/>
              <a:buNone/>
              <a:defRPr sz="1200">
                <a:latin typeface="+mn-lt"/>
                <a:ea typeface="+mn-ea"/>
                <a:cs typeface="+mn-cs"/>
                <a:sym typeface="Times New Roman"/>
              </a:defRPr>
            </a:lvl1pPr>
          </a:lstStyle>
          <a:p>
            <a:pPr/>
            <a:r>
              <a:t>In the system illustrated by this diagram, three TPS supply summarized transaction data to the MIS reporting system at the end of the time period. Managers gain access to the organizational data through the MIS, which provides them with the appropriate reports.</a:t>
            </a:r>
          </a:p>
        </p:txBody>
      </p:sp>
      <p:sp>
        <p:nvSpPr>
          <p:cNvPr id="342" name="FIGURE 2-3"/>
          <p:cNvSpPr txBox="1"/>
          <p:nvPr/>
        </p:nvSpPr>
        <p:spPr>
          <a:xfrm>
            <a:off x="533400" y="5791200"/>
            <a:ext cx="1066800" cy="27864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04672">
              <a:spcBef>
                <a:spcPts val="200"/>
              </a:spcBef>
              <a:defRPr b="1" sz="1056">
                <a:latin typeface="+mn-lt"/>
                <a:ea typeface="+mn-ea"/>
                <a:cs typeface="+mn-cs"/>
                <a:sym typeface="Times New Roman"/>
              </a:defRPr>
            </a:lvl1pPr>
          </a:lstStyle>
          <a:p>
            <a:pPr/>
            <a:r>
              <a:t>FIGURE 2-3</a:t>
            </a:r>
          </a:p>
        </p:txBody>
      </p:sp>
      <p:sp>
        <p:nvSpPr>
          <p:cNvPr id="343" name="How MIS Obtain Their Data from the Organization’s TP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lgn="ctr" defTabSz="886968">
              <a:spcBef>
                <a:spcPts val="400"/>
              </a:spcBef>
              <a:defRPr b="1" i="1" sz="1940">
                <a:solidFill>
                  <a:srgbClr val="9F0F10"/>
                </a:solidFill>
              </a:defRPr>
            </a:pPr>
            <a:r>
              <a:t>How MIS Obtain Their Data from the Organization</a:t>
            </a:r>
            <a:r>
              <a:t>’</a:t>
            </a:r>
            <a:r>
              <a:t>s TPS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7"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pic>
        <p:nvPicPr>
          <p:cNvPr id="348" name="image.png" descr="image.png"/>
          <p:cNvPicPr>
            <a:picLocks noChangeAspect="1"/>
          </p:cNvPicPr>
          <p:nvPr/>
        </p:nvPicPr>
        <p:blipFill>
          <a:blip r:embed="rId3">
            <a:extLst/>
          </a:blip>
          <a:stretch>
            <a:fillRect/>
          </a:stretch>
        </p:blipFill>
        <p:spPr>
          <a:xfrm>
            <a:off x="838200" y="1639887"/>
            <a:ext cx="7308850" cy="4403726"/>
          </a:xfrm>
          <a:prstGeom prst="rect">
            <a:avLst/>
          </a:prstGeom>
          <a:ln w="12700">
            <a:miter lim="400000"/>
          </a:ln>
        </p:spPr>
      </p:pic>
      <p:sp>
        <p:nvSpPr>
          <p:cNvPr id="349" name="This report, showing summarized annual sales data, was produced by the MIS in Figure 2-3."/>
          <p:cNvSpPr txBox="1"/>
          <p:nvPr>
            <p:ph type="body" sz="quarter" idx="4294967295"/>
          </p:nvPr>
        </p:nvSpPr>
        <p:spPr>
          <a:xfrm>
            <a:off x="1676400" y="6096000"/>
            <a:ext cx="7010400" cy="304800"/>
          </a:xfrm>
          <a:prstGeom prst="rect">
            <a:avLst/>
          </a:prstGeom>
        </p:spPr>
        <p:txBody>
          <a:bodyPr/>
          <a:lstStyle>
            <a:lvl1pPr marL="0" indent="0">
              <a:lnSpc>
                <a:spcPct val="100000"/>
              </a:lnSpc>
              <a:spcBef>
                <a:spcPts val="200"/>
              </a:spcBef>
              <a:buSzTx/>
              <a:buNone/>
              <a:defRPr sz="1200">
                <a:latin typeface="+mn-lt"/>
                <a:ea typeface="+mn-ea"/>
                <a:cs typeface="+mn-cs"/>
                <a:sym typeface="Times New Roman"/>
              </a:defRPr>
            </a:lvl1pPr>
          </a:lstStyle>
          <a:p>
            <a:pPr/>
            <a:r>
              <a:t>This report, showing summarized annual sales data, was produced by the MIS in Figure 2-3.</a:t>
            </a:r>
          </a:p>
        </p:txBody>
      </p:sp>
      <p:sp>
        <p:nvSpPr>
          <p:cNvPr id="350" name="FIGURE 2-4"/>
          <p:cNvSpPr txBox="1"/>
          <p:nvPr/>
        </p:nvSpPr>
        <p:spPr>
          <a:xfrm>
            <a:off x="533400" y="6096000"/>
            <a:ext cx="1066800" cy="27864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04672">
              <a:spcBef>
                <a:spcPts val="200"/>
              </a:spcBef>
              <a:defRPr b="1" sz="1056">
                <a:latin typeface="+mn-lt"/>
                <a:ea typeface="+mn-ea"/>
                <a:cs typeface="+mn-cs"/>
                <a:sym typeface="Times New Roman"/>
              </a:defRPr>
            </a:lvl1pPr>
          </a:lstStyle>
          <a:p>
            <a:pPr/>
            <a:r>
              <a:t>FIGURE 2-4</a:t>
            </a:r>
          </a:p>
        </p:txBody>
      </p:sp>
      <p:sp>
        <p:nvSpPr>
          <p:cNvPr id="351" name="Sample MIS Report"/>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i="1" sz="1940">
                <a:solidFill>
                  <a:srgbClr val="9F0F10"/>
                </a:solidFill>
              </a:defRPr>
            </a:lvl1pPr>
          </a:lstStyle>
          <a:p>
            <a:pPr/>
            <a:r>
              <a:t>Sample MIS Report</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5" name="Dashboard Sample"/>
          <p:cNvSpPr txBox="1"/>
          <p:nvPr>
            <p:ph type="title"/>
          </p:nvPr>
        </p:nvSpPr>
        <p:spPr>
          <a:xfrm>
            <a:off x="2597150" y="99218"/>
            <a:ext cx="5549256" cy="1325564"/>
          </a:xfrm>
          <a:prstGeom prst="rect">
            <a:avLst/>
          </a:prstGeom>
        </p:spPr>
        <p:txBody>
          <a:bodyPr/>
          <a:lstStyle/>
          <a:p>
            <a:pPr/>
            <a:r>
              <a:t>Dashboard Sample</a:t>
            </a:r>
          </a:p>
        </p:txBody>
      </p:sp>
      <p:sp>
        <p:nvSpPr>
          <p:cNvPr id="35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57" name="Image" descr="Image"/>
          <p:cNvPicPr>
            <a:picLocks noChangeAspect="1"/>
          </p:cNvPicPr>
          <p:nvPr/>
        </p:nvPicPr>
        <p:blipFill>
          <a:blip r:embed="rId2">
            <a:extLst/>
          </a:blip>
          <a:stretch>
            <a:fillRect/>
          </a:stretch>
        </p:blipFill>
        <p:spPr>
          <a:xfrm>
            <a:off x="0" y="1389332"/>
            <a:ext cx="9144000" cy="550173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60" name="Image" descr="Image"/>
          <p:cNvPicPr>
            <a:picLocks noChangeAspect="1"/>
          </p:cNvPicPr>
          <p:nvPr/>
        </p:nvPicPr>
        <p:blipFill>
          <a:blip r:embed="rId2">
            <a:extLst/>
          </a:blip>
          <a:stretch>
            <a:fillRect/>
          </a:stretch>
        </p:blipFill>
        <p:spPr>
          <a:xfrm>
            <a:off x="1962150" y="1879600"/>
            <a:ext cx="4928376" cy="4568795"/>
          </a:xfrm>
          <a:prstGeom prst="rect">
            <a:avLst/>
          </a:prstGeom>
          <a:ln w="12700">
            <a:miter lim="400000"/>
          </a:ln>
        </p:spPr>
      </p:pic>
      <p:sp>
        <p:nvSpPr>
          <p:cNvPr id="361" name="Knowledge Management…"/>
          <p:cNvSpPr txBox="1"/>
          <p:nvPr/>
        </p:nvSpPr>
        <p:spPr>
          <a:xfrm>
            <a:off x="5055587" y="1776729"/>
            <a:ext cx="3336241" cy="828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Knowledge Management </a:t>
            </a:r>
          </a:p>
          <a:p>
            <a:pPr/>
            <a:r>
              <a:t>Framework</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66" name="AutoShape 2"/>
          <p:cNvGrpSpPr/>
          <p:nvPr/>
        </p:nvGrpSpPr>
        <p:grpSpPr>
          <a:xfrm>
            <a:off x="3124198" y="2895600"/>
            <a:ext cx="2011367" cy="1600200"/>
            <a:chOff x="-1" y="0"/>
            <a:chExt cx="2011365" cy="1600200"/>
          </a:xfrm>
        </p:grpSpPr>
        <p:sp>
          <p:nvSpPr>
            <p:cNvPr id="364" name="Shape"/>
            <p:cNvSpPr/>
            <p:nvPr/>
          </p:nvSpPr>
          <p:spPr>
            <a:xfrm>
              <a:off x="-2" y="0"/>
              <a:ext cx="2011367" cy="1600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6666FF"/>
            </a:solidFill>
            <a:ln w="3175" cap="flat">
              <a:noFill/>
              <a:miter lim="400000"/>
            </a:ln>
            <a:effectLst/>
          </p:spPr>
          <p:txBody>
            <a:bodyPr wrap="square" lIns="45719" tIns="45719" rIns="45719" bIns="45719" numCol="1" anchor="ctr">
              <a:noAutofit/>
            </a:bodyPr>
            <a:lstStyle/>
            <a:p>
              <a:pPr defTabSz="457200">
                <a:defRPr sz="1600"/>
              </a:pPr>
            </a:p>
          </p:txBody>
        </p:sp>
        <p:sp>
          <p:nvSpPr>
            <p:cNvPr id="365" name="Shape"/>
            <p:cNvSpPr/>
            <p:nvPr/>
          </p:nvSpPr>
          <p:spPr>
            <a:xfrm>
              <a:off x="-2" y="0"/>
              <a:ext cx="2011367" cy="1600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3175" cap="flat">
              <a:solidFill>
                <a:srgbClr val="000000"/>
              </a:solidFill>
              <a:prstDash val="solid"/>
              <a:round/>
            </a:ln>
            <a:effectLst/>
          </p:spPr>
          <p:txBody>
            <a:bodyPr wrap="square" lIns="45719" tIns="45719" rIns="45719" bIns="45719" numCol="1" anchor="ctr">
              <a:noAutofit/>
            </a:bodyPr>
            <a:lstStyle/>
            <a:p>
              <a:pPr defTabSz="457200">
                <a:defRPr sz="1600"/>
              </a:pPr>
            </a:p>
          </p:txBody>
        </p:sp>
      </p:grpSp>
      <p:sp>
        <p:nvSpPr>
          <p:cNvPr id="367" name="Rectangle 3"/>
          <p:cNvSpPr txBox="1"/>
          <p:nvPr/>
        </p:nvSpPr>
        <p:spPr>
          <a:xfrm>
            <a:off x="1447799" y="940108"/>
            <a:ext cx="8534401" cy="507692"/>
          </a:xfrm>
          <a:prstGeom prst="rect">
            <a:avLst/>
          </a:prstGeom>
          <a:ln w="12700">
            <a:miter lim="400000"/>
          </a:ln>
          <a:extLst>
            <a:ext uri="{C572A759-6A51-4108-AA02-DFA0A04FC94B}">
              <ma14:wrappingTextBoxFlag xmlns:ma14="http://schemas.microsoft.com/office/mac/drawingml/2011/main" val="1"/>
            </a:ext>
          </a:extLst>
        </p:spPr>
        <p:txBody>
          <a:bodyPr lIns="46037" tIns="46037" rIns="46037" bIns="46037" anchor="b">
            <a:spAutoFit/>
          </a:bodyPr>
          <a:lstStyle>
            <a:lvl1pPr defTabSz="457200">
              <a:defRPr b="1" sz="3000">
                <a:solidFill>
                  <a:srgbClr val="1F497D"/>
                </a:solidFill>
                <a:effectLst>
                  <a:outerShdw sx="100000" sy="100000" kx="0" ky="0" algn="b" rotWithShape="0" blurRad="38100" dist="38100" dir="2700000">
                    <a:srgbClr val="C0C0C0"/>
                  </a:outerShdw>
                </a:effectLst>
                <a:latin typeface="+mn-lt"/>
                <a:ea typeface="+mn-ea"/>
                <a:cs typeface="+mn-cs"/>
                <a:sym typeface="Times New Roman"/>
              </a:defRPr>
            </a:lvl1pPr>
          </a:lstStyle>
          <a:p>
            <a:pPr/>
            <a:r>
              <a:t>Data Warehouse: A Multi-Tiered Architecture</a:t>
            </a:r>
          </a:p>
        </p:txBody>
      </p:sp>
      <p:sp>
        <p:nvSpPr>
          <p:cNvPr id="368" name="Rectangle 5"/>
          <p:cNvSpPr txBox="1"/>
          <p:nvPr/>
        </p:nvSpPr>
        <p:spPr>
          <a:xfrm>
            <a:off x="3510409" y="3429000"/>
            <a:ext cx="1238947" cy="769244"/>
          </a:xfrm>
          <a:prstGeom prst="rect">
            <a:avLst/>
          </a:prstGeom>
          <a:ln w="12700">
            <a:miter lim="400000"/>
          </a:ln>
          <a:extLst>
            <a:ext uri="{C572A759-6A51-4108-AA02-DFA0A04FC94B}">
              <ma14:wrappingTextBoxFlag xmlns:ma14="http://schemas.microsoft.com/office/mac/drawingml/2011/main" val="1"/>
            </a:ext>
          </a:extLst>
        </p:spPr>
        <p:txBody>
          <a:bodyPr wrap="none" lIns="46037" tIns="46037" rIns="46037" bIns="46037">
            <a:spAutoFit/>
          </a:bodyPr>
          <a:lstStyle/>
          <a:p>
            <a:pPr algn="ctr" defTabSz="457200">
              <a:defRPr sz="1600">
                <a:latin typeface="+mn-lt"/>
                <a:ea typeface="+mn-ea"/>
                <a:cs typeface="+mn-cs"/>
                <a:sym typeface="Times New Roman"/>
              </a:defRPr>
            </a:pPr>
            <a:r>
              <a:t>Data</a:t>
            </a:r>
          </a:p>
          <a:p>
            <a:pPr algn="ctr" defTabSz="457200">
              <a:defRPr sz="1600">
                <a:latin typeface="+mn-lt"/>
                <a:ea typeface="+mn-ea"/>
                <a:cs typeface="+mn-cs"/>
                <a:sym typeface="Times New Roman"/>
              </a:defRPr>
            </a:pPr>
            <a:r>
              <a:t>Warehouse</a:t>
            </a:r>
          </a:p>
          <a:p>
            <a:pPr algn="ctr" defTabSz="457200">
              <a:defRPr sz="1600">
                <a:latin typeface="+mn-lt"/>
                <a:ea typeface="+mn-ea"/>
                <a:cs typeface="+mn-cs"/>
                <a:sym typeface="Times New Roman"/>
              </a:defRPr>
            </a:pPr>
            <a:r>
              <a:t>(Veri Ambarı)</a:t>
            </a:r>
          </a:p>
        </p:txBody>
      </p:sp>
      <p:sp>
        <p:nvSpPr>
          <p:cNvPr id="369" name="Oval 6"/>
          <p:cNvSpPr/>
          <p:nvPr/>
        </p:nvSpPr>
        <p:spPr>
          <a:xfrm>
            <a:off x="6781800" y="2057400"/>
            <a:ext cx="1968500" cy="3568700"/>
          </a:xfrm>
          <a:prstGeom prst="ellipse">
            <a:avLst/>
          </a:prstGeom>
          <a:ln w="3175">
            <a:solidFill>
              <a:srgbClr val="000000"/>
            </a:solidFill>
          </a:ln>
        </p:spPr>
        <p:txBody>
          <a:bodyPr lIns="45719" rIns="45719" anchor="ctr"/>
          <a:lstStyle/>
          <a:p>
            <a:pPr defTabSz="457200">
              <a:defRPr sz="1600"/>
            </a:pPr>
          </a:p>
        </p:txBody>
      </p:sp>
      <p:sp>
        <p:nvSpPr>
          <p:cNvPr id="370" name="AutoShape 7"/>
          <p:cNvSpPr/>
          <p:nvPr/>
        </p:nvSpPr>
        <p:spPr>
          <a:xfrm>
            <a:off x="5492749" y="3206750"/>
            <a:ext cx="901701" cy="749300"/>
          </a:xfrm>
          <a:prstGeom prst="rightArrow">
            <a:avLst>
              <a:gd name="adj1" fmla="val 75009"/>
              <a:gd name="adj2" fmla="val 60175"/>
            </a:avLst>
          </a:prstGeom>
          <a:ln w="3175">
            <a:solidFill>
              <a:srgbClr val="000000"/>
            </a:solidFill>
            <a:miter/>
          </a:ln>
        </p:spPr>
        <p:txBody>
          <a:bodyPr lIns="45719" rIns="45719" anchor="ctr"/>
          <a:lstStyle/>
          <a:p>
            <a:pPr defTabSz="457200">
              <a:defRPr sz="1600"/>
            </a:pPr>
          </a:p>
        </p:txBody>
      </p:sp>
      <p:grpSp>
        <p:nvGrpSpPr>
          <p:cNvPr id="373" name="Group 8"/>
          <p:cNvGrpSpPr/>
          <p:nvPr/>
        </p:nvGrpSpPr>
        <p:grpSpPr>
          <a:xfrm>
            <a:off x="1905000" y="2667000"/>
            <a:ext cx="1228726" cy="2197100"/>
            <a:chOff x="0" y="0"/>
            <a:chExt cx="1228724" cy="2197100"/>
          </a:xfrm>
        </p:grpSpPr>
        <p:sp>
          <p:nvSpPr>
            <p:cNvPr id="371" name="AutoShape 9"/>
            <p:cNvSpPr/>
            <p:nvPr/>
          </p:nvSpPr>
          <p:spPr>
            <a:xfrm>
              <a:off x="22225" y="0"/>
              <a:ext cx="1206501" cy="2197100"/>
            </a:xfrm>
            <a:prstGeom prst="rightArrow">
              <a:avLst>
                <a:gd name="adj1" fmla="val 75009"/>
                <a:gd name="adj2" fmla="val 50005"/>
              </a:avLst>
            </a:prstGeom>
            <a:noFill/>
            <a:ln w="3175" cap="flat">
              <a:solidFill>
                <a:srgbClr val="000000"/>
              </a:solidFill>
              <a:prstDash val="solid"/>
              <a:miter lim="800000"/>
            </a:ln>
            <a:effectLst/>
          </p:spPr>
          <p:txBody>
            <a:bodyPr wrap="square" lIns="45719" tIns="45719" rIns="45719" bIns="45719" numCol="1" anchor="ctr">
              <a:noAutofit/>
            </a:bodyPr>
            <a:lstStyle/>
            <a:p>
              <a:pPr defTabSz="457200">
                <a:defRPr sz="1600"/>
              </a:pPr>
            </a:p>
          </p:txBody>
        </p:sp>
        <p:sp>
          <p:nvSpPr>
            <p:cNvPr id="372" name="Rectangle 10"/>
            <p:cNvSpPr txBox="1"/>
            <p:nvPr/>
          </p:nvSpPr>
          <p:spPr>
            <a:xfrm>
              <a:off x="0" y="503237"/>
              <a:ext cx="1006080" cy="9978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6037" tIns="46037" rIns="46037" bIns="46037" numCol="1" anchor="t">
              <a:spAutoFit/>
            </a:bodyPr>
            <a:lstStyle/>
            <a:p>
              <a:pPr defTabSz="457200">
                <a:defRPr sz="1600">
                  <a:latin typeface="+mn-lt"/>
                  <a:ea typeface="+mn-ea"/>
                  <a:cs typeface="+mn-cs"/>
                  <a:sym typeface="Times New Roman"/>
                </a:defRPr>
              </a:pPr>
              <a:r>
                <a:t>Extract</a:t>
              </a:r>
            </a:p>
            <a:p>
              <a:pPr defTabSz="457200">
                <a:defRPr sz="1600">
                  <a:latin typeface="+mn-lt"/>
                  <a:ea typeface="+mn-ea"/>
                  <a:cs typeface="+mn-cs"/>
                  <a:sym typeface="Times New Roman"/>
                </a:defRPr>
              </a:pPr>
              <a:r>
                <a:t>Transform</a:t>
              </a:r>
            </a:p>
            <a:p>
              <a:pPr defTabSz="457200">
                <a:defRPr sz="1600">
                  <a:latin typeface="+mn-lt"/>
                  <a:ea typeface="+mn-ea"/>
                  <a:cs typeface="+mn-cs"/>
                  <a:sym typeface="Times New Roman"/>
                </a:defRPr>
              </a:pPr>
              <a:r>
                <a:t>Load</a:t>
              </a:r>
            </a:p>
            <a:p>
              <a:pPr defTabSz="457200">
                <a:defRPr sz="1600">
                  <a:latin typeface="+mn-lt"/>
                  <a:ea typeface="+mn-ea"/>
                  <a:cs typeface="+mn-cs"/>
                  <a:sym typeface="Times New Roman"/>
                </a:defRPr>
              </a:pPr>
              <a:r>
                <a:t>Refresh</a:t>
              </a:r>
            </a:p>
          </p:txBody>
        </p:sp>
      </p:grpSp>
      <p:sp>
        <p:nvSpPr>
          <p:cNvPr id="374" name="Rectangle 11"/>
          <p:cNvSpPr txBox="1"/>
          <p:nvPr/>
        </p:nvSpPr>
        <p:spPr>
          <a:xfrm>
            <a:off x="4953000" y="6172200"/>
            <a:ext cx="1905000" cy="21996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defRPr sz="1600">
                <a:latin typeface="+mn-lt"/>
                <a:ea typeface="+mn-ea"/>
                <a:cs typeface="+mn-cs"/>
                <a:sym typeface="Times New Roman"/>
              </a:defRPr>
            </a:lvl1pPr>
          </a:lstStyle>
          <a:p>
            <a:pPr/>
            <a:r>
              <a:t>OLAP Engine</a:t>
            </a:r>
          </a:p>
        </p:txBody>
      </p:sp>
      <p:sp>
        <p:nvSpPr>
          <p:cNvPr id="375" name="Rectangle 12"/>
          <p:cNvSpPr txBox="1"/>
          <p:nvPr/>
        </p:nvSpPr>
        <p:spPr>
          <a:xfrm>
            <a:off x="7086600" y="2743200"/>
            <a:ext cx="1114923" cy="997845"/>
          </a:xfrm>
          <a:prstGeom prst="rect">
            <a:avLst/>
          </a:prstGeom>
          <a:ln w="12700">
            <a:miter lim="400000"/>
          </a:ln>
          <a:extLst>
            <a:ext uri="{C572A759-6A51-4108-AA02-DFA0A04FC94B}">
              <ma14:wrappingTextBoxFlag xmlns:ma14="http://schemas.microsoft.com/office/mac/drawingml/2011/main" val="1"/>
            </a:ext>
          </a:extLst>
        </p:spPr>
        <p:txBody>
          <a:bodyPr wrap="none" lIns="46037" tIns="46037" rIns="46037" bIns="46037">
            <a:spAutoFit/>
          </a:bodyPr>
          <a:lstStyle/>
          <a:p>
            <a:pPr defTabSz="457200">
              <a:defRPr sz="1600">
                <a:latin typeface="+mn-lt"/>
                <a:ea typeface="+mn-ea"/>
                <a:cs typeface="+mn-cs"/>
                <a:sym typeface="Times New Roman"/>
              </a:defRPr>
            </a:pPr>
            <a:r>
              <a:t>Analysis</a:t>
            </a:r>
          </a:p>
          <a:p>
            <a:pPr defTabSz="457200">
              <a:defRPr sz="1600">
                <a:latin typeface="+mn-lt"/>
                <a:ea typeface="+mn-ea"/>
                <a:cs typeface="+mn-cs"/>
                <a:sym typeface="Times New Roman"/>
              </a:defRPr>
            </a:pPr>
            <a:r>
              <a:t>Query</a:t>
            </a:r>
          </a:p>
          <a:p>
            <a:pPr defTabSz="457200">
              <a:defRPr sz="1600">
                <a:latin typeface="+mn-lt"/>
                <a:ea typeface="+mn-ea"/>
                <a:cs typeface="+mn-cs"/>
                <a:sym typeface="Times New Roman"/>
              </a:defRPr>
            </a:pPr>
            <a:r>
              <a:t>Reports</a:t>
            </a:r>
          </a:p>
          <a:p>
            <a:pPr defTabSz="457200">
              <a:defRPr sz="1600">
                <a:latin typeface="+mn-lt"/>
                <a:ea typeface="+mn-ea"/>
                <a:cs typeface="+mn-cs"/>
                <a:sym typeface="Times New Roman"/>
              </a:defRPr>
            </a:pPr>
            <a:r>
              <a:t>Data mining</a:t>
            </a:r>
          </a:p>
        </p:txBody>
      </p:sp>
      <p:grpSp>
        <p:nvGrpSpPr>
          <p:cNvPr id="378" name="Rectangle 13"/>
          <p:cNvGrpSpPr/>
          <p:nvPr/>
        </p:nvGrpSpPr>
        <p:grpSpPr>
          <a:xfrm>
            <a:off x="3733800" y="1676399"/>
            <a:ext cx="1143000" cy="990601"/>
            <a:chOff x="0" y="0"/>
            <a:chExt cx="1143000" cy="990600"/>
          </a:xfrm>
        </p:grpSpPr>
        <p:sp>
          <p:nvSpPr>
            <p:cNvPr id="376" name="Rectangle"/>
            <p:cNvSpPr/>
            <p:nvPr/>
          </p:nvSpPr>
          <p:spPr>
            <a:xfrm>
              <a:off x="0" y="0"/>
              <a:ext cx="1143000" cy="990600"/>
            </a:xfrm>
            <a:prstGeom prst="rect">
              <a:avLst/>
            </a:prstGeom>
            <a:solidFill>
              <a:srgbClr val="FCFEB9"/>
            </a:solidFill>
            <a:ln w="3175" cap="flat">
              <a:solidFill>
                <a:srgbClr val="000000"/>
              </a:solidFill>
              <a:prstDash val="solid"/>
              <a:miter lim="800000"/>
            </a:ln>
            <a:effectLst/>
          </p:spPr>
          <p:txBody>
            <a:bodyPr wrap="square" lIns="45719" tIns="45719" rIns="45719" bIns="45719" numCol="1" anchor="ctr">
              <a:noAutofit/>
            </a:bodyPr>
            <a:lstStyle/>
            <a:p>
              <a:pPr algn="ctr" defTabSz="457200">
                <a:defRPr sz="1600">
                  <a:latin typeface="+mn-lt"/>
                  <a:ea typeface="+mn-ea"/>
                  <a:cs typeface="+mn-cs"/>
                  <a:sym typeface="Times New Roman"/>
                </a:defRPr>
              </a:pPr>
            </a:p>
          </p:txBody>
        </p:sp>
        <p:sp>
          <p:nvSpPr>
            <p:cNvPr id="377" name="Monitor…"/>
            <p:cNvSpPr txBox="1"/>
            <p:nvPr/>
          </p:nvSpPr>
          <p:spPr>
            <a:xfrm>
              <a:off x="68815" y="54385"/>
              <a:ext cx="1005370" cy="8818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defTabSz="457200">
                <a:defRPr sz="1800">
                  <a:latin typeface="+mn-lt"/>
                  <a:ea typeface="+mn-ea"/>
                  <a:cs typeface="+mn-cs"/>
                  <a:sym typeface="Times New Roman"/>
                </a:defRPr>
              </a:pPr>
              <a:r>
                <a:t>Monitor</a:t>
              </a:r>
            </a:p>
            <a:p>
              <a:pPr algn="ctr" defTabSz="457200">
                <a:defRPr sz="1800">
                  <a:latin typeface="+mn-lt"/>
                  <a:ea typeface="+mn-ea"/>
                  <a:cs typeface="+mn-cs"/>
                  <a:sym typeface="Times New Roman"/>
                </a:defRPr>
              </a:pPr>
              <a:r>
                <a:t>&amp;</a:t>
              </a:r>
            </a:p>
            <a:p>
              <a:pPr algn="ctr" defTabSz="457200">
                <a:defRPr sz="1800">
                  <a:latin typeface="+mn-lt"/>
                  <a:ea typeface="+mn-ea"/>
                  <a:cs typeface="+mn-cs"/>
                  <a:sym typeface="Times New Roman"/>
                </a:defRPr>
              </a:pPr>
              <a:r>
                <a:t>Integrator</a:t>
              </a:r>
            </a:p>
          </p:txBody>
        </p:sp>
      </p:grpSp>
      <p:grpSp>
        <p:nvGrpSpPr>
          <p:cNvPr id="382" name="Group 14"/>
          <p:cNvGrpSpPr/>
          <p:nvPr/>
        </p:nvGrpSpPr>
        <p:grpSpPr>
          <a:xfrm>
            <a:off x="2209800" y="1676399"/>
            <a:ext cx="930652" cy="914400"/>
            <a:chOff x="0" y="0"/>
            <a:chExt cx="930651" cy="914399"/>
          </a:xfrm>
        </p:grpSpPr>
        <p:sp>
          <p:nvSpPr>
            <p:cNvPr id="379" name="Oval 15"/>
            <p:cNvSpPr/>
            <p:nvPr/>
          </p:nvSpPr>
          <p:spPr>
            <a:xfrm>
              <a:off x="4847" y="585271"/>
              <a:ext cx="920957" cy="329129"/>
            </a:xfrm>
            <a:prstGeom prst="ellipse">
              <a:avLst/>
            </a:prstGeom>
            <a:solidFill>
              <a:srgbClr val="FCFEB9"/>
            </a:solidFill>
            <a:ln w="3175" cap="flat">
              <a:solidFill>
                <a:srgbClr val="000000"/>
              </a:solidFill>
              <a:prstDash val="solid"/>
              <a:round/>
            </a:ln>
            <a:effectLst/>
          </p:spPr>
          <p:txBody>
            <a:bodyPr wrap="square" lIns="45719" tIns="45719" rIns="45719" bIns="45719" numCol="1" anchor="ctr">
              <a:noAutofit/>
            </a:bodyPr>
            <a:lstStyle/>
            <a:p>
              <a:pPr defTabSz="457200">
                <a:defRPr sz="1600"/>
              </a:pPr>
            </a:p>
          </p:txBody>
        </p:sp>
        <p:sp>
          <p:nvSpPr>
            <p:cNvPr id="380" name="Freeform 16"/>
            <p:cNvSpPr/>
            <p:nvPr/>
          </p:nvSpPr>
          <p:spPr>
            <a:xfrm>
              <a:off x="0" y="202434"/>
              <a:ext cx="930652" cy="5673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38" y="21600"/>
                  </a:moveTo>
                  <a:lnTo>
                    <a:pt x="0" y="16672"/>
                  </a:lnTo>
                  <a:lnTo>
                    <a:pt x="0" y="0"/>
                  </a:lnTo>
                  <a:lnTo>
                    <a:pt x="21600" y="524"/>
                  </a:lnTo>
                  <a:lnTo>
                    <a:pt x="21600" y="21600"/>
                  </a:lnTo>
                </a:path>
              </a:pathLst>
            </a:custGeom>
            <a:solidFill>
              <a:srgbClr val="FCFEB9"/>
            </a:solidFill>
            <a:ln w="3175" cap="rnd">
              <a:solidFill>
                <a:srgbClr val="000000"/>
              </a:solidFill>
              <a:prstDash val="solid"/>
              <a:round/>
            </a:ln>
            <a:effectLst/>
          </p:spPr>
          <p:txBody>
            <a:bodyPr wrap="square" lIns="45719" tIns="45719" rIns="45719" bIns="45719" numCol="1" anchor="t">
              <a:noAutofit/>
            </a:bodyPr>
            <a:lstStyle/>
            <a:p>
              <a:pPr defTabSz="457200">
                <a:defRPr sz="1600"/>
              </a:pPr>
            </a:p>
          </p:txBody>
        </p:sp>
        <p:sp>
          <p:nvSpPr>
            <p:cNvPr id="381" name="Oval 17"/>
            <p:cNvSpPr/>
            <p:nvPr/>
          </p:nvSpPr>
          <p:spPr>
            <a:xfrm>
              <a:off x="4847" y="0"/>
              <a:ext cx="920957" cy="356673"/>
            </a:xfrm>
            <a:prstGeom prst="ellipse">
              <a:avLst/>
            </a:prstGeom>
            <a:solidFill>
              <a:srgbClr val="FCFEB9"/>
            </a:solidFill>
            <a:ln w="3175" cap="flat">
              <a:solidFill>
                <a:srgbClr val="000000"/>
              </a:solidFill>
              <a:prstDash val="solid"/>
              <a:round/>
            </a:ln>
            <a:effectLst/>
          </p:spPr>
          <p:txBody>
            <a:bodyPr wrap="square" lIns="45719" tIns="45719" rIns="45719" bIns="45719" numCol="1" anchor="ctr">
              <a:noAutofit/>
            </a:bodyPr>
            <a:lstStyle/>
            <a:p>
              <a:pPr defTabSz="457200">
                <a:defRPr sz="1600"/>
              </a:pPr>
            </a:p>
          </p:txBody>
        </p:sp>
      </p:grpSp>
      <p:sp>
        <p:nvSpPr>
          <p:cNvPr id="383" name="Rectangle 18"/>
          <p:cNvSpPr txBox="1"/>
          <p:nvPr/>
        </p:nvSpPr>
        <p:spPr>
          <a:xfrm>
            <a:off x="2286000" y="2057400"/>
            <a:ext cx="768648" cy="21996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defRPr sz="1600">
                <a:latin typeface="+mn-lt"/>
                <a:ea typeface="+mn-ea"/>
                <a:cs typeface="+mn-cs"/>
                <a:sym typeface="Times New Roman"/>
              </a:defRPr>
            </a:lvl1pPr>
          </a:lstStyle>
          <a:p>
            <a:pPr/>
            <a:r>
              <a:t>Metadata</a:t>
            </a:r>
          </a:p>
        </p:txBody>
      </p:sp>
      <p:sp>
        <p:nvSpPr>
          <p:cNvPr id="384" name="Line 19"/>
          <p:cNvSpPr/>
          <p:nvPr/>
        </p:nvSpPr>
        <p:spPr>
          <a:xfrm>
            <a:off x="3124200" y="2133600"/>
            <a:ext cx="609600" cy="0"/>
          </a:xfrm>
          <a:prstGeom prst="line">
            <a:avLst/>
          </a:prstGeom>
          <a:ln w="3175">
            <a:solidFill>
              <a:srgbClr val="000000"/>
            </a:solidFill>
            <a:headEnd type="stealth"/>
            <a:tailEnd type="stealth"/>
          </a:ln>
        </p:spPr>
        <p:txBody>
          <a:bodyPr lIns="45719" rIns="45719"/>
          <a:lstStyle/>
          <a:p>
            <a:pPr defTabSz="457200">
              <a:defRPr sz="1600"/>
            </a:pPr>
          </a:p>
        </p:txBody>
      </p:sp>
      <p:sp>
        <p:nvSpPr>
          <p:cNvPr id="385" name="Rectangle 20"/>
          <p:cNvSpPr txBox="1"/>
          <p:nvPr/>
        </p:nvSpPr>
        <p:spPr>
          <a:xfrm>
            <a:off x="180974" y="6096000"/>
            <a:ext cx="1396804" cy="312044"/>
          </a:xfrm>
          <a:prstGeom prst="rect">
            <a:avLst/>
          </a:prstGeom>
          <a:ln w="12700">
            <a:miter lim="400000"/>
          </a:ln>
          <a:extLst>
            <a:ext uri="{C572A759-6A51-4108-AA02-DFA0A04FC94B}">
              <ma14:wrappingTextBoxFlag xmlns:ma14="http://schemas.microsoft.com/office/mac/drawingml/2011/main" val="1"/>
            </a:ext>
          </a:extLst>
        </p:spPr>
        <p:txBody>
          <a:bodyPr wrap="none" lIns="46037" tIns="46037" rIns="46037" bIns="46037">
            <a:spAutoFit/>
          </a:bodyPr>
          <a:lstStyle>
            <a:lvl1pPr defTabSz="457200">
              <a:defRPr sz="1600">
                <a:latin typeface="+mn-lt"/>
                <a:ea typeface="+mn-ea"/>
                <a:cs typeface="+mn-cs"/>
                <a:sym typeface="Times New Roman"/>
              </a:defRPr>
            </a:lvl1pPr>
          </a:lstStyle>
          <a:p>
            <a:pPr/>
            <a:r>
              <a:t>Veri Kaynakları</a:t>
            </a:r>
          </a:p>
        </p:txBody>
      </p:sp>
      <p:sp>
        <p:nvSpPr>
          <p:cNvPr id="386" name="Rectangle 21"/>
          <p:cNvSpPr txBox="1"/>
          <p:nvPr/>
        </p:nvSpPr>
        <p:spPr>
          <a:xfrm>
            <a:off x="6934200" y="6172200"/>
            <a:ext cx="1343819" cy="21996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defRPr sz="1600">
                <a:latin typeface="+mn-lt"/>
                <a:ea typeface="+mn-ea"/>
                <a:cs typeface="+mn-cs"/>
                <a:sym typeface="Times New Roman"/>
              </a:defRPr>
            </a:lvl1pPr>
          </a:lstStyle>
          <a:p>
            <a:pPr/>
            <a:r>
              <a:t>Front-End Tools</a:t>
            </a:r>
          </a:p>
        </p:txBody>
      </p:sp>
      <p:sp>
        <p:nvSpPr>
          <p:cNvPr id="387" name="Rectangle 22"/>
          <p:cNvSpPr txBox="1"/>
          <p:nvPr/>
        </p:nvSpPr>
        <p:spPr>
          <a:xfrm>
            <a:off x="5470525" y="3336925"/>
            <a:ext cx="567434" cy="312044"/>
          </a:xfrm>
          <a:prstGeom prst="rect">
            <a:avLst/>
          </a:prstGeom>
          <a:ln w="12700">
            <a:miter lim="400000"/>
          </a:ln>
          <a:extLst>
            <a:ext uri="{C572A759-6A51-4108-AA02-DFA0A04FC94B}">
              <ma14:wrappingTextBoxFlag xmlns:ma14="http://schemas.microsoft.com/office/mac/drawingml/2011/main" val="1"/>
            </a:ext>
          </a:extLst>
        </p:spPr>
        <p:txBody>
          <a:bodyPr wrap="none" lIns="46037" tIns="46037" rIns="46037" bIns="46037">
            <a:spAutoFit/>
          </a:bodyPr>
          <a:lstStyle>
            <a:lvl1pPr defTabSz="457200">
              <a:defRPr sz="1600">
                <a:latin typeface="+mn-lt"/>
                <a:ea typeface="+mn-ea"/>
                <a:cs typeface="+mn-cs"/>
                <a:sym typeface="Times New Roman"/>
              </a:defRPr>
            </a:lvl1pPr>
          </a:lstStyle>
          <a:p>
            <a:pPr/>
            <a:r>
              <a:t>Serve</a:t>
            </a:r>
          </a:p>
        </p:txBody>
      </p:sp>
      <p:grpSp>
        <p:nvGrpSpPr>
          <p:cNvPr id="392" name="AutoShape 23"/>
          <p:cNvGrpSpPr/>
          <p:nvPr/>
        </p:nvGrpSpPr>
        <p:grpSpPr>
          <a:xfrm>
            <a:off x="5791200" y="2362199"/>
            <a:ext cx="755651" cy="679451"/>
            <a:chOff x="0" y="0"/>
            <a:chExt cx="755650" cy="679450"/>
          </a:xfrm>
        </p:grpSpPr>
        <p:sp>
          <p:nvSpPr>
            <p:cNvPr id="388" name="Shape"/>
            <p:cNvSpPr/>
            <p:nvPr/>
          </p:nvSpPr>
          <p:spPr>
            <a:xfrm>
              <a:off x="0" y="0"/>
              <a:ext cx="755650" cy="6794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399"/>
                  </a:moveTo>
                  <a:lnTo>
                    <a:pt x="4855" y="0"/>
                  </a:lnTo>
                  <a:lnTo>
                    <a:pt x="21600" y="0"/>
                  </a:lnTo>
                  <a:lnTo>
                    <a:pt x="21600" y="16201"/>
                  </a:lnTo>
                  <a:lnTo>
                    <a:pt x="16745" y="21600"/>
                  </a:lnTo>
                  <a:lnTo>
                    <a:pt x="0" y="21600"/>
                  </a:lnTo>
                  <a:close/>
                </a:path>
              </a:pathLst>
            </a:custGeom>
            <a:solidFill>
              <a:srgbClr val="FCFEB9"/>
            </a:solidFill>
            <a:ln w="3175" cap="flat">
              <a:noFill/>
              <a:miter lim="400000"/>
            </a:ln>
            <a:effectLst/>
          </p:spPr>
          <p:txBody>
            <a:bodyPr wrap="square" lIns="45719" tIns="45719" rIns="45719" bIns="45719" numCol="1" anchor="ctr">
              <a:noAutofit/>
            </a:bodyPr>
            <a:lstStyle/>
            <a:p>
              <a:pPr defTabSz="457200">
                <a:defRPr sz="1600"/>
              </a:pPr>
            </a:p>
          </p:txBody>
        </p:sp>
        <p:sp>
          <p:nvSpPr>
            <p:cNvPr id="389" name="Shape"/>
            <p:cNvSpPr/>
            <p:nvPr/>
          </p:nvSpPr>
          <p:spPr>
            <a:xfrm>
              <a:off x="585821" y="0"/>
              <a:ext cx="169830" cy="6794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399"/>
                  </a:moveTo>
                  <a:lnTo>
                    <a:pt x="21600" y="0"/>
                  </a:lnTo>
                  <a:lnTo>
                    <a:pt x="21600" y="16201"/>
                  </a:lnTo>
                  <a:lnTo>
                    <a:pt x="0" y="21600"/>
                  </a:lnTo>
                  <a:close/>
                </a:path>
              </a:pathLst>
            </a:custGeom>
            <a:solidFill>
              <a:srgbClr val="000000">
                <a:alpha val="20000"/>
              </a:srgbClr>
            </a:solidFill>
            <a:ln w="3175" cap="flat">
              <a:noFill/>
              <a:miter lim="400000"/>
            </a:ln>
            <a:effectLst/>
          </p:spPr>
          <p:txBody>
            <a:bodyPr wrap="square" lIns="45719" tIns="45719" rIns="45719" bIns="45719" numCol="1" anchor="ctr">
              <a:noAutofit/>
            </a:bodyPr>
            <a:lstStyle/>
            <a:p>
              <a:pPr defTabSz="457200">
                <a:defRPr sz="1600"/>
              </a:pPr>
            </a:p>
          </p:txBody>
        </p:sp>
        <p:sp>
          <p:nvSpPr>
            <p:cNvPr id="390" name="Shape"/>
            <p:cNvSpPr/>
            <p:nvPr/>
          </p:nvSpPr>
          <p:spPr>
            <a:xfrm>
              <a:off x="0" y="-1"/>
              <a:ext cx="755650" cy="1698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4855" y="0"/>
                  </a:lnTo>
                  <a:lnTo>
                    <a:pt x="21600" y="0"/>
                  </a:lnTo>
                  <a:lnTo>
                    <a:pt x="16745" y="21600"/>
                  </a:lnTo>
                  <a:close/>
                </a:path>
              </a:pathLst>
            </a:custGeom>
            <a:solidFill>
              <a:srgbClr val="FFFFFF">
                <a:alpha val="20000"/>
              </a:srgbClr>
            </a:solidFill>
            <a:ln w="3175" cap="flat">
              <a:noFill/>
              <a:miter lim="400000"/>
            </a:ln>
            <a:effectLst/>
          </p:spPr>
          <p:txBody>
            <a:bodyPr wrap="square" lIns="45719" tIns="45719" rIns="45719" bIns="45719" numCol="1" anchor="ctr">
              <a:noAutofit/>
            </a:bodyPr>
            <a:lstStyle/>
            <a:p>
              <a:pPr defTabSz="457200">
                <a:defRPr sz="1600"/>
              </a:pPr>
            </a:p>
          </p:txBody>
        </p:sp>
        <p:sp>
          <p:nvSpPr>
            <p:cNvPr id="391" name="Shape"/>
            <p:cNvSpPr/>
            <p:nvPr/>
          </p:nvSpPr>
          <p:spPr>
            <a:xfrm>
              <a:off x="0" y="0"/>
              <a:ext cx="755650" cy="6794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399"/>
                  </a:moveTo>
                  <a:lnTo>
                    <a:pt x="4855" y="0"/>
                  </a:lnTo>
                  <a:lnTo>
                    <a:pt x="21600" y="0"/>
                  </a:lnTo>
                  <a:lnTo>
                    <a:pt x="21600" y="16201"/>
                  </a:lnTo>
                  <a:lnTo>
                    <a:pt x="16745" y="21600"/>
                  </a:lnTo>
                  <a:lnTo>
                    <a:pt x="0" y="21600"/>
                  </a:lnTo>
                  <a:close/>
                  <a:moveTo>
                    <a:pt x="0" y="5399"/>
                  </a:moveTo>
                  <a:lnTo>
                    <a:pt x="16745" y="5399"/>
                  </a:lnTo>
                  <a:lnTo>
                    <a:pt x="21600" y="0"/>
                  </a:lnTo>
                  <a:moveTo>
                    <a:pt x="16745" y="5399"/>
                  </a:moveTo>
                  <a:lnTo>
                    <a:pt x="16745" y="21600"/>
                  </a:lnTo>
                </a:path>
              </a:pathLst>
            </a:custGeom>
            <a:noFill/>
            <a:ln w="3175" cap="flat">
              <a:solidFill>
                <a:srgbClr val="000000"/>
              </a:solidFill>
              <a:prstDash val="solid"/>
              <a:miter lim="800000"/>
            </a:ln>
            <a:effectLst/>
          </p:spPr>
          <p:txBody>
            <a:bodyPr wrap="square" lIns="45719" tIns="45719" rIns="45719" bIns="45719" numCol="1" anchor="ctr">
              <a:noAutofit/>
            </a:bodyPr>
            <a:lstStyle/>
            <a:p>
              <a:pPr defTabSz="457200">
                <a:defRPr sz="1600"/>
              </a:pPr>
            </a:p>
          </p:txBody>
        </p:sp>
      </p:grpSp>
      <p:grpSp>
        <p:nvGrpSpPr>
          <p:cNvPr id="397" name="AutoShape 24"/>
          <p:cNvGrpSpPr/>
          <p:nvPr/>
        </p:nvGrpSpPr>
        <p:grpSpPr>
          <a:xfrm>
            <a:off x="5867400" y="4343399"/>
            <a:ext cx="679451" cy="679451"/>
            <a:chOff x="0" y="0"/>
            <a:chExt cx="679450" cy="679450"/>
          </a:xfrm>
        </p:grpSpPr>
        <p:sp>
          <p:nvSpPr>
            <p:cNvPr id="393" name="Shape"/>
            <p:cNvSpPr/>
            <p:nvPr/>
          </p:nvSpPr>
          <p:spPr>
            <a:xfrm>
              <a:off x="0" y="0"/>
              <a:ext cx="679450" cy="6794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399"/>
                  </a:moveTo>
                  <a:lnTo>
                    <a:pt x="5399" y="0"/>
                  </a:lnTo>
                  <a:lnTo>
                    <a:pt x="21600" y="0"/>
                  </a:lnTo>
                  <a:lnTo>
                    <a:pt x="21600" y="16201"/>
                  </a:lnTo>
                  <a:lnTo>
                    <a:pt x="16201" y="21600"/>
                  </a:lnTo>
                  <a:lnTo>
                    <a:pt x="0" y="21600"/>
                  </a:lnTo>
                  <a:close/>
                </a:path>
              </a:pathLst>
            </a:custGeom>
            <a:solidFill>
              <a:srgbClr val="FCFEB9"/>
            </a:solidFill>
            <a:ln w="3175" cap="flat">
              <a:noFill/>
              <a:miter lim="400000"/>
            </a:ln>
            <a:effectLst/>
          </p:spPr>
          <p:txBody>
            <a:bodyPr wrap="square" lIns="45719" tIns="45719" rIns="45719" bIns="45719" numCol="1" anchor="ctr">
              <a:noAutofit/>
            </a:bodyPr>
            <a:lstStyle/>
            <a:p>
              <a:pPr defTabSz="457200">
                <a:defRPr sz="1600"/>
              </a:pPr>
            </a:p>
          </p:txBody>
        </p:sp>
        <p:sp>
          <p:nvSpPr>
            <p:cNvPr id="394" name="Shape"/>
            <p:cNvSpPr/>
            <p:nvPr/>
          </p:nvSpPr>
          <p:spPr>
            <a:xfrm>
              <a:off x="509621" y="0"/>
              <a:ext cx="169830" cy="6794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399"/>
                  </a:moveTo>
                  <a:lnTo>
                    <a:pt x="21600" y="0"/>
                  </a:lnTo>
                  <a:lnTo>
                    <a:pt x="21600" y="16201"/>
                  </a:lnTo>
                  <a:lnTo>
                    <a:pt x="0" y="21600"/>
                  </a:lnTo>
                  <a:close/>
                </a:path>
              </a:pathLst>
            </a:custGeom>
            <a:solidFill>
              <a:srgbClr val="000000">
                <a:alpha val="20000"/>
              </a:srgbClr>
            </a:solidFill>
            <a:ln w="3175" cap="flat">
              <a:noFill/>
              <a:miter lim="400000"/>
            </a:ln>
            <a:effectLst/>
          </p:spPr>
          <p:txBody>
            <a:bodyPr wrap="square" lIns="45719" tIns="45719" rIns="45719" bIns="45719" numCol="1" anchor="ctr">
              <a:noAutofit/>
            </a:bodyPr>
            <a:lstStyle/>
            <a:p>
              <a:pPr defTabSz="457200">
                <a:defRPr sz="1600"/>
              </a:pPr>
            </a:p>
          </p:txBody>
        </p:sp>
        <p:sp>
          <p:nvSpPr>
            <p:cNvPr id="395" name="Shape"/>
            <p:cNvSpPr/>
            <p:nvPr/>
          </p:nvSpPr>
          <p:spPr>
            <a:xfrm>
              <a:off x="0" y="-1"/>
              <a:ext cx="679450" cy="1698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399" y="0"/>
                  </a:lnTo>
                  <a:lnTo>
                    <a:pt x="21600" y="0"/>
                  </a:lnTo>
                  <a:lnTo>
                    <a:pt x="16201" y="21600"/>
                  </a:lnTo>
                  <a:close/>
                </a:path>
              </a:pathLst>
            </a:custGeom>
            <a:solidFill>
              <a:srgbClr val="FFFFFF">
                <a:alpha val="20000"/>
              </a:srgbClr>
            </a:solidFill>
            <a:ln w="3175" cap="flat">
              <a:noFill/>
              <a:miter lim="400000"/>
            </a:ln>
            <a:effectLst/>
          </p:spPr>
          <p:txBody>
            <a:bodyPr wrap="square" lIns="45719" tIns="45719" rIns="45719" bIns="45719" numCol="1" anchor="ctr">
              <a:noAutofit/>
            </a:bodyPr>
            <a:lstStyle/>
            <a:p>
              <a:pPr defTabSz="457200">
                <a:defRPr sz="1600"/>
              </a:pPr>
            </a:p>
          </p:txBody>
        </p:sp>
        <p:sp>
          <p:nvSpPr>
            <p:cNvPr id="396" name="Shape"/>
            <p:cNvSpPr/>
            <p:nvPr/>
          </p:nvSpPr>
          <p:spPr>
            <a:xfrm>
              <a:off x="0" y="0"/>
              <a:ext cx="679450" cy="6794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399"/>
                  </a:moveTo>
                  <a:lnTo>
                    <a:pt x="5399" y="0"/>
                  </a:lnTo>
                  <a:lnTo>
                    <a:pt x="21600" y="0"/>
                  </a:lnTo>
                  <a:lnTo>
                    <a:pt x="21600" y="16201"/>
                  </a:lnTo>
                  <a:lnTo>
                    <a:pt x="16201" y="21600"/>
                  </a:lnTo>
                  <a:lnTo>
                    <a:pt x="0" y="21600"/>
                  </a:lnTo>
                  <a:close/>
                  <a:moveTo>
                    <a:pt x="0" y="5399"/>
                  </a:moveTo>
                  <a:lnTo>
                    <a:pt x="16201" y="5399"/>
                  </a:lnTo>
                  <a:lnTo>
                    <a:pt x="21600" y="0"/>
                  </a:lnTo>
                  <a:moveTo>
                    <a:pt x="16201" y="5399"/>
                  </a:moveTo>
                  <a:lnTo>
                    <a:pt x="16201" y="21600"/>
                  </a:lnTo>
                </a:path>
              </a:pathLst>
            </a:custGeom>
            <a:noFill/>
            <a:ln w="3175" cap="flat">
              <a:solidFill>
                <a:srgbClr val="000000"/>
              </a:solidFill>
              <a:prstDash val="solid"/>
              <a:miter lim="800000"/>
            </a:ln>
            <a:effectLst/>
          </p:spPr>
          <p:txBody>
            <a:bodyPr wrap="square" lIns="45719" tIns="45719" rIns="45719" bIns="45719" numCol="1" anchor="ctr">
              <a:noAutofit/>
            </a:bodyPr>
            <a:lstStyle/>
            <a:p>
              <a:pPr defTabSz="457200">
                <a:defRPr sz="1600"/>
              </a:pPr>
            </a:p>
          </p:txBody>
        </p:sp>
      </p:grpSp>
      <p:sp>
        <p:nvSpPr>
          <p:cNvPr id="398" name="AutoShape 25"/>
          <p:cNvSpPr/>
          <p:nvPr/>
        </p:nvSpPr>
        <p:spPr>
          <a:xfrm>
            <a:off x="3276600" y="4572000"/>
            <a:ext cx="292100" cy="2921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799"/>
                </a:moveTo>
                <a:lnTo>
                  <a:pt x="5400" y="10799"/>
                </a:lnTo>
                <a:lnTo>
                  <a:pt x="5400" y="0"/>
                </a:lnTo>
                <a:lnTo>
                  <a:pt x="16200" y="0"/>
                </a:lnTo>
                <a:lnTo>
                  <a:pt x="16200" y="10799"/>
                </a:lnTo>
                <a:lnTo>
                  <a:pt x="21600" y="10799"/>
                </a:lnTo>
                <a:lnTo>
                  <a:pt x="10800" y="21600"/>
                </a:lnTo>
                <a:close/>
              </a:path>
            </a:pathLst>
          </a:custGeom>
          <a:solidFill>
            <a:srgbClr val="4F81BD"/>
          </a:solidFill>
          <a:ln w="3175">
            <a:solidFill>
              <a:srgbClr val="000000"/>
            </a:solidFill>
            <a:miter/>
          </a:ln>
        </p:spPr>
        <p:txBody>
          <a:bodyPr lIns="45719" rIns="45719" anchor="ctr"/>
          <a:lstStyle/>
          <a:p>
            <a:pPr defTabSz="457200">
              <a:defRPr sz="1600"/>
            </a:pPr>
          </a:p>
        </p:txBody>
      </p:sp>
      <p:sp>
        <p:nvSpPr>
          <p:cNvPr id="399" name="AutoShape 26"/>
          <p:cNvSpPr/>
          <p:nvPr/>
        </p:nvSpPr>
        <p:spPr>
          <a:xfrm>
            <a:off x="4648200" y="4572000"/>
            <a:ext cx="292100" cy="2921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799"/>
                </a:moveTo>
                <a:lnTo>
                  <a:pt x="5400" y="10799"/>
                </a:lnTo>
                <a:lnTo>
                  <a:pt x="5400" y="0"/>
                </a:lnTo>
                <a:lnTo>
                  <a:pt x="16200" y="0"/>
                </a:lnTo>
                <a:lnTo>
                  <a:pt x="16200" y="10799"/>
                </a:lnTo>
                <a:lnTo>
                  <a:pt x="21600" y="10799"/>
                </a:lnTo>
                <a:lnTo>
                  <a:pt x="10800" y="21600"/>
                </a:lnTo>
                <a:close/>
              </a:path>
            </a:pathLst>
          </a:custGeom>
          <a:solidFill>
            <a:srgbClr val="4F81BD"/>
          </a:solidFill>
          <a:ln w="3175">
            <a:solidFill>
              <a:srgbClr val="000000"/>
            </a:solidFill>
            <a:miter/>
          </a:ln>
        </p:spPr>
        <p:txBody>
          <a:bodyPr lIns="45719" rIns="45719" anchor="ctr"/>
          <a:lstStyle/>
          <a:p>
            <a:pPr defTabSz="457200">
              <a:defRPr sz="1600"/>
            </a:pPr>
          </a:p>
        </p:txBody>
      </p:sp>
      <p:sp>
        <p:nvSpPr>
          <p:cNvPr id="400" name="AutoShape 27"/>
          <p:cNvSpPr/>
          <p:nvPr/>
        </p:nvSpPr>
        <p:spPr>
          <a:xfrm>
            <a:off x="3962400" y="4572000"/>
            <a:ext cx="292100" cy="2921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799"/>
                </a:moveTo>
                <a:lnTo>
                  <a:pt x="5400" y="10799"/>
                </a:lnTo>
                <a:lnTo>
                  <a:pt x="5400" y="0"/>
                </a:lnTo>
                <a:lnTo>
                  <a:pt x="16200" y="0"/>
                </a:lnTo>
                <a:lnTo>
                  <a:pt x="16200" y="10799"/>
                </a:lnTo>
                <a:lnTo>
                  <a:pt x="21600" y="10799"/>
                </a:lnTo>
                <a:lnTo>
                  <a:pt x="10800" y="21600"/>
                </a:lnTo>
                <a:close/>
              </a:path>
            </a:pathLst>
          </a:custGeom>
          <a:solidFill>
            <a:srgbClr val="4F81BD"/>
          </a:solidFill>
          <a:ln w="3175">
            <a:solidFill>
              <a:srgbClr val="000000"/>
            </a:solidFill>
            <a:miter/>
          </a:ln>
        </p:spPr>
        <p:txBody>
          <a:bodyPr lIns="45719" rIns="45719" anchor="ctr"/>
          <a:lstStyle/>
          <a:p>
            <a:pPr defTabSz="457200">
              <a:defRPr sz="1600"/>
            </a:pPr>
          </a:p>
        </p:txBody>
      </p:sp>
      <p:sp>
        <p:nvSpPr>
          <p:cNvPr id="401" name="Rectangle 28"/>
          <p:cNvSpPr txBox="1"/>
          <p:nvPr/>
        </p:nvSpPr>
        <p:spPr>
          <a:xfrm>
            <a:off x="3708201" y="5562600"/>
            <a:ext cx="921148" cy="21996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defTabSz="457200">
              <a:defRPr sz="1600">
                <a:latin typeface="+mn-lt"/>
                <a:ea typeface="+mn-ea"/>
                <a:cs typeface="+mn-cs"/>
                <a:sym typeface="Times New Roman"/>
              </a:defRPr>
            </a:lvl1pPr>
          </a:lstStyle>
          <a:p>
            <a:pPr/>
            <a:r>
              <a:t>Data Marts</a:t>
            </a:r>
          </a:p>
        </p:txBody>
      </p:sp>
      <p:sp>
        <p:nvSpPr>
          <p:cNvPr id="402" name="Line 29"/>
          <p:cNvSpPr/>
          <p:nvPr/>
        </p:nvSpPr>
        <p:spPr>
          <a:xfrm flipV="1">
            <a:off x="5029199" y="2743200"/>
            <a:ext cx="685801" cy="304800"/>
          </a:xfrm>
          <a:prstGeom prst="line">
            <a:avLst/>
          </a:prstGeom>
          <a:ln w="12700">
            <a:solidFill>
              <a:srgbClr val="000000"/>
            </a:solidFill>
            <a:headEnd type="stealth"/>
            <a:tailEnd type="stealth"/>
          </a:ln>
        </p:spPr>
        <p:txBody>
          <a:bodyPr lIns="45719" rIns="45719"/>
          <a:lstStyle/>
          <a:p>
            <a:pPr defTabSz="457200">
              <a:defRPr sz="1600"/>
            </a:pPr>
          </a:p>
        </p:txBody>
      </p:sp>
      <p:sp>
        <p:nvSpPr>
          <p:cNvPr id="403" name="Line 30"/>
          <p:cNvSpPr/>
          <p:nvPr/>
        </p:nvSpPr>
        <p:spPr>
          <a:xfrm flipV="1">
            <a:off x="5334000" y="4876799"/>
            <a:ext cx="457201" cy="457202"/>
          </a:xfrm>
          <a:prstGeom prst="line">
            <a:avLst/>
          </a:prstGeom>
          <a:ln w="12700">
            <a:solidFill>
              <a:srgbClr val="000000"/>
            </a:solidFill>
            <a:headEnd type="stealth"/>
            <a:tailEnd type="stealth"/>
          </a:ln>
        </p:spPr>
        <p:txBody>
          <a:bodyPr lIns="45719" rIns="45719"/>
          <a:lstStyle/>
          <a:p>
            <a:pPr defTabSz="457200">
              <a:defRPr sz="1600"/>
            </a:pPr>
          </a:p>
        </p:txBody>
      </p:sp>
      <p:grpSp>
        <p:nvGrpSpPr>
          <p:cNvPr id="406" name="AutoShape 31"/>
          <p:cNvGrpSpPr/>
          <p:nvPr/>
        </p:nvGrpSpPr>
        <p:grpSpPr>
          <a:xfrm>
            <a:off x="3047998" y="4953000"/>
            <a:ext cx="671517" cy="609600"/>
            <a:chOff x="-1" y="0"/>
            <a:chExt cx="671515" cy="609600"/>
          </a:xfrm>
        </p:grpSpPr>
        <p:sp>
          <p:nvSpPr>
            <p:cNvPr id="404" name="Shape"/>
            <p:cNvSpPr/>
            <p:nvPr/>
          </p:nvSpPr>
          <p:spPr>
            <a:xfrm>
              <a:off x="-2" y="0"/>
              <a:ext cx="671517" cy="609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FFFF00"/>
            </a:solidFill>
            <a:ln w="3175" cap="flat">
              <a:noFill/>
              <a:miter lim="400000"/>
            </a:ln>
            <a:effectLst/>
          </p:spPr>
          <p:txBody>
            <a:bodyPr wrap="square" lIns="45719" tIns="45719" rIns="45719" bIns="45719" numCol="1" anchor="ctr">
              <a:noAutofit/>
            </a:bodyPr>
            <a:lstStyle/>
            <a:p>
              <a:pPr defTabSz="457200">
                <a:defRPr sz="1600"/>
              </a:pPr>
            </a:p>
          </p:txBody>
        </p:sp>
        <p:sp>
          <p:nvSpPr>
            <p:cNvPr id="405" name="Shape"/>
            <p:cNvSpPr/>
            <p:nvPr/>
          </p:nvSpPr>
          <p:spPr>
            <a:xfrm>
              <a:off x="-2" y="0"/>
              <a:ext cx="671517" cy="609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3175" cap="flat">
              <a:solidFill>
                <a:srgbClr val="000000"/>
              </a:solidFill>
              <a:prstDash val="solid"/>
              <a:round/>
            </a:ln>
            <a:effectLst/>
          </p:spPr>
          <p:txBody>
            <a:bodyPr wrap="square" lIns="45719" tIns="45719" rIns="45719" bIns="45719" numCol="1" anchor="ctr">
              <a:noAutofit/>
            </a:bodyPr>
            <a:lstStyle/>
            <a:p>
              <a:pPr defTabSz="457200">
                <a:defRPr sz="1600"/>
              </a:pPr>
            </a:p>
          </p:txBody>
        </p:sp>
      </p:grpSp>
      <p:grpSp>
        <p:nvGrpSpPr>
          <p:cNvPr id="409" name="AutoShape 32"/>
          <p:cNvGrpSpPr/>
          <p:nvPr/>
        </p:nvGrpSpPr>
        <p:grpSpPr>
          <a:xfrm>
            <a:off x="3809998" y="4953000"/>
            <a:ext cx="671517" cy="609600"/>
            <a:chOff x="-1" y="0"/>
            <a:chExt cx="671515" cy="609600"/>
          </a:xfrm>
        </p:grpSpPr>
        <p:sp>
          <p:nvSpPr>
            <p:cNvPr id="407" name="Shape"/>
            <p:cNvSpPr/>
            <p:nvPr/>
          </p:nvSpPr>
          <p:spPr>
            <a:xfrm>
              <a:off x="-2" y="0"/>
              <a:ext cx="671517" cy="609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FFFF00"/>
            </a:solidFill>
            <a:ln w="3175" cap="flat">
              <a:noFill/>
              <a:miter lim="400000"/>
            </a:ln>
            <a:effectLst/>
          </p:spPr>
          <p:txBody>
            <a:bodyPr wrap="square" lIns="45719" tIns="45719" rIns="45719" bIns="45719" numCol="1" anchor="ctr">
              <a:noAutofit/>
            </a:bodyPr>
            <a:lstStyle/>
            <a:p>
              <a:pPr defTabSz="457200">
                <a:defRPr sz="1600"/>
              </a:pPr>
            </a:p>
          </p:txBody>
        </p:sp>
        <p:sp>
          <p:nvSpPr>
            <p:cNvPr id="408" name="Shape"/>
            <p:cNvSpPr/>
            <p:nvPr/>
          </p:nvSpPr>
          <p:spPr>
            <a:xfrm>
              <a:off x="-2" y="0"/>
              <a:ext cx="671517" cy="609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3175" cap="flat">
              <a:solidFill>
                <a:srgbClr val="000000"/>
              </a:solidFill>
              <a:prstDash val="solid"/>
              <a:round/>
            </a:ln>
            <a:effectLst/>
          </p:spPr>
          <p:txBody>
            <a:bodyPr wrap="square" lIns="45719" tIns="45719" rIns="45719" bIns="45719" numCol="1" anchor="ctr">
              <a:noAutofit/>
            </a:bodyPr>
            <a:lstStyle/>
            <a:p>
              <a:pPr defTabSz="457200">
                <a:defRPr sz="1600"/>
              </a:pPr>
            </a:p>
          </p:txBody>
        </p:sp>
      </p:grpSp>
      <p:grpSp>
        <p:nvGrpSpPr>
          <p:cNvPr id="412" name="AutoShape 33"/>
          <p:cNvGrpSpPr/>
          <p:nvPr/>
        </p:nvGrpSpPr>
        <p:grpSpPr>
          <a:xfrm>
            <a:off x="4571998" y="4953000"/>
            <a:ext cx="671517" cy="609600"/>
            <a:chOff x="-1" y="0"/>
            <a:chExt cx="671515" cy="609600"/>
          </a:xfrm>
        </p:grpSpPr>
        <p:sp>
          <p:nvSpPr>
            <p:cNvPr id="410" name="Shape"/>
            <p:cNvSpPr/>
            <p:nvPr/>
          </p:nvSpPr>
          <p:spPr>
            <a:xfrm>
              <a:off x="-2" y="0"/>
              <a:ext cx="671517" cy="609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FFFF00"/>
            </a:solidFill>
            <a:ln w="3175" cap="flat">
              <a:noFill/>
              <a:miter lim="400000"/>
            </a:ln>
            <a:effectLst/>
          </p:spPr>
          <p:txBody>
            <a:bodyPr wrap="square" lIns="45719" tIns="45719" rIns="45719" bIns="45719" numCol="1" anchor="ctr">
              <a:noAutofit/>
            </a:bodyPr>
            <a:lstStyle/>
            <a:p>
              <a:pPr defTabSz="457200">
                <a:defRPr sz="1600"/>
              </a:pPr>
            </a:p>
          </p:txBody>
        </p:sp>
        <p:sp>
          <p:nvSpPr>
            <p:cNvPr id="411" name="Shape"/>
            <p:cNvSpPr/>
            <p:nvPr/>
          </p:nvSpPr>
          <p:spPr>
            <a:xfrm>
              <a:off x="-2" y="0"/>
              <a:ext cx="671517" cy="609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3175" cap="flat">
              <a:solidFill>
                <a:srgbClr val="000000"/>
              </a:solidFill>
              <a:prstDash val="solid"/>
              <a:round/>
            </a:ln>
            <a:effectLst/>
          </p:spPr>
          <p:txBody>
            <a:bodyPr wrap="square" lIns="45719" tIns="45719" rIns="45719" bIns="45719" numCol="1" anchor="ctr">
              <a:noAutofit/>
            </a:bodyPr>
            <a:lstStyle/>
            <a:p>
              <a:pPr defTabSz="457200">
                <a:defRPr sz="1600"/>
              </a:pPr>
            </a:p>
          </p:txBody>
        </p:sp>
      </p:grpSp>
      <p:grpSp>
        <p:nvGrpSpPr>
          <p:cNvPr id="427" name="Group 34"/>
          <p:cNvGrpSpPr/>
          <p:nvPr/>
        </p:nvGrpSpPr>
        <p:grpSpPr>
          <a:xfrm>
            <a:off x="228599" y="1523999"/>
            <a:ext cx="1587501" cy="3879851"/>
            <a:chOff x="0" y="0"/>
            <a:chExt cx="1587500" cy="3879850"/>
          </a:xfrm>
        </p:grpSpPr>
        <p:sp>
          <p:nvSpPr>
            <p:cNvPr id="413" name="Oval 35"/>
            <p:cNvSpPr/>
            <p:nvPr/>
          </p:nvSpPr>
          <p:spPr>
            <a:xfrm>
              <a:off x="679450" y="1295400"/>
              <a:ext cx="749300" cy="273050"/>
            </a:xfrm>
            <a:prstGeom prst="ellipse">
              <a:avLst/>
            </a:prstGeom>
            <a:solidFill>
              <a:srgbClr val="FCFEB9"/>
            </a:solidFill>
            <a:ln w="3175" cap="flat">
              <a:solidFill>
                <a:srgbClr val="000000"/>
              </a:solidFill>
              <a:prstDash val="solid"/>
              <a:round/>
            </a:ln>
            <a:effectLst/>
          </p:spPr>
          <p:txBody>
            <a:bodyPr wrap="square" lIns="45719" tIns="45719" rIns="45719" bIns="45719" numCol="1" anchor="ctr">
              <a:noAutofit/>
            </a:bodyPr>
            <a:lstStyle/>
            <a:p>
              <a:pPr defTabSz="457200">
                <a:defRPr sz="1600"/>
              </a:pPr>
            </a:p>
          </p:txBody>
        </p:sp>
        <p:sp>
          <p:nvSpPr>
            <p:cNvPr id="414" name="Oval 36"/>
            <p:cNvSpPr/>
            <p:nvPr/>
          </p:nvSpPr>
          <p:spPr>
            <a:xfrm>
              <a:off x="0" y="0"/>
              <a:ext cx="1587501" cy="3879850"/>
            </a:xfrm>
            <a:prstGeom prst="ellipse">
              <a:avLst/>
            </a:prstGeom>
            <a:noFill/>
            <a:ln w="3175" cap="flat">
              <a:solidFill>
                <a:srgbClr val="000000"/>
              </a:solidFill>
              <a:prstDash val="solid"/>
              <a:round/>
            </a:ln>
            <a:effectLst/>
          </p:spPr>
          <p:txBody>
            <a:bodyPr wrap="square" lIns="45719" tIns="45719" rIns="45719" bIns="45719" numCol="1" anchor="ctr">
              <a:noAutofit/>
            </a:bodyPr>
            <a:lstStyle/>
            <a:p>
              <a:pPr defTabSz="457200">
                <a:defRPr sz="1600"/>
              </a:pPr>
            </a:p>
          </p:txBody>
        </p:sp>
        <p:sp>
          <p:nvSpPr>
            <p:cNvPr id="415" name="Oval 37"/>
            <p:cNvSpPr/>
            <p:nvPr/>
          </p:nvSpPr>
          <p:spPr>
            <a:xfrm>
              <a:off x="146050" y="1295400"/>
              <a:ext cx="749301" cy="273050"/>
            </a:xfrm>
            <a:prstGeom prst="ellipse">
              <a:avLst/>
            </a:prstGeom>
            <a:solidFill>
              <a:srgbClr val="FCFEB9"/>
            </a:solidFill>
            <a:ln w="3175" cap="flat">
              <a:solidFill>
                <a:srgbClr val="000000"/>
              </a:solidFill>
              <a:prstDash val="solid"/>
              <a:round/>
            </a:ln>
            <a:effectLst/>
          </p:spPr>
          <p:txBody>
            <a:bodyPr wrap="square" lIns="45719" tIns="45719" rIns="45719" bIns="45719" numCol="1" anchor="ctr">
              <a:noAutofit/>
            </a:bodyPr>
            <a:lstStyle/>
            <a:p>
              <a:pPr defTabSz="457200">
                <a:defRPr sz="1600"/>
              </a:pPr>
            </a:p>
          </p:txBody>
        </p:sp>
        <p:sp>
          <p:nvSpPr>
            <p:cNvPr id="416" name="Rectangle 38"/>
            <p:cNvSpPr txBox="1"/>
            <p:nvPr/>
          </p:nvSpPr>
          <p:spPr>
            <a:xfrm>
              <a:off x="146050" y="1600200"/>
              <a:ext cx="1298118" cy="6157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6037" tIns="46037" rIns="46037" bIns="46037" numCol="1" anchor="t">
              <a:spAutoFit/>
            </a:bodyPr>
            <a:lstStyle/>
            <a:p>
              <a:pPr defTabSz="457200">
                <a:defRPr sz="1800">
                  <a:latin typeface="+mn-lt"/>
                  <a:ea typeface="+mn-ea"/>
                  <a:cs typeface="+mn-cs"/>
                  <a:sym typeface="Times New Roman"/>
                </a:defRPr>
              </a:pPr>
              <a:r>
                <a:t>Operational </a:t>
              </a:r>
            </a:p>
            <a:p>
              <a:pPr defTabSz="457200">
                <a:defRPr sz="1800">
                  <a:latin typeface="+mn-lt"/>
                  <a:ea typeface="+mn-ea"/>
                  <a:cs typeface="+mn-cs"/>
                  <a:sym typeface="Times New Roman"/>
                </a:defRPr>
              </a:pPr>
              <a:r>
                <a:t>DBs</a:t>
              </a:r>
            </a:p>
          </p:txBody>
        </p:sp>
        <p:sp>
          <p:nvSpPr>
            <p:cNvPr id="417" name="Rectangle 39"/>
            <p:cNvSpPr txBox="1"/>
            <p:nvPr/>
          </p:nvSpPr>
          <p:spPr>
            <a:xfrm>
              <a:off x="222250" y="533400"/>
              <a:ext cx="1098550" cy="6157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6037" tIns="46037" rIns="46037" bIns="46037" numCol="1" anchor="t">
              <a:spAutoFit/>
            </a:bodyPr>
            <a:lstStyle/>
            <a:p>
              <a:pPr defTabSz="457200">
                <a:defRPr sz="1800">
                  <a:latin typeface="+mn-lt"/>
                  <a:ea typeface="+mn-ea"/>
                  <a:cs typeface="+mn-cs"/>
                  <a:sym typeface="Times New Roman"/>
                </a:defRPr>
              </a:pPr>
              <a:r>
                <a:t>Other</a:t>
              </a:r>
            </a:p>
            <a:p>
              <a:pPr defTabSz="457200">
                <a:defRPr sz="1800">
                  <a:latin typeface="+mn-lt"/>
                  <a:ea typeface="+mn-ea"/>
                  <a:cs typeface="+mn-cs"/>
                  <a:sym typeface="Times New Roman"/>
                </a:defRPr>
              </a:pPr>
              <a:r>
                <a:t>sources</a:t>
              </a:r>
            </a:p>
          </p:txBody>
        </p:sp>
        <p:grpSp>
          <p:nvGrpSpPr>
            <p:cNvPr id="420" name="AutoShape 40"/>
            <p:cNvGrpSpPr/>
            <p:nvPr/>
          </p:nvGrpSpPr>
          <p:grpSpPr>
            <a:xfrm>
              <a:off x="344486" y="3108325"/>
              <a:ext cx="700090" cy="457200"/>
              <a:chOff x="-1" y="0"/>
              <a:chExt cx="700089" cy="457200"/>
            </a:xfrm>
          </p:grpSpPr>
          <p:sp>
            <p:nvSpPr>
              <p:cNvPr id="418" name="Shape"/>
              <p:cNvSpPr/>
              <p:nvPr/>
            </p:nvSpPr>
            <p:spPr>
              <a:xfrm>
                <a:off x="-2" y="0"/>
                <a:ext cx="700091" cy="457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9A87F9"/>
              </a:solidFill>
              <a:ln w="3175" cap="flat">
                <a:noFill/>
                <a:miter lim="400000"/>
              </a:ln>
              <a:effectLst/>
            </p:spPr>
            <p:txBody>
              <a:bodyPr wrap="square" lIns="45719" tIns="45719" rIns="45719" bIns="45719" numCol="1" anchor="ctr">
                <a:noAutofit/>
              </a:bodyPr>
              <a:lstStyle/>
              <a:p>
                <a:pPr defTabSz="457200">
                  <a:defRPr sz="1600"/>
                </a:pPr>
              </a:p>
            </p:txBody>
          </p:sp>
          <p:sp>
            <p:nvSpPr>
              <p:cNvPr id="419" name="Shape"/>
              <p:cNvSpPr/>
              <p:nvPr/>
            </p:nvSpPr>
            <p:spPr>
              <a:xfrm>
                <a:off x="-2" y="0"/>
                <a:ext cx="700091" cy="457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3175" cap="flat">
                <a:solidFill>
                  <a:srgbClr val="000000"/>
                </a:solidFill>
                <a:prstDash val="solid"/>
                <a:round/>
              </a:ln>
              <a:effectLst/>
            </p:spPr>
            <p:txBody>
              <a:bodyPr wrap="square" lIns="45719" tIns="45719" rIns="45719" bIns="45719" numCol="1" anchor="ctr">
                <a:noAutofit/>
              </a:bodyPr>
              <a:lstStyle/>
              <a:p>
                <a:pPr defTabSz="457200">
                  <a:defRPr sz="1600"/>
                </a:pPr>
              </a:p>
            </p:txBody>
          </p:sp>
        </p:grpSp>
        <p:grpSp>
          <p:nvGrpSpPr>
            <p:cNvPr id="423" name="AutoShape 41"/>
            <p:cNvGrpSpPr/>
            <p:nvPr/>
          </p:nvGrpSpPr>
          <p:grpSpPr>
            <a:xfrm>
              <a:off x="496886" y="2681287"/>
              <a:ext cx="700090" cy="457201"/>
              <a:chOff x="-1" y="0"/>
              <a:chExt cx="700089" cy="457200"/>
            </a:xfrm>
          </p:grpSpPr>
          <p:sp>
            <p:nvSpPr>
              <p:cNvPr id="421" name="Shape"/>
              <p:cNvSpPr/>
              <p:nvPr/>
            </p:nvSpPr>
            <p:spPr>
              <a:xfrm>
                <a:off x="-2" y="0"/>
                <a:ext cx="700091" cy="457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9A87F9"/>
              </a:solidFill>
              <a:ln w="3175" cap="flat">
                <a:noFill/>
                <a:miter lim="400000"/>
              </a:ln>
              <a:effectLst/>
            </p:spPr>
            <p:txBody>
              <a:bodyPr wrap="square" lIns="45719" tIns="45719" rIns="45719" bIns="45719" numCol="1" anchor="ctr">
                <a:noAutofit/>
              </a:bodyPr>
              <a:lstStyle/>
              <a:p>
                <a:pPr defTabSz="457200">
                  <a:defRPr sz="1600"/>
                </a:pPr>
              </a:p>
            </p:txBody>
          </p:sp>
          <p:sp>
            <p:nvSpPr>
              <p:cNvPr id="422" name="Shape"/>
              <p:cNvSpPr/>
              <p:nvPr/>
            </p:nvSpPr>
            <p:spPr>
              <a:xfrm>
                <a:off x="-2" y="0"/>
                <a:ext cx="700091" cy="457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3175" cap="flat">
                <a:solidFill>
                  <a:srgbClr val="000000"/>
                </a:solidFill>
                <a:prstDash val="solid"/>
                <a:round/>
              </a:ln>
              <a:effectLst/>
            </p:spPr>
            <p:txBody>
              <a:bodyPr wrap="square" lIns="45719" tIns="45719" rIns="45719" bIns="45719" numCol="1" anchor="ctr">
                <a:noAutofit/>
              </a:bodyPr>
              <a:lstStyle/>
              <a:p>
                <a:pPr defTabSz="457200">
                  <a:defRPr sz="1600"/>
                </a:pPr>
              </a:p>
            </p:txBody>
          </p:sp>
        </p:grpSp>
        <p:grpSp>
          <p:nvGrpSpPr>
            <p:cNvPr id="426" name="AutoShape 42"/>
            <p:cNvGrpSpPr/>
            <p:nvPr/>
          </p:nvGrpSpPr>
          <p:grpSpPr>
            <a:xfrm>
              <a:off x="741361" y="2239962"/>
              <a:ext cx="700090" cy="457201"/>
              <a:chOff x="-1" y="0"/>
              <a:chExt cx="700089" cy="457200"/>
            </a:xfrm>
          </p:grpSpPr>
          <p:sp>
            <p:nvSpPr>
              <p:cNvPr id="424" name="Shape"/>
              <p:cNvSpPr/>
              <p:nvPr/>
            </p:nvSpPr>
            <p:spPr>
              <a:xfrm>
                <a:off x="-2" y="0"/>
                <a:ext cx="700091" cy="457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9A87F9"/>
              </a:solidFill>
              <a:ln w="3175" cap="flat">
                <a:noFill/>
                <a:miter lim="400000"/>
              </a:ln>
              <a:effectLst/>
            </p:spPr>
            <p:txBody>
              <a:bodyPr wrap="square" lIns="45719" tIns="45719" rIns="45719" bIns="45719" numCol="1" anchor="ctr">
                <a:noAutofit/>
              </a:bodyPr>
              <a:lstStyle/>
              <a:p>
                <a:pPr defTabSz="457200">
                  <a:defRPr sz="1600"/>
                </a:pPr>
              </a:p>
            </p:txBody>
          </p:sp>
          <p:sp>
            <p:nvSpPr>
              <p:cNvPr id="425" name="Shape"/>
              <p:cNvSpPr/>
              <p:nvPr/>
            </p:nvSpPr>
            <p:spPr>
              <a:xfrm>
                <a:off x="-2" y="0"/>
                <a:ext cx="700091" cy="457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3175" cap="flat">
                <a:solidFill>
                  <a:srgbClr val="000000"/>
                </a:solidFill>
                <a:prstDash val="solid"/>
                <a:round/>
              </a:ln>
              <a:effectLst/>
            </p:spPr>
            <p:txBody>
              <a:bodyPr wrap="square" lIns="45719" tIns="45719" rIns="45719" bIns="45719" numCol="1" anchor="ctr">
                <a:noAutofit/>
              </a:bodyPr>
              <a:lstStyle/>
              <a:p>
                <a:pPr defTabSz="457200">
                  <a:defRPr sz="1600"/>
                </a:pPr>
              </a:p>
            </p:txBody>
          </p:sp>
        </p:grpSp>
      </p:grpSp>
      <p:sp>
        <p:nvSpPr>
          <p:cNvPr id="428" name="Line 43"/>
          <p:cNvSpPr/>
          <p:nvPr/>
        </p:nvSpPr>
        <p:spPr>
          <a:xfrm flipH="1">
            <a:off x="1904999" y="1524000"/>
            <a:ext cx="1" cy="4191000"/>
          </a:xfrm>
          <a:prstGeom prst="line">
            <a:avLst/>
          </a:prstGeom>
          <a:ln w="12700">
            <a:solidFill>
              <a:srgbClr val="000000"/>
            </a:solidFill>
            <a:prstDash val="dash"/>
          </a:ln>
        </p:spPr>
        <p:txBody>
          <a:bodyPr lIns="45719" rIns="45719"/>
          <a:lstStyle/>
          <a:p>
            <a:pPr defTabSz="457200">
              <a:defRPr sz="1600"/>
            </a:pPr>
          </a:p>
        </p:txBody>
      </p:sp>
      <p:sp>
        <p:nvSpPr>
          <p:cNvPr id="429" name="Line 44"/>
          <p:cNvSpPr/>
          <p:nvPr/>
        </p:nvSpPr>
        <p:spPr>
          <a:xfrm flipH="1">
            <a:off x="5410200" y="1600200"/>
            <a:ext cx="1" cy="4114800"/>
          </a:xfrm>
          <a:prstGeom prst="line">
            <a:avLst/>
          </a:prstGeom>
          <a:ln w="12700">
            <a:solidFill>
              <a:srgbClr val="000000"/>
            </a:solidFill>
            <a:prstDash val="dash"/>
          </a:ln>
        </p:spPr>
        <p:txBody>
          <a:bodyPr lIns="45719" rIns="45719"/>
          <a:lstStyle/>
          <a:p>
            <a:pPr defTabSz="457200">
              <a:defRPr sz="1600"/>
            </a:pPr>
          </a:p>
        </p:txBody>
      </p:sp>
      <p:sp>
        <p:nvSpPr>
          <p:cNvPr id="430" name="Line 45"/>
          <p:cNvSpPr/>
          <p:nvPr/>
        </p:nvSpPr>
        <p:spPr>
          <a:xfrm flipH="1">
            <a:off x="6629399" y="1600200"/>
            <a:ext cx="1" cy="4114800"/>
          </a:xfrm>
          <a:prstGeom prst="line">
            <a:avLst/>
          </a:prstGeom>
          <a:ln w="12700">
            <a:solidFill>
              <a:srgbClr val="000000"/>
            </a:solidFill>
            <a:prstDash val="dash"/>
          </a:ln>
        </p:spPr>
        <p:txBody>
          <a:bodyPr lIns="45719" rIns="45719"/>
          <a:lstStyle/>
          <a:p>
            <a:pPr defTabSz="457200">
              <a:defRPr sz="1600"/>
            </a:pPr>
          </a:p>
        </p:txBody>
      </p:sp>
      <p:sp>
        <p:nvSpPr>
          <p:cNvPr id="431" name="Text Box 46"/>
          <p:cNvSpPr txBox="1"/>
          <p:nvPr/>
        </p:nvSpPr>
        <p:spPr>
          <a:xfrm>
            <a:off x="2838450" y="6172200"/>
            <a:ext cx="1463452" cy="31833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defRPr sz="2200">
                <a:latin typeface="+mn-lt"/>
                <a:ea typeface="+mn-ea"/>
                <a:cs typeface="+mn-cs"/>
                <a:sym typeface="Times New Roman"/>
              </a:defRPr>
            </a:lvl1pPr>
          </a:lstStyle>
          <a:p>
            <a:pPr/>
            <a:r>
              <a:t>Data Storage</a:t>
            </a:r>
          </a:p>
        </p:txBody>
      </p:sp>
      <p:sp>
        <p:nvSpPr>
          <p:cNvPr id="432" name="AutoShape 47"/>
          <p:cNvSpPr/>
          <p:nvPr/>
        </p:nvSpPr>
        <p:spPr>
          <a:xfrm rot="5400000">
            <a:off x="952499" y="5219699"/>
            <a:ext cx="152401" cy="1600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806"/>
                  <a:pt x="10800" y="1800"/>
                </a:cubicBezTo>
                <a:lnTo>
                  <a:pt x="10800" y="9000"/>
                </a:lnTo>
                <a:cubicBezTo>
                  <a:pt x="10800" y="9994"/>
                  <a:pt x="15635" y="10800"/>
                  <a:pt x="21600" y="10800"/>
                </a:cubicBezTo>
                <a:cubicBezTo>
                  <a:pt x="15635" y="10800"/>
                  <a:pt x="10800" y="11606"/>
                  <a:pt x="10800" y="12600"/>
                </a:cubicBezTo>
                <a:lnTo>
                  <a:pt x="10800" y="19800"/>
                </a:lnTo>
                <a:cubicBezTo>
                  <a:pt x="10800" y="20794"/>
                  <a:pt x="5965" y="21600"/>
                  <a:pt x="0" y="21600"/>
                </a:cubicBezTo>
              </a:path>
            </a:pathLst>
          </a:custGeom>
          <a:ln w="12700">
            <a:solidFill>
              <a:srgbClr val="000000"/>
            </a:solidFill>
          </a:ln>
        </p:spPr>
        <p:txBody>
          <a:bodyPr lIns="45719" rIns="45719" anchor="ctr"/>
          <a:lstStyle/>
          <a:p>
            <a:pPr defTabSz="457200">
              <a:defRPr sz="1600"/>
            </a:pPr>
          </a:p>
        </p:txBody>
      </p:sp>
      <p:sp>
        <p:nvSpPr>
          <p:cNvPr id="433" name="AutoShape 48"/>
          <p:cNvSpPr/>
          <p:nvPr/>
        </p:nvSpPr>
        <p:spPr>
          <a:xfrm rot="5400000">
            <a:off x="3505200" y="4419599"/>
            <a:ext cx="152401" cy="3200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806"/>
                  <a:pt x="10800" y="1800"/>
                </a:cubicBezTo>
                <a:lnTo>
                  <a:pt x="10800" y="9000"/>
                </a:lnTo>
                <a:cubicBezTo>
                  <a:pt x="10800" y="9994"/>
                  <a:pt x="15635" y="10800"/>
                  <a:pt x="21600" y="10800"/>
                </a:cubicBezTo>
                <a:cubicBezTo>
                  <a:pt x="15635" y="10800"/>
                  <a:pt x="10800" y="11606"/>
                  <a:pt x="10800" y="12600"/>
                </a:cubicBezTo>
                <a:lnTo>
                  <a:pt x="10800" y="19800"/>
                </a:lnTo>
                <a:cubicBezTo>
                  <a:pt x="10800" y="20794"/>
                  <a:pt x="5965" y="21600"/>
                  <a:pt x="0" y="21600"/>
                </a:cubicBezTo>
              </a:path>
            </a:pathLst>
          </a:custGeom>
          <a:ln w="12700">
            <a:solidFill>
              <a:srgbClr val="000000"/>
            </a:solidFill>
          </a:ln>
        </p:spPr>
        <p:txBody>
          <a:bodyPr lIns="45719" rIns="45719" anchor="ctr"/>
          <a:lstStyle/>
          <a:p>
            <a:pPr defTabSz="457200">
              <a:defRPr sz="1600"/>
            </a:pPr>
          </a:p>
        </p:txBody>
      </p:sp>
      <p:sp>
        <p:nvSpPr>
          <p:cNvPr id="434" name="AutoShape 49"/>
          <p:cNvSpPr/>
          <p:nvPr/>
        </p:nvSpPr>
        <p:spPr>
          <a:xfrm rot="5400000">
            <a:off x="5981700" y="5448300"/>
            <a:ext cx="152401" cy="1143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806"/>
                  <a:pt x="10800" y="1800"/>
                </a:cubicBezTo>
                <a:lnTo>
                  <a:pt x="10800" y="9000"/>
                </a:lnTo>
                <a:cubicBezTo>
                  <a:pt x="10800" y="9994"/>
                  <a:pt x="15635" y="10800"/>
                  <a:pt x="21600" y="10800"/>
                </a:cubicBezTo>
                <a:cubicBezTo>
                  <a:pt x="15635" y="10800"/>
                  <a:pt x="10800" y="11606"/>
                  <a:pt x="10800" y="12600"/>
                </a:cubicBezTo>
                <a:lnTo>
                  <a:pt x="10800" y="19800"/>
                </a:lnTo>
                <a:cubicBezTo>
                  <a:pt x="10800" y="20794"/>
                  <a:pt x="5965" y="21600"/>
                  <a:pt x="0" y="21600"/>
                </a:cubicBezTo>
              </a:path>
            </a:pathLst>
          </a:custGeom>
          <a:ln w="12700">
            <a:solidFill>
              <a:srgbClr val="000000"/>
            </a:solidFill>
          </a:ln>
        </p:spPr>
        <p:txBody>
          <a:bodyPr lIns="45719" rIns="45719" anchor="ctr"/>
          <a:lstStyle/>
          <a:p>
            <a:pPr defTabSz="457200">
              <a:defRPr sz="1600"/>
            </a:pPr>
          </a:p>
        </p:txBody>
      </p:sp>
      <p:sp>
        <p:nvSpPr>
          <p:cNvPr id="435" name="AutoShape 50"/>
          <p:cNvSpPr/>
          <p:nvPr/>
        </p:nvSpPr>
        <p:spPr>
          <a:xfrm rot="5400000">
            <a:off x="7734300" y="4991099"/>
            <a:ext cx="152401" cy="2057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806"/>
                  <a:pt x="10800" y="1800"/>
                </a:cubicBezTo>
                <a:lnTo>
                  <a:pt x="10800" y="9000"/>
                </a:lnTo>
                <a:cubicBezTo>
                  <a:pt x="10800" y="9994"/>
                  <a:pt x="15635" y="10800"/>
                  <a:pt x="21600" y="10800"/>
                </a:cubicBezTo>
                <a:cubicBezTo>
                  <a:pt x="15635" y="10800"/>
                  <a:pt x="10800" y="11606"/>
                  <a:pt x="10800" y="12600"/>
                </a:cubicBezTo>
                <a:lnTo>
                  <a:pt x="10800" y="19800"/>
                </a:lnTo>
                <a:cubicBezTo>
                  <a:pt x="10800" y="20794"/>
                  <a:pt x="5965" y="21600"/>
                  <a:pt x="0" y="21600"/>
                </a:cubicBezTo>
              </a:path>
            </a:pathLst>
          </a:custGeom>
          <a:ln w="12700">
            <a:solidFill>
              <a:srgbClr val="000000"/>
            </a:solidFill>
          </a:ln>
        </p:spPr>
        <p:txBody>
          <a:bodyPr lIns="45719" rIns="45719" anchor="ctr"/>
          <a:lstStyle/>
          <a:p>
            <a:pPr defTabSz="457200">
              <a:defRPr sz="1600"/>
            </a:pPr>
          </a:p>
        </p:txBody>
      </p:sp>
      <p:sp>
        <p:nvSpPr>
          <p:cNvPr id="436" name="Rectangle 51"/>
          <p:cNvSpPr txBox="1"/>
          <p:nvPr/>
        </p:nvSpPr>
        <p:spPr>
          <a:xfrm>
            <a:off x="5334000" y="1905000"/>
            <a:ext cx="1524000" cy="25698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defRPr sz="1800">
                <a:latin typeface="+mn-lt"/>
                <a:ea typeface="+mn-ea"/>
                <a:cs typeface="+mn-cs"/>
                <a:sym typeface="Times New Roman"/>
              </a:defRPr>
            </a:lvl1pPr>
          </a:lstStyle>
          <a:p>
            <a:pPr/>
            <a:r>
              <a:t>OLAP Server</a:t>
            </a:r>
          </a:p>
        </p:txBody>
      </p:sp>
      <p:sp>
        <p:nvSpPr>
          <p:cNvPr id="437" name="Line 52"/>
          <p:cNvSpPr/>
          <p:nvPr/>
        </p:nvSpPr>
        <p:spPr>
          <a:xfrm>
            <a:off x="3048000" y="2590800"/>
            <a:ext cx="304801" cy="381000"/>
          </a:xfrm>
          <a:prstGeom prst="line">
            <a:avLst/>
          </a:prstGeom>
          <a:ln w="12700">
            <a:solidFill>
              <a:srgbClr val="000000"/>
            </a:solidFill>
            <a:tailEnd type="stealth"/>
          </a:ln>
        </p:spPr>
        <p:txBody>
          <a:bodyPr lIns="45719" rIns="45719"/>
          <a:lstStyle/>
          <a:p>
            <a:pPr defTabSz="457200">
              <a:defRPr sz="1600"/>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40" name="Image" descr="Image"/>
          <p:cNvPicPr>
            <a:picLocks noChangeAspect="1"/>
          </p:cNvPicPr>
          <p:nvPr/>
        </p:nvPicPr>
        <p:blipFill>
          <a:blip r:embed="rId2">
            <a:extLst/>
          </a:blip>
          <a:stretch>
            <a:fillRect/>
          </a:stretch>
        </p:blipFill>
        <p:spPr>
          <a:xfrm>
            <a:off x="1974850" y="1756568"/>
            <a:ext cx="5194300" cy="4483101"/>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2"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443" name="Decision support systems…"/>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200">
                <a:solidFill>
                  <a:srgbClr val="0D0D0D"/>
                </a:solidFill>
              </a:defRPr>
            </a:pPr>
            <a:r>
              <a:t>Decision support systems</a:t>
            </a:r>
          </a:p>
          <a:p>
            <a:pPr lvl="1" marL="742950" indent="-285750">
              <a:spcBef>
                <a:spcPts val="600"/>
              </a:spcBef>
              <a:buFontTx/>
              <a:buChar char="–"/>
              <a:defRPr b="1" sz="2600"/>
            </a:pPr>
            <a:r>
              <a:t>Serve middle management</a:t>
            </a:r>
          </a:p>
          <a:p>
            <a:pPr lvl="1" marL="742950" indent="-285750">
              <a:spcBef>
                <a:spcPts val="600"/>
              </a:spcBef>
              <a:buFontTx/>
              <a:buChar char="–"/>
              <a:defRPr b="1" sz="2600"/>
            </a:pPr>
            <a:r>
              <a:t>Support non-routine decision making</a:t>
            </a:r>
          </a:p>
          <a:p>
            <a:pPr lvl="2" marL="1143000" indent="-228600">
              <a:spcBef>
                <a:spcPts val="400"/>
              </a:spcBef>
              <a:buFontTx/>
              <a:defRPr sz="2400"/>
            </a:pPr>
            <a:r>
              <a:t>Example: What is the impact on production schedule if December sales doubled?</a:t>
            </a:r>
          </a:p>
          <a:p>
            <a:pPr lvl="1" marL="742950" indent="-285750">
              <a:spcBef>
                <a:spcPts val="600"/>
              </a:spcBef>
              <a:buFontTx/>
              <a:buChar char="–"/>
              <a:defRPr b="1" sz="2600"/>
            </a:pPr>
            <a:r>
              <a:t>May use external information as well TPS / MIS data</a:t>
            </a:r>
          </a:p>
          <a:p>
            <a:pPr lvl="1" marL="742950" indent="-285750">
              <a:spcBef>
                <a:spcPts val="600"/>
              </a:spcBef>
              <a:buFontTx/>
              <a:buChar char="–"/>
              <a:defRPr b="1" sz="2600"/>
            </a:pPr>
            <a:r>
              <a:t>Model driven DSS</a:t>
            </a:r>
          </a:p>
          <a:p>
            <a:pPr lvl="2" marL="1143000" indent="-228600">
              <a:spcBef>
                <a:spcPts val="400"/>
              </a:spcBef>
              <a:buFontTx/>
              <a:defRPr sz="2400"/>
            </a:pPr>
            <a:r>
              <a:t>Voyage-estimating systems</a:t>
            </a:r>
          </a:p>
          <a:p>
            <a:pPr lvl="1" marL="742950" indent="-285750">
              <a:spcBef>
                <a:spcPts val="600"/>
              </a:spcBef>
              <a:buFontTx/>
              <a:buChar char="–"/>
              <a:defRPr b="1" sz="2600"/>
            </a:pPr>
            <a:r>
              <a:t>Data driven DSS</a:t>
            </a:r>
          </a:p>
          <a:p>
            <a:pPr lvl="2" marL="1143000" indent="-228600">
              <a:spcBef>
                <a:spcPts val="400"/>
              </a:spcBef>
              <a:buFontTx/>
              <a:defRPr sz="2400"/>
            </a:pPr>
            <a:r>
              <a:t>Intrawest</a:t>
            </a:r>
            <a:r>
              <a:t>’</a:t>
            </a:r>
            <a:r>
              <a:t>s marketing analysis systems</a:t>
            </a:r>
          </a:p>
        </p:txBody>
      </p:sp>
      <p:sp>
        <p:nvSpPr>
          <p:cNvPr id="444" name="Types of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Types of Information Systems</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8"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pic>
        <p:nvPicPr>
          <p:cNvPr id="449" name="Fig-2-2.png" descr="Fig-2-2.png"/>
          <p:cNvPicPr>
            <a:picLocks noChangeAspect="1"/>
          </p:cNvPicPr>
          <p:nvPr/>
        </p:nvPicPr>
        <p:blipFill>
          <a:blip r:embed="rId3">
            <a:extLst/>
          </a:blip>
          <a:stretch>
            <a:fillRect/>
          </a:stretch>
        </p:blipFill>
        <p:spPr>
          <a:xfrm>
            <a:off x="1485900" y="1723112"/>
            <a:ext cx="6477000" cy="4203939"/>
          </a:xfrm>
          <a:prstGeom prst="rect">
            <a:avLst/>
          </a:prstGeom>
          <a:ln w="12700">
            <a:miter lim="400000"/>
          </a:ln>
        </p:spPr>
      </p:pic>
      <p:sp>
        <p:nvSpPr>
          <p:cNvPr id="450" name="This DSS operates on a powerful PC. It is used daily by managers who must develop bids on shipping contracts."/>
          <p:cNvSpPr txBox="1"/>
          <p:nvPr>
            <p:ph type="body" sz="quarter" idx="4294967295"/>
          </p:nvPr>
        </p:nvSpPr>
        <p:spPr>
          <a:xfrm>
            <a:off x="1676400" y="5943600"/>
            <a:ext cx="7010400" cy="457200"/>
          </a:xfrm>
          <a:prstGeom prst="rect">
            <a:avLst/>
          </a:prstGeom>
        </p:spPr>
        <p:txBody>
          <a:bodyPr/>
          <a:lstStyle>
            <a:lvl1pPr marL="0" indent="0">
              <a:lnSpc>
                <a:spcPct val="100000"/>
              </a:lnSpc>
              <a:spcBef>
                <a:spcPts val="200"/>
              </a:spcBef>
              <a:buSzTx/>
              <a:buNone/>
              <a:defRPr sz="1200">
                <a:latin typeface="+mn-lt"/>
                <a:ea typeface="+mn-ea"/>
                <a:cs typeface="+mn-cs"/>
                <a:sym typeface="Times New Roman"/>
              </a:defRPr>
            </a:lvl1pPr>
          </a:lstStyle>
          <a:p>
            <a:pPr/>
            <a:r>
              <a:t>This DSS operates on a powerful PC. It is used daily by managers who must develop bids on shipping contracts.</a:t>
            </a:r>
          </a:p>
        </p:txBody>
      </p:sp>
      <p:sp>
        <p:nvSpPr>
          <p:cNvPr id="451" name="FIGURE 2-5"/>
          <p:cNvSpPr txBox="1"/>
          <p:nvPr/>
        </p:nvSpPr>
        <p:spPr>
          <a:xfrm>
            <a:off x="533400" y="5943600"/>
            <a:ext cx="1066800" cy="27864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04672">
              <a:spcBef>
                <a:spcPts val="200"/>
              </a:spcBef>
              <a:defRPr b="1" sz="1056">
                <a:latin typeface="+mn-lt"/>
                <a:ea typeface="+mn-ea"/>
                <a:cs typeface="+mn-cs"/>
                <a:sym typeface="Times New Roman"/>
              </a:defRPr>
            </a:lvl1pPr>
          </a:lstStyle>
          <a:p>
            <a:pPr/>
            <a:r>
              <a:t>FIGURE 2-5</a:t>
            </a:r>
          </a:p>
        </p:txBody>
      </p:sp>
      <p:sp>
        <p:nvSpPr>
          <p:cNvPr id="452" name="Voyage-Estimating Decision Support System"/>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i="1" sz="1940">
                <a:solidFill>
                  <a:srgbClr val="9F0F10"/>
                </a:solidFill>
              </a:defRPr>
            </a:lvl1pPr>
          </a:lstStyle>
          <a:p>
            <a:pPr/>
            <a:r>
              <a:t>Voyage-Estimating Decision Support System</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6"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457" name="Executive support systems…"/>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200">
                <a:solidFill>
                  <a:srgbClr val="0D0D0D"/>
                </a:solidFill>
              </a:defRPr>
            </a:pPr>
            <a:r>
              <a:t>Executive support systems</a:t>
            </a:r>
          </a:p>
          <a:p>
            <a:pPr lvl="1" marL="742950" indent="-285750">
              <a:spcBef>
                <a:spcPts val="600"/>
              </a:spcBef>
              <a:buFontTx/>
              <a:buChar char="–"/>
              <a:defRPr b="1" sz="2600"/>
            </a:pPr>
            <a:r>
              <a:t>Support senior management</a:t>
            </a:r>
          </a:p>
          <a:p>
            <a:pPr lvl="1" marL="742950" indent="-285750">
              <a:spcBef>
                <a:spcPts val="600"/>
              </a:spcBef>
              <a:buFontTx/>
              <a:buChar char="–"/>
              <a:defRPr b="1" sz="2600"/>
            </a:pPr>
            <a:r>
              <a:t>Address non-routine decisions</a:t>
            </a:r>
          </a:p>
          <a:p>
            <a:pPr lvl="2" marL="1143000" indent="-228600">
              <a:spcBef>
                <a:spcPts val="400"/>
              </a:spcBef>
              <a:buFontTx/>
              <a:defRPr sz="2400"/>
            </a:pPr>
            <a:r>
              <a:t>Requiring judgment, evaluation, and insight</a:t>
            </a:r>
          </a:p>
          <a:p>
            <a:pPr lvl="1" marL="742950" indent="-285750">
              <a:spcBef>
                <a:spcPts val="600"/>
              </a:spcBef>
              <a:buFontTx/>
              <a:buChar char="–"/>
              <a:defRPr b="1" sz="2600"/>
            </a:pPr>
            <a:r>
              <a:t>Incorporate data about external events (e.g. new tax laws or competitors) as well as summarized information from internal MIS and DSS</a:t>
            </a:r>
          </a:p>
          <a:p>
            <a:pPr lvl="1" marL="742950" indent="-285750">
              <a:spcBef>
                <a:spcPts val="600"/>
              </a:spcBef>
              <a:buFontTx/>
              <a:buChar char="–"/>
              <a:defRPr b="1" sz="2600"/>
            </a:pPr>
            <a:r>
              <a:t>Example: </a:t>
            </a:r>
            <a:r>
              <a:rPr b="0"/>
              <a:t>Digital dashboard with real-time view of firm</a:t>
            </a:r>
            <a:r>
              <a:rPr b="0"/>
              <a:t>’</a:t>
            </a:r>
            <a:r>
              <a:rPr b="0"/>
              <a:t>s financial performance: working capital, accounts receivable, accounts payable, cash flow, and inventory</a:t>
            </a:r>
          </a:p>
        </p:txBody>
      </p:sp>
      <p:sp>
        <p:nvSpPr>
          <p:cNvPr id="458" name="Types of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Types of Information Systems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2"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463" name="What management, organization, and technology issues had to be addressed when implementing Business Sufficiency, Business Sphere, and Decision Cockpits?…"/>
          <p:cNvSpPr txBox="1"/>
          <p:nvPr>
            <p:ph type="body" idx="4294967295"/>
          </p:nvPr>
        </p:nvSpPr>
        <p:spPr>
          <a:xfrm>
            <a:off x="457200" y="2365375"/>
            <a:ext cx="8229600" cy="3959225"/>
          </a:xfrm>
          <a:prstGeom prst="rect">
            <a:avLst/>
          </a:prstGeom>
        </p:spPr>
        <p:txBody>
          <a:bodyPr/>
          <a:lstStyle/>
          <a:p>
            <a:pPr marL="342900" indent="-342900">
              <a:lnSpc>
                <a:spcPct val="100000"/>
              </a:lnSpc>
              <a:spcBef>
                <a:spcPts val="1200"/>
              </a:spcBef>
              <a:buFontTx/>
              <a:defRPr b="1" sz="2600"/>
            </a:pPr>
            <a:r>
              <a:t>What management, organization, and technology issues had to be addressed when implementing Business Sufficiency, Business Sphere, and Decision Cockpits?</a:t>
            </a:r>
          </a:p>
          <a:p>
            <a:pPr marL="342900" indent="-342900">
              <a:lnSpc>
                <a:spcPct val="100000"/>
              </a:lnSpc>
              <a:spcBef>
                <a:spcPts val="1200"/>
              </a:spcBef>
              <a:buFontTx/>
              <a:defRPr b="1" sz="2600"/>
            </a:pPr>
            <a:r>
              <a:t>How did these decision-making tools change the way the company ran its business? How effective are they? Why?</a:t>
            </a:r>
          </a:p>
          <a:p>
            <a:pPr marL="342900" indent="-342900">
              <a:lnSpc>
                <a:spcPct val="100000"/>
              </a:lnSpc>
              <a:spcBef>
                <a:spcPts val="1200"/>
              </a:spcBef>
              <a:buFontTx/>
              <a:defRPr b="1" sz="2600"/>
            </a:pPr>
            <a:r>
              <a:t>How are these systems related to P&amp;G</a:t>
            </a:r>
            <a:r>
              <a:t>’</a:t>
            </a:r>
            <a:r>
              <a:t>s business strategy?</a:t>
            </a:r>
          </a:p>
        </p:txBody>
      </p:sp>
      <p:sp>
        <p:nvSpPr>
          <p:cNvPr id="464" name="PILOTING PROCTER &amp; GAMBLE FROM DECISION COCKPITS"/>
          <p:cNvSpPr txBox="1"/>
          <p:nvPr/>
        </p:nvSpPr>
        <p:spPr>
          <a:xfrm>
            <a:off x="457200" y="1600200"/>
            <a:ext cx="8229600" cy="3810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marL="274320" indent="-274320" algn="ctr" defTabSz="731520">
              <a:spcBef>
                <a:spcPts val="400"/>
              </a:spcBef>
              <a:defRPr b="1" sz="1920"/>
            </a:lvl1pPr>
          </a:lstStyle>
          <a:p>
            <a:pPr/>
            <a:r>
              <a:t>PILOTING PROCTER &amp; GAMBLE FROM DECISION COCKPITS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6"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467" name="Enterprise applications…"/>
          <p:cNvSpPr txBox="1"/>
          <p:nvPr>
            <p:ph type="body" idx="4294967295"/>
          </p:nvPr>
        </p:nvSpPr>
        <p:spPr>
          <a:xfrm>
            <a:off x="457200" y="1828800"/>
            <a:ext cx="8229600" cy="4495800"/>
          </a:xfrm>
          <a:prstGeom prst="rect">
            <a:avLst/>
          </a:prstGeom>
        </p:spPr>
        <p:txBody>
          <a:bodyPr/>
          <a:lstStyle/>
          <a:p>
            <a:pPr marL="342900" indent="-342900">
              <a:lnSpc>
                <a:spcPct val="80000"/>
              </a:lnSpc>
              <a:spcBef>
                <a:spcPts val="800"/>
              </a:spcBef>
              <a:buFontTx/>
              <a:defRPr b="1" sz="3200">
                <a:solidFill>
                  <a:srgbClr val="0D0D0D"/>
                </a:solidFill>
              </a:defRPr>
            </a:pPr>
            <a:r>
              <a:t>Enterprise applications</a:t>
            </a:r>
          </a:p>
          <a:p>
            <a:pPr lvl="1" marL="742950" indent="-285750">
              <a:lnSpc>
                <a:spcPct val="80000"/>
              </a:lnSpc>
              <a:spcBef>
                <a:spcPts val="600"/>
              </a:spcBef>
              <a:buFontTx/>
              <a:buChar char="–"/>
              <a:defRPr b="1" sz="2600"/>
            </a:pPr>
            <a:r>
              <a:t>Systems for linking the enterprise</a:t>
            </a:r>
          </a:p>
          <a:p>
            <a:pPr lvl="1" marL="742950" indent="-285750">
              <a:lnSpc>
                <a:spcPct val="80000"/>
              </a:lnSpc>
              <a:spcBef>
                <a:spcPts val="600"/>
              </a:spcBef>
              <a:buFontTx/>
              <a:buChar char="–"/>
              <a:defRPr b="1" sz="2600"/>
            </a:pPr>
            <a:r>
              <a:t>Span functional areas</a:t>
            </a:r>
          </a:p>
          <a:p>
            <a:pPr lvl="1" marL="742950" indent="-285750">
              <a:lnSpc>
                <a:spcPct val="80000"/>
              </a:lnSpc>
              <a:spcBef>
                <a:spcPts val="600"/>
              </a:spcBef>
              <a:buFontTx/>
              <a:buChar char="–"/>
              <a:defRPr b="1" sz="2600"/>
            </a:pPr>
            <a:r>
              <a:t>Execute business processes across firm</a:t>
            </a:r>
          </a:p>
          <a:p>
            <a:pPr lvl="1" marL="742950" indent="-285750">
              <a:lnSpc>
                <a:spcPct val="80000"/>
              </a:lnSpc>
              <a:spcBef>
                <a:spcPts val="600"/>
              </a:spcBef>
              <a:buFontTx/>
              <a:buChar char="–"/>
              <a:defRPr b="1" sz="2600"/>
            </a:pPr>
            <a:r>
              <a:t>Include all levels of management</a:t>
            </a:r>
          </a:p>
          <a:p>
            <a:pPr lvl="1" marL="742950" indent="-285750">
              <a:lnSpc>
                <a:spcPct val="80000"/>
              </a:lnSpc>
              <a:spcBef>
                <a:spcPts val="600"/>
              </a:spcBef>
              <a:buFontTx/>
              <a:buChar char="–"/>
              <a:defRPr b="1" sz="2600"/>
            </a:pPr>
            <a:r>
              <a:t>Four major applications:</a:t>
            </a:r>
          </a:p>
          <a:p>
            <a:pPr lvl="2" marL="1143000" indent="-228600">
              <a:lnSpc>
                <a:spcPct val="80000"/>
              </a:lnSpc>
              <a:spcBef>
                <a:spcPts val="400"/>
              </a:spcBef>
              <a:buFontTx/>
              <a:defRPr sz="2400"/>
            </a:pPr>
            <a:r>
              <a:t>Enterprise systems</a:t>
            </a:r>
          </a:p>
          <a:p>
            <a:pPr lvl="2" marL="1143000" indent="-228600">
              <a:lnSpc>
                <a:spcPct val="80000"/>
              </a:lnSpc>
              <a:spcBef>
                <a:spcPts val="400"/>
              </a:spcBef>
              <a:buFontTx/>
              <a:defRPr sz="2400"/>
            </a:pPr>
            <a:r>
              <a:t>Supply chain management systems</a:t>
            </a:r>
          </a:p>
          <a:p>
            <a:pPr lvl="2" marL="1143000" indent="-228600">
              <a:lnSpc>
                <a:spcPct val="80000"/>
              </a:lnSpc>
              <a:spcBef>
                <a:spcPts val="400"/>
              </a:spcBef>
              <a:buFontTx/>
              <a:defRPr sz="2400"/>
            </a:pPr>
            <a:r>
              <a:t>Customer relationship management systems</a:t>
            </a:r>
          </a:p>
          <a:p>
            <a:pPr lvl="2" marL="1143000" indent="-228600">
              <a:lnSpc>
                <a:spcPct val="80000"/>
              </a:lnSpc>
              <a:spcBef>
                <a:spcPts val="400"/>
              </a:spcBef>
              <a:buFontTx/>
              <a:defRPr sz="2400"/>
            </a:pPr>
            <a:r>
              <a:t>Knowledge management systems</a:t>
            </a:r>
          </a:p>
        </p:txBody>
      </p:sp>
      <p:sp>
        <p:nvSpPr>
          <p:cNvPr id="468" name="Types of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Types of Information Systems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2"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pic>
        <p:nvPicPr>
          <p:cNvPr id="473" name="Fig-2-1.png" descr="Fig-2-1.png"/>
          <p:cNvPicPr>
            <a:picLocks noChangeAspect="1"/>
          </p:cNvPicPr>
          <p:nvPr/>
        </p:nvPicPr>
        <p:blipFill>
          <a:blip r:embed="rId3">
            <a:extLst/>
          </a:blip>
          <a:stretch>
            <a:fillRect/>
          </a:stretch>
        </p:blipFill>
        <p:spPr>
          <a:xfrm>
            <a:off x="3100387" y="1777298"/>
            <a:ext cx="4572001" cy="4497204"/>
          </a:xfrm>
          <a:prstGeom prst="rect">
            <a:avLst/>
          </a:prstGeom>
          <a:ln w="12700">
            <a:miter lim="400000"/>
          </a:ln>
        </p:spPr>
      </p:pic>
      <p:sp>
        <p:nvSpPr>
          <p:cNvPr id="474" name="Enterprise applications automate processes that span multiple business functions and organizational levels and may extend outside the organization."/>
          <p:cNvSpPr txBox="1"/>
          <p:nvPr>
            <p:ph type="body" sz="quarter" idx="4294967295"/>
          </p:nvPr>
        </p:nvSpPr>
        <p:spPr>
          <a:xfrm>
            <a:off x="457200" y="4025900"/>
            <a:ext cx="2133600" cy="1196975"/>
          </a:xfrm>
          <a:prstGeom prst="rect">
            <a:avLst/>
          </a:prstGeom>
        </p:spPr>
        <p:txBody>
          <a:bodyPr/>
          <a:lstStyle>
            <a:lvl1pPr marL="0" indent="0">
              <a:lnSpc>
                <a:spcPct val="100000"/>
              </a:lnSpc>
              <a:spcBef>
                <a:spcPts val="200"/>
              </a:spcBef>
              <a:buSzTx/>
              <a:buNone/>
              <a:defRPr sz="1200">
                <a:latin typeface="+mn-lt"/>
                <a:ea typeface="+mn-ea"/>
                <a:cs typeface="+mn-cs"/>
                <a:sym typeface="Times New Roman"/>
              </a:defRPr>
            </a:lvl1pPr>
          </a:lstStyle>
          <a:p>
            <a:pPr/>
            <a:r>
              <a:t>Enterprise applications automate processes that span multiple business functions and organizational levels and may extend outside the organization.</a:t>
            </a:r>
          </a:p>
        </p:txBody>
      </p:sp>
      <p:sp>
        <p:nvSpPr>
          <p:cNvPr id="475" name="FIGURE 2-6"/>
          <p:cNvSpPr txBox="1"/>
          <p:nvPr/>
        </p:nvSpPr>
        <p:spPr>
          <a:xfrm>
            <a:off x="457200" y="5257800"/>
            <a:ext cx="2133600" cy="27864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04672">
              <a:spcBef>
                <a:spcPts val="200"/>
              </a:spcBef>
              <a:defRPr b="1" sz="1056">
                <a:latin typeface="+mn-lt"/>
                <a:ea typeface="+mn-ea"/>
                <a:cs typeface="+mn-cs"/>
                <a:sym typeface="Times New Roman"/>
              </a:defRPr>
            </a:lvl1pPr>
          </a:lstStyle>
          <a:p>
            <a:pPr/>
            <a:r>
              <a:t>FIGURE 2-6</a:t>
            </a:r>
          </a:p>
        </p:txBody>
      </p:sp>
      <p:sp>
        <p:nvSpPr>
          <p:cNvPr id="476" name="Enterprise Application Architecture"/>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i="1" sz="1940">
                <a:solidFill>
                  <a:srgbClr val="9F0F10"/>
                </a:solidFill>
              </a:defRPr>
            </a:lvl1pPr>
          </a:lstStyle>
          <a:p>
            <a:pPr/>
            <a:r>
              <a:t>Enterprise Application Architecture</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0"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481" name="Enterprise systems…"/>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200">
                <a:solidFill>
                  <a:srgbClr val="0D0D0D"/>
                </a:solidFill>
              </a:defRPr>
            </a:pPr>
            <a:r>
              <a:t>Enterprise systems</a:t>
            </a:r>
          </a:p>
          <a:p>
            <a:pPr lvl="1" marL="742950" indent="-285750">
              <a:spcBef>
                <a:spcPts val="600"/>
              </a:spcBef>
              <a:buFontTx/>
              <a:buChar char="–"/>
              <a:defRPr b="1" sz="2600"/>
            </a:pPr>
            <a:r>
              <a:t>Collects data from different firm functions and stores  data in single central data repository</a:t>
            </a:r>
          </a:p>
          <a:p>
            <a:pPr lvl="1" marL="742950" indent="-285750">
              <a:spcBef>
                <a:spcPts val="600"/>
              </a:spcBef>
              <a:buFontTx/>
              <a:buChar char="–"/>
              <a:defRPr b="1" sz="2600"/>
            </a:pPr>
            <a:r>
              <a:t>Resolves problem of fragmented data</a:t>
            </a:r>
          </a:p>
          <a:p>
            <a:pPr lvl="1" marL="742950" indent="-285750">
              <a:spcBef>
                <a:spcPts val="600"/>
              </a:spcBef>
              <a:buFontTx/>
              <a:buChar char="–"/>
              <a:defRPr b="1" sz="2600"/>
            </a:pPr>
            <a:r>
              <a:t>Enable: </a:t>
            </a:r>
          </a:p>
          <a:p>
            <a:pPr lvl="2" marL="1143000" indent="-228600">
              <a:spcBef>
                <a:spcPts val="400"/>
              </a:spcBef>
              <a:buFontTx/>
              <a:defRPr sz="2400"/>
            </a:pPr>
            <a:r>
              <a:t>Coordination of daily activities</a:t>
            </a:r>
          </a:p>
          <a:p>
            <a:pPr lvl="2" marL="1143000" indent="-228600">
              <a:spcBef>
                <a:spcPts val="400"/>
              </a:spcBef>
              <a:buFontTx/>
              <a:defRPr sz="2400"/>
            </a:pPr>
            <a:r>
              <a:t>Efficient response to customer orders (production, inventory)</a:t>
            </a:r>
          </a:p>
          <a:p>
            <a:pPr lvl="2" marL="1143000" indent="-228600">
              <a:spcBef>
                <a:spcPts val="400"/>
              </a:spcBef>
              <a:buFontTx/>
              <a:defRPr sz="2400"/>
            </a:pPr>
            <a:r>
              <a:t>Help managers make decisions about daily operations and longer-term planning</a:t>
            </a:r>
          </a:p>
        </p:txBody>
      </p:sp>
      <p:sp>
        <p:nvSpPr>
          <p:cNvPr id="482" name="Types of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Types of Information Systems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6"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487" name="Supply chain management (SCM) systems…"/>
          <p:cNvSpPr txBox="1"/>
          <p:nvPr>
            <p:ph type="body" idx="4294967295"/>
          </p:nvPr>
        </p:nvSpPr>
        <p:spPr>
          <a:xfrm>
            <a:off x="457200" y="1828800"/>
            <a:ext cx="8229600" cy="4495800"/>
          </a:xfrm>
          <a:prstGeom prst="rect">
            <a:avLst/>
          </a:prstGeom>
        </p:spPr>
        <p:txBody>
          <a:bodyPr/>
          <a:lstStyle/>
          <a:p>
            <a:pPr marL="339470" indent="-339470" defTabSz="905255">
              <a:spcBef>
                <a:spcPts val="700"/>
              </a:spcBef>
              <a:buFontTx/>
              <a:defRPr b="1" sz="3564">
                <a:solidFill>
                  <a:srgbClr val="0D0D0D"/>
                </a:solidFill>
              </a:defRPr>
            </a:pPr>
            <a:r>
              <a:t>Supply chain management (SCM) systems </a:t>
            </a:r>
          </a:p>
          <a:p>
            <a:pPr lvl="1" marL="735520" indent="-282892" defTabSz="905255">
              <a:spcBef>
                <a:spcPts val="500"/>
              </a:spcBef>
              <a:buFontTx/>
              <a:buChar char="–"/>
              <a:defRPr b="1" sz="3168"/>
            </a:pPr>
            <a:r>
              <a:t>Manage firm</a:t>
            </a:r>
            <a:r>
              <a:t>’</a:t>
            </a:r>
            <a:r>
              <a:t>s relationships with suppliers</a:t>
            </a:r>
          </a:p>
          <a:p>
            <a:pPr lvl="1" marL="735520" indent="-282892" defTabSz="905255">
              <a:spcBef>
                <a:spcPts val="500"/>
              </a:spcBef>
              <a:buFontTx/>
              <a:buChar char="–"/>
              <a:defRPr b="1" sz="3168"/>
            </a:pPr>
            <a:r>
              <a:t>Share information about:</a:t>
            </a:r>
          </a:p>
          <a:p>
            <a:pPr lvl="2" marL="1131569" indent="-226313" defTabSz="905255">
              <a:spcBef>
                <a:spcPts val="300"/>
              </a:spcBef>
              <a:buFontTx/>
              <a:defRPr sz="3168"/>
            </a:pPr>
            <a:r>
              <a:t>Orders, production, inventory levels, delivery of products and services</a:t>
            </a:r>
          </a:p>
          <a:p>
            <a:pPr lvl="1" marL="735520" indent="-282892" defTabSz="905255">
              <a:spcBef>
                <a:spcPts val="500"/>
              </a:spcBef>
              <a:buFontTx/>
              <a:buChar char="–"/>
              <a:defRPr b="1" sz="3168"/>
            </a:pPr>
            <a:r>
              <a:t>Goal: </a:t>
            </a:r>
          </a:p>
          <a:p>
            <a:pPr lvl="2" marL="1131569" indent="-226313" defTabSz="905255">
              <a:spcBef>
                <a:spcPts val="300"/>
              </a:spcBef>
              <a:buFontTx/>
              <a:defRPr sz="2970"/>
            </a:pPr>
            <a:r>
              <a:t>Right amount of products to destination with least amount of time and lowest cost</a:t>
            </a:r>
          </a:p>
        </p:txBody>
      </p:sp>
      <p:sp>
        <p:nvSpPr>
          <p:cNvPr id="488" name="Types of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Types of Information Systems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2"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493" name="Customer relationship management systems:…"/>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600">
                <a:solidFill>
                  <a:srgbClr val="0D0D0D"/>
                </a:solidFill>
              </a:defRPr>
            </a:pPr>
            <a:r>
              <a:t>Customer relationship management systems:</a:t>
            </a:r>
          </a:p>
          <a:p>
            <a:pPr lvl="1" marL="742950" indent="-285750">
              <a:spcBef>
                <a:spcPts val="600"/>
              </a:spcBef>
              <a:buFontTx/>
              <a:buChar char="–"/>
              <a:defRPr b="1"/>
            </a:pPr>
            <a:r>
              <a:t>Provide information to coordinate all of the business processes that deal with customers </a:t>
            </a:r>
          </a:p>
          <a:p>
            <a:pPr lvl="2" marL="1143000" indent="-228600">
              <a:spcBef>
                <a:spcPts val="400"/>
              </a:spcBef>
              <a:buFontTx/>
            </a:pPr>
            <a:r>
              <a:t>Sales</a:t>
            </a:r>
          </a:p>
          <a:p>
            <a:pPr lvl="2" marL="1143000" indent="-228600">
              <a:spcBef>
                <a:spcPts val="400"/>
              </a:spcBef>
              <a:buFontTx/>
            </a:pPr>
            <a:r>
              <a:t>Marketing</a:t>
            </a:r>
          </a:p>
          <a:p>
            <a:pPr lvl="2" marL="1143000" indent="-228600">
              <a:spcBef>
                <a:spcPts val="400"/>
              </a:spcBef>
              <a:buFontTx/>
            </a:pPr>
            <a:r>
              <a:t>Customer service </a:t>
            </a:r>
          </a:p>
          <a:p>
            <a:pPr lvl="1" marL="742950" indent="-285750">
              <a:spcBef>
                <a:spcPts val="600"/>
              </a:spcBef>
              <a:buFontTx/>
              <a:buChar char="–"/>
              <a:defRPr b="1"/>
            </a:pPr>
            <a:r>
              <a:t>Helps firms identify, attract, and retain most profitable customers</a:t>
            </a:r>
          </a:p>
        </p:txBody>
      </p:sp>
      <p:sp>
        <p:nvSpPr>
          <p:cNvPr id="494" name="Types of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Types of Information Systems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8"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499" name="Knowledge management systems (KMS)…"/>
          <p:cNvSpPr txBox="1"/>
          <p:nvPr>
            <p:ph type="body" idx="4294967295"/>
          </p:nvPr>
        </p:nvSpPr>
        <p:spPr>
          <a:xfrm>
            <a:off x="457200" y="1828800"/>
            <a:ext cx="8229600" cy="4495800"/>
          </a:xfrm>
          <a:prstGeom prst="rect">
            <a:avLst/>
          </a:prstGeom>
        </p:spPr>
        <p:txBody>
          <a:bodyPr/>
          <a:lstStyle/>
          <a:p>
            <a:pPr marL="342900" indent="-342900">
              <a:spcBef>
                <a:spcPts val="1200"/>
              </a:spcBef>
              <a:buFontTx/>
              <a:defRPr b="1" sz="3200">
                <a:solidFill>
                  <a:srgbClr val="0D0D0D"/>
                </a:solidFill>
              </a:defRPr>
            </a:pPr>
            <a:r>
              <a:t>Knowledge management systems (KMS)</a:t>
            </a:r>
          </a:p>
          <a:p>
            <a:pPr lvl="1" marL="742950" indent="-285750">
              <a:spcBef>
                <a:spcPts val="1200"/>
              </a:spcBef>
              <a:buFontTx/>
              <a:buChar char="–"/>
              <a:defRPr b="1"/>
            </a:pPr>
            <a:r>
              <a:t>Support processes for capturing and applying knowledge and expertise</a:t>
            </a:r>
          </a:p>
          <a:p>
            <a:pPr lvl="2" marL="1143000" indent="-228600">
              <a:spcBef>
                <a:spcPts val="1200"/>
              </a:spcBef>
              <a:buFontTx/>
            </a:pPr>
            <a:r>
              <a:t>How to create, produce, deliver products and services</a:t>
            </a:r>
          </a:p>
          <a:p>
            <a:pPr lvl="1" marL="742950" indent="-285750">
              <a:spcBef>
                <a:spcPts val="1200"/>
              </a:spcBef>
              <a:buFontTx/>
              <a:buChar char="–"/>
              <a:defRPr b="1"/>
            </a:pPr>
            <a:r>
              <a:t>Collect internal knowledge and experience within firm and make it available to employees</a:t>
            </a:r>
          </a:p>
          <a:p>
            <a:pPr lvl="1" marL="742950" indent="-285750">
              <a:spcBef>
                <a:spcPts val="600"/>
              </a:spcBef>
              <a:buFontTx/>
              <a:buChar char="–"/>
              <a:defRPr b="1"/>
            </a:pPr>
            <a:r>
              <a:t>Link to external sources of knowledge</a:t>
            </a:r>
          </a:p>
        </p:txBody>
      </p:sp>
      <p:sp>
        <p:nvSpPr>
          <p:cNvPr id="500" name="Types of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Types of Information Systems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4"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505" name="Also used to increase integration and expedite the flow of information…"/>
          <p:cNvSpPr txBox="1"/>
          <p:nvPr>
            <p:ph type="body" idx="4294967295"/>
          </p:nvPr>
        </p:nvSpPr>
        <p:spPr>
          <a:xfrm>
            <a:off x="457200" y="1828800"/>
            <a:ext cx="8229600" cy="4495800"/>
          </a:xfrm>
          <a:prstGeom prst="rect">
            <a:avLst/>
          </a:prstGeom>
        </p:spPr>
        <p:txBody>
          <a:bodyPr/>
          <a:lstStyle/>
          <a:p>
            <a:pPr marL="342900" indent="-342900">
              <a:lnSpc>
                <a:spcPct val="80000"/>
              </a:lnSpc>
              <a:spcBef>
                <a:spcPts val="1200"/>
              </a:spcBef>
              <a:buFontTx/>
              <a:defRPr b="1" sz="3200">
                <a:solidFill>
                  <a:srgbClr val="0D0D0D"/>
                </a:solidFill>
              </a:defRPr>
            </a:pPr>
            <a:r>
              <a:t>Also used to increase integration and expedite the flow of information</a:t>
            </a:r>
          </a:p>
          <a:p>
            <a:pPr lvl="1" marL="742950" indent="-285750">
              <a:lnSpc>
                <a:spcPct val="80000"/>
              </a:lnSpc>
              <a:spcBef>
                <a:spcPts val="1200"/>
              </a:spcBef>
              <a:buFontTx/>
              <a:buChar char="–"/>
              <a:defRPr b="1"/>
            </a:pPr>
            <a:r>
              <a:t>Intranets: </a:t>
            </a:r>
          </a:p>
          <a:p>
            <a:pPr lvl="2" marL="1143000" indent="-228600">
              <a:lnSpc>
                <a:spcPct val="80000"/>
              </a:lnSpc>
              <a:spcBef>
                <a:spcPts val="1200"/>
              </a:spcBef>
              <a:buFontTx/>
            </a:pPr>
            <a:r>
              <a:t>Internal company Web sites accessible only by employees</a:t>
            </a:r>
          </a:p>
          <a:p>
            <a:pPr lvl="1" marL="742950" indent="-285750">
              <a:lnSpc>
                <a:spcPct val="80000"/>
              </a:lnSpc>
              <a:spcBef>
                <a:spcPts val="1200"/>
              </a:spcBef>
              <a:buFontTx/>
              <a:buChar char="–"/>
              <a:defRPr b="1"/>
            </a:pPr>
            <a:r>
              <a:t>Extranets: </a:t>
            </a:r>
          </a:p>
          <a:p>
            <a:pPr lvl="2" marL="1143000" indent="-228600">
              <a:lnSpc>
                <a:spcPct val="80000"/>
              </a:lnSpc>
              <a:spcBef>
                <a:spcPts val="1200"/>
              </a:spcBef>
              <a:buFontTx/>
            </a:pPr>
            <a:r>
              <a:t>Company Web sites accessible externally only to vendors and suppliers</a:t>
            </a:r>
          </a:p>
          <a:p>
            <a:pPr lvl="2" marL="1143000" indent="-228600">
              <a:lnSpc>
                <a:spcPct val="80000"/>
              </a:lnSpc>
              <a:spcBef>
                <a:spcPts val="400"/>
              </a:spcBef>
              <a:buFontTx/>
            </a:pPr>
            <a:r>
              <a:t>Often used to coordinate supply chain</a:t>
            </a:r>
          </a:p>
        </p:txBody>
      </p:sp>
      <p:sp>
        <p:nvSpPr>
          <p:cNvPr id="506" name="Types of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Types of Information Systems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0"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511" name="E-business…"/>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200">
                <a:solidFill>
                  <a:srgbClr val="0D0D0D"/>
                </a:solidFill>
              </a:defRPr>
            </a:pPr>
            <a:r>
              <a:t>E-business</a:t>
            </a:r>
          </a:p>
          <a:p>
            <a:pPr lvl="1" marL="742950" indent="-285750">
              <a:spcBef>
                <a:spcPts val="600"/>
              </a:spcBef>
              <a:buFontTx/>
              <a:buChar char="–"/>
              <a:defRPr sz="2600"/>
            </a:pPr>
            <a:r>
              <a:t>Use of digital technology and Internet to drive major business processes</a:t>
            </a:r>
          </a:p>
          <a:p>
            <a:pPr marL="342900" indent="-342900">
              <a:spcBef>
                <a:spcPts val="800"/>
              </a:spcBef>
              <a:buFontTx/>
              <a:defRPr b="1" sz="3200">
                <a:solidFill>
                  <a:srgbClr val="0D0D0D"/>
                </a:solidFill>
              </a:defRPr>
            </a:pPr>
            <a:r>
              <a:t>E-commerce</a:t>
            </a:r>
          </a:p>
          <a:p>
            <a:pPr lvl="1" marL="742950" indent="-285750">
              <a:spcBef>
                <a:spcPts val="600"/>
              </a:spcBef>
              <a:buFontTx/>
              <a:buChar char="–"/>
              <a:defRPr sz="2600"/>
            </a:pPr>
            <a:r>
              <a:t>Subset of e-business</a:t>
            </a:r>
          </a:p>
          <a:p>
            <a:pPr lvl="1" marL="742950" indent="-285750">
              <a:spcBef>
                <a:spcPts val="600"/>
              </a:spcBef>
              <a:buFontTx/>
              <a:buChar char="–"/>
              <a:defRPr sz="2600"/>
            </a:pPr>
            <a:r>
              <a:t>Buying and selling goods and services through Internet</a:t>
            </a:r>
          </a:p>
          <a:p>
            <a:pPr marL="342900" indent="-342900">
              <a:spcBef>
                <a:spcPts val="800"/>
              </a:spcBef>
              <a:buFontTx/>
              <a:defRPr b="1" sz="3200">
                <a:solidFill>
                  <a:srgbClr val="0D0D0D"/>
                </a:solidFill>
              </a:defRPr>
            </a:pPr>
            <a:r>
              <a:t>E-government:</a:t>
            </a:r>
          </a:p>
          <a:p>
            <a:pPr lvl="1" marL="742950" indent="-285750">
              <a:spcBef>
                <a:spcPts val="600"/>
              </a:spcBef>
              <a:buFontTx/>
              <a:buChar char="–"/>
              <a:defRPr sz="2600"/>
            </a:pPr>
            <a:r>
              <a:t>Using Internet technology to deliver information and services to citizens, employees, and businesses</a:t>
            </a:r>
          </a:p>
        </p:txBody>
      </p:sp>
      <p:sp>
        <p:nvSpPr>
          <p:cNvPr id="512" name="Types of Information System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Types of Information Systems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6"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517" name="Collaboration:…"/>
          <p:cNvSpPr txBox="1"/>
          <p:nvPr>
            <p:ph type="body" idx="4294967295"/>
          </p:nvPr>
        </p:nvSpPr>
        <p:spPr>
          <a:xfrm>
            <a:off x="457200" y="1828800"/>
            <a:ext cx="8229600" cy="4495800"/>
          </a:xfrm>
          <a:prstGeom prst="rect">
            <a:avLst/>
          </a:prstGeom>
        </p:spPr>
        <p:txBody>
          <a:bodyPr/>
          <a:lstStyle/>
          <a:p>
            <a:pPr marL="342900" indent="-342900">
              <a:lnSpc>
                <a:spcPct val="80000"/>
              </a:lnSpc>
              <a:spcBef>
                <a:spcPts val="800"/>
              </a:spcBef>
              <a:buFontTx/>
              <a:defRPr b="1" sz="3200">
                <a:solidFill>
                  <a:srgbClr val="0D0D0D"/>
                </a:solidFill>
              </a:defRPr>
            </a:pPr>
            <a:r>
              <a:t>Collaboration: </a:t>
            </a:r>
          </a:p>
          <a:p>
            <a:pPr lvl="1" marL="742950" indent="-285750">
              <a:lnSpc>
                <a:spcPct val="80000"/>
              </a:lnSpc>
              <a:spcBef>
                <a:spcPts val="600"/>
              </a:spcBef>
              <a:buFontTx/>
              <a:buChar char="–"/>
              <a:defRPr sz="2600"/>
            </a:pPr>
            <a:r>
              <a:t>Short-lived or long-term</a:t>
            </a:r>
          </a:p>
          <a:p>
            <a:pPr lvl="1" marL="742950" indent="-285750">
              <a:lnSpc>
                <a:spcPct val="80000"/>
              </a:lnSpc>
              <a:spcBef>
                <a:spcPts val="600"/>
              </a:spcBef>
              <a:buFontTx/>
              <a:buChar char="–"/>
              <a:defRPr sz="2600"/>
            </a:pPr>
            <a:r>
              <a:t>Informal or formal (teams)</a:t>
            </a:r>
          </a:p>
          <a:p>
            <a:pPr marL="342900" indent="-342900">
              <a:lnSpc>
                <a:spcPct val="80000"/>
              </a:lnSpc>
              <a:spcBef>
                <a:spcPts val="800"/>
              </a:spcBef>
              <a:buFontTx/>
              <a:defRPr b="1" sz="3200">
                <a:solidFill>
                  <a:srgbClr val="0D0D0D"/>
                </a:solidFill>
              </a:defRPr>
            </a:pPr>
            <a:r>
              <a:t>Growing importance of collaboration:</a:t>
            </a:r>
          </a:p>
          <a:p>
            <a:pPr lvl="1" marL="742950" indent="-285750">
              <a:lnSpc>
                <a:spcPct val="80000"/>
              </a:lnSpc>
              <a:spcBef>
                <a:spcPts val="600"/>
              </a:spcBef>
              <a:buFontTx/>
              <a:buChar char="–"/>
              <a:defRPr sz="2600"/>
            </a:pPr>
            <a:r>
              <a:t>Changing nature of work</a:t>
            </a:r>
          </a:p>
          <a:p>
            <a:pPr lvl="1" marL="742950" indent="-285750">
              <a:lnSpc>
                <a:spcPct val="80000"/>
              </a:lnSpc>
              <a:spcBef>
                <a:spcPts val="600"/>
              </a:spcBef>
              <a:buFontTx/>
              <a:buChar char="–"/>
              <a:defRPr sz="2600"/>
            </a:pPr>
            <a:r>
              <a:t>Growth of professional work—</a:t>
            </a:r>
            <a:r>
              <a:t>“</a:t>
            </a:r>
            <a:r>
              <a:t>interaction jobs</a:t>
            </a:r>
            <a:r>
              <a:t>”</a:t>
            </a:r>
          </a:p>
          <a:p>
            <a:pPr lvl="1" marL="742950" indent="-285750">
              <a:lnSpc>
                <a:spcPct val="80000"/>
              </a:lnSpc>
              <a:spcBef>
                <a:spcPts val="600"/>
              </a:spcBef>
              <a:buFontTx/>
              <a:buChar char="–"/>
              <a:defRPr sz="2600"/>
            </a:pPr>
            <a:r>
              <a:t>Changing organization of the firm</a:t>
            </a:r>
          </a:p>
          <a:p>
            <a:pPr lvl="1" marL="742950" indent="-285750">
              <a:lnSpc>
                <a:spcPct val="80000"/>
              </a:lnSpc>
              <a:spcBef>
                <a:spcPts val="600"/>
              </a:spcBef>
              <a:buFontTx/>
              <a:buChar char="–"/>
              <a:defRPr sz="2600"/>
            </a:pPr>
            <a:r>
              <a:t>Changing scope of the firm</a:t>
            </a:r>
          </a:p>
          <a:p>
            <a:pPr lvl="1" marL="742950" indent="-285750">
              <a:lnSpc>
                <a:spcPct val="80000"/>
              </a:lnSpc>
              <a:spcBef>
                <a:spcPts val="600"/>
              </a:spcBef>
              <a:buFontTx/>
              <a:buChar char="–"/>
              <a:defRPr sz="2600"/>
            </a:pPr>
            <a:r>
              <a:t>Emphasis on innovation</a:t>
            </a:r>
          </a:p>
          <a:p>
            <a:pPr lvl="1" marL="742950" indent="-285750">
              <a:lnSpc>
                <a:spcPct val="80000"/>
              </a:lnSpc>
              <a:spcBef>
                <a:spcPts val="600"/>
              </a:spcBef>
              <a:buFontTx/>
              <a:buChar char="–"/>
              <a:defRPr sz="2600"/>
            </a:pPr>
            <a:r>
              <a:t>Changing culture of work</a:t>
            </a:r>
          </a:p>
        </p:txBody>
      </p:sp>
      <p:sp>
        <p:nvSpPr>
          <p:cNvPr id="518" name="Systems for Collaboration and Teamwork"/>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Systems for Collaboration and Teamwork</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2"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523" name="Social business…"/>
          <p:cNvSpPr txBox="1"/>
          <p:nvPr>
            <p:ph type="body" idx="4294967295"/>
          </p:nvPr>
        </p:nvSpPr>
        <p:spPr>
          <a:xfrm>
            <a:off x="152400" y="1828800"/>
            <a:ext cx="8839200" cy="4495800"/>
          </a:xfrm>
          <a:prstGeom prst="rect">
            <a:avLst/>
          </a:prstGeom>
        </p:spPr>
        <p:txBody>
          <a:bodyPr/>
          <a:lstStyle/>
          <a:p>
            <a:pPr marL="342900" indent="-342900">
              <a:spcBef>
                <a:spcPts val="800"/>
              </a:spcBef>
              <a:buFontTx/>
              <a:defRPr b="1" sz="3200">
                <a:solidFill>
                  <a:srgbClr val="0D0D0D"/>
                </a:solidFill>
              </a:defRPr>
            </a:pPr>
            <a:r>
              <a:t>Social business</a:t>
            </a:r>
          </a:p>
          <a:p>
            <a:pPr lvl="1" marL="742950" indent="-285750">
              <a:spcBef>
                <a:spcPts val="600"/>
              </a:spcBef>
              <a:buFontTx/>
              <a:buChar char="–"/>
              <a:defRPr b="1" sz="2600"/>
            </a:pPr>
            <a:r>
              <a:t>Use of social networking platforms, internal and external</a:t>
            </a:r>
          </a:p>
          <a:p>
            <a:pPr lvl="1" marL="742950" indent="-285750">
              <a:spcBef>
                <a:spcPts val="600"/>
              </a:spcBef>
              <a:buFontTx/>
              <a:buChar char="–"/>
              <a:defRPr b="1" sz="2600"/>
            </a:pPr>
            <a:r>
              <a:t>Engage employees, customers, and suppliers</a:t>
            </a:r>
          </a:p>
          <a:p>
            <a:pPr lvl="1" marL="742950" indent="-285750">
              <a:spcBef>
                <a:spcPts val="600"/>
              </a:spcBef>
              <a:buFontTx/>
              <a:buChar char="–"/>
              <a:defRPr b="1" sz="2600"/>
            </a:pPr>
            <a:r>
              <a:t>Goal is to deepen interactions and expedite information sharing</a:t>
            </a:r>
          </a:p>
          <a:p>
            <a:pPr lvl="1" marL="742950" indent="-285750">
              <a:spcBef>
                <a:spcPts val="600"/>
              </a:spcBef>
              <a:buFontTx/>
              <a:buChar char="–"/>
              <a:defRPr b="1" sz="2600"/>
            </a:pPr>
            <a:r>
              <a:t>“</a:t>
            </a:r>
            <a:r>
              <a:t>Conversations</a:t>
            </a:r>
            <a:r>
              <a:t>”</a:t>
            </a:r>
          </a:p>
          <a:p>
            <a:pPr lvl="1" marL="742950" indent="-285750">
              <a:spcBef>
                <a:spcPts val="600"/>
              </a:spcBef>
              <a:buFontTx/>
              <a:buChar char="–"/>
              <a:defRPr b="1" sz="2600"/>
            </a:pPr>
            <a:r>
              <a:t>Requires information transparency</a:t>
            </a:r>
          </a:p>
          <a:p>
            <a:pPr lvl="2" marL="1143000" indent="-228600">
              <a:spcBef>
                <a:spcPts val="400"/>
              </a:spcBef>
              <a:buFontTx/>
              <a:defRPr sz="2400"/>
            </a:pPr>
            <a:r>
              <a:t>Driving the exchange of information without intervention from executives or others</a:t>
            </a:r>
          </a:p>
        </p:txBody>
      </p:sp>
      <p:sp>
        <p:nvSpPr>
          <p:cNvPr id="524" name="Systems for Collaboration and Teamwork"/>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Systems for Collaboration and Teamwork</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8"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529" name="Business benefits of collaboration and teamwork…"/>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200">
                <a:solidFill>
                  <a:srgbClr val="0D0D0D"/>
                </a:solidFill>
              </a:defRPr>
            </a:pPr>
            <a:r>
              <a:t>Business benefits of collaboration and teamwork</a:t>
            </a:r>
          </a:p>
          <a:p>
            <a:pPr lvl="1" marL="742950" indent="-285750">
              <a:spcBef>
                <a:spcPts val="600"/>
              </a:spcBef>
              <a:buFontTx/>
              <a:buChar char="–"/>
              <a:defRPr b="1" sz="2600"/>
            </a:pPr>
            <a:r>
              <a:t>Investments in collaboration technology can bring organization improvements, returning high ROI</a:t>
            </a:r>
          </a:p>
          <a:p>
            <a:pPr lvl="1" marL="742950" indent="-285750">
              <a:spcBef>
                <a:spcPts val="400"/>
              </a:spcBef>
              <a:buFontTx/>
              <a:buChar char="–"/>
              <a:defRPr b="1" sz="2600"/>
            </a:pPr>
            <a:r>
              <a:t>Benefits:</a:t>
            </a:r>
          </a:p>
          <a:p>
            <a:pPr lvl="2" marL="1143000" indent="-228600">
              <a:spcBef>
                <a:spcPts val="200"/>
              </a:spcBef>
              <a:buFontTx/>
              <a:defRPr sz="2400"/>
            </a:pPr>
            <a:r>
              <a:t>Productivity</a:t>
            </a:r>
          </a:p>
          <a:p>
            <a:pPr lvl="2" marL="1143000" indent="-228600">
              <a:spcBef>
                <a:spcPts val="200"/>
              </a:spcBef>
              <a:buFontTx/>
              <a:defRPr sz="2400"/>
            </a:pPr>
            <a:r>
              <a:t>Quality</a:t>
            </a:r>
          </a:p>
          <a:p>
            <a:pPr lvl="2" marL="1143000" indent="-228600">
              <a:spcBef>
                <a:spcPts val="200"/>
              </a:spcBef>
              <a:buFontTx/>
              <a:defRPr sz="2400"/>
            </a:pPr>
            <a:r>
              <a:t>Innovation</a:t>
            </a:r>
          </a:p>
          <a:p>
            <a:pPr lvl="2" marL="1143000" indent="-228600">
              <a:spcBef>
                <a:spcPts val="200"/>
              </a:spcBef>
              <a:buFontTx/>
              <a:defRPr sz="2400"/>
            </a:pPr>
            <a:r>
              <a:t>Customer service</a:t>
            </a:r>
          </a:p>
          <a:p>
            <a:pPr lvl="2" marL="1143000" indent="-228600">
              <a:spcBef>
                <a:spcPts val="200"/>
              </a:spcBef>
              <a:buFontTx/>
              <a:defRPr sz="2400"/>
            </a:pPr>
            <a:r>
              <a:t>Financial performance</a:t>
            </a:r>
          </a:p>
          <a:p>
            <a:pPr lvl="3" marL="1600200" indent="-228600">
              <a:lnSpc>
                <a:spcPct val="100000"/>
              </a:lnSpc>
              <a:spcBef>
                <a:spcPts val="400"/>
              </a:spcBef>
              <a:buFontTx/>
              <a:buChar char="–"/>
              <a:defRPr sz="2000"/>
            </a:pPr>
            <a:r>
              <a:t>Profitability, sales, sales growth</a:t>
            </a:r>
          </a:p>
        </p:txBody>
      </p:sp>
      <p:sp>
        <p:nvSpPr>
          <p:cNvPr id="530" name="Systems for Collaboration and Teamwork"/>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Systems for Collaboration and Teamwork</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4"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pic>
        <p:nvPicPr>
          <p:cNvPr id="535" name="Fig-2-2.png" descr="Fig-2-2.png"/>
          <p:cNvPicPr>
            <a:picLocks noChangeAspect="1"/>
          </p:cNvPicPr>
          <p:nvPr/>
        </p:nvPicPr>
        <p:blipFill>
          <a:blip r:embed="rId3">
            <a:extLst/>
          </a:blip>
          <a:srcRect l="0" t="0" r="0" b="1072"/>
          <a:stretch>
            <a:fillRect/>
          </a:stretch>
        </p:blipFill>
        <p:spPr>
          <a:xfrm>
            <a:off x="2286000" y="1726177"/>
            <a:ext cx="6694488" cy="4630173"/>
          </a:xfrm>
          <a:prstGeom prst="rect">
            <a:avLst/>
          </a:prstGeom>
          <a:ln w="12700">
            <a:miter lim="400000"/>
          </a:ln>
        </p:spPr>
      </p:pic>
      <p:sp>
        <p:nvSpPr>
          <p:cNvPr id="536" name="Successful collaboration requires an appropriate organizational structure and culture, along with appropriate collaboration technology."/>
          <p:cNvSpPr txBox="1"/>
          <p:nvPr>
            <p:ph type="body" sz="quarter" idx="4294967295"/>
          </p:nvPr>
        </p:nvSpPr>
        <p:spPr>
          <a:xfrm>
            <a:off x="419100" y="4114800"/>
            <a:ext cx="1828800" cy="838200"/>
          </a:xfrm>
          <a:prstGeom prst="rect">
            <a:avLst/>
          </a:prstGeom>
        </p:spPr>
        <p:txBody>
          <a:bodyPr/>
          <a:lstStyle>
            <a:lvl1pPr marL="0" indent="0" defTabSz="804672">
              <a:lnSpc>
                <a:spcPct val="100000"/>
              </a:lnSpc>
              <a:spcBef>
                <a:spcPts val="200"/>
              </a:spcBef>
              <a:buSzTx/>
              <a:buNone/>
              <a:defRPr sz="1056">
                <a:latin typeface="+mn-lt"/>
                <a:ea typeface="+mn-ea"/>
                <a:cs typeface="+mn-cs"/>
                <a:sym typeface="Times New Roman"/>
              </a:defRPr>
            </a:lvl1pPr>
          </a:lstStyle>
          <a:p>
            <a:pPr/>
            <a:r>
              <a:t>Successful collaboration requires an appropriate organizational structure and culture, along with appropriate collaboration technology.</a:t>
            </a:r>
          </a:p>
        </p:txBody>
      </p:sp>
      <p:sp>
        <p:nvSpPr>
          <p:cNvPr id="537" name="FIGURE 2-7"/>
          <p:cNvSpPr txBox="1"/>
          <p:nvPr/>
        </p:nvSpPr>
        <p:spPr>
          <a:xfrm>
            <a:off x="419100" y="5562600"/>
            <a:ext cx="1066800" cy="27864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04672">
              <a:spcBef>
                <a:spcPts val="200"/>
              </a:spcBef>
              <a:defRPr b="1" sz="1056">
                <a:latin typeface="+mn-lt"/>
                <a:ea typeface="+mn-ea"/>
                <a:cs typeface="+mn-cs"/>
                <a:sym typeface="Times New Roman"/>
              </a:defRPr>
            </a:lvl1pPr>
          </a:lstStyle>
          <a:p>
            <a:pPr/>
            <a:r>
              <a:t>FIGURE 2-7</a:t>
            </a:r>
          </a:p>
        </p:txBody>
      </p:sp>
      <p:sp>
        <p:nvSpPr>
          <p:cNvPr id="538" name="Requirements for Collaboration"/>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i="1" sz="1940">
                <a:solidFill>
                  <a:srgbClr val="9F0F10"/>
                </a:solidFill>
              </a:defRPr>
            </a:lvl1pPr>
          </a:lstStyle>
          <a:p>
            <a:pPr/>
            <a:r>
              <a:t>Requirements for Collaboration</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2"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543" name="Building a collaborative culture and business processes…"/>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200">
                <a:solidFill>
                  <a:srgbClr val="0D0D0D"/>
                </a:solidFill>
              </a:defRPr>
            </a:pPr>
            <a:r>
              <a:t>Building a collaborative culture and business processes</a:t>
            </a:r>
          </a:p>
          <a:p>
            <a:pPr lvl="1" marL="742950" indent="-285750">
              <a:spcBef>
                <a:spcPts val="600"/>
              </a:spcBef>
              <a:buFontTx/>
              <a:buChar char="–"/>
              <a:defRPr b="1" sz="2600"/>
            </a:pPr>
            <a:r>
              <a:t>“</a:t>
            </a:r>
            <a:r>
              <a:t>Command and control</a:t>
            </a:r>
            <a:r>
              <a:t>”</a:t>
            </a:r>
            <a:r>
              <a:t> organizations </a:t>
            </a:r>
          </a:p>
          <a:p>
            <a:pPr lvl="2" marL="1143000" indent="-228600">
              <a:spcBef>
                <a:spcPts val="400"/>
              </a:spcBef>
              <a:buFontTx/>
              <a:defRPr sz="2400"/>
            </a:pPr>
            <a:r>
              <a:t>No value placed on teamwork or lower-level participation in decisions</a:t>
            </a:r>
          </a:p>
          <a:p>
            <a:pPr lvl="1" marL="742950" indent="-285750">
              <a:spcBef>
                <a:spcPts val="600"/>
              </a:spcBef>
              <a:buFontTx/>
              <a:buChar char="–"/>
              <a:defRPr b="1" sz="2600"/>
            </a:pPr>
            <a:r>
              <a:t>Collaborative business culture</a:t>
            </a:r>
          </a:p>
          <a:p>
            <a:pPr lvl="2" marL="1143000" indent="-228600">
              <a:spcBef>
                <a:spcPts val="400"/>
              </a:spcBef>
              <a:buFontTx/>
              <a:defRPr sz="2400"/>
            </a:pPr>
            <a:r>
              <a:t>Senior managers rely on teams of employees.</a:t>
            </a:r>
          </a:p>
          <a:p>
            <a:pPr lvl="2" marL="1143000" indent="-228600">
              <a:spcBef>
                <a:spcPts val="400"/>
              </a:spcBef>
              <a:buFontTx/>
              <a:defRPr sz="2400"/>
            </a:pPr>
            <a:r>
              <a:t>Policies, products, designs, processes, and systems rely on teams.</a:t>
            </a:r>
          </a:p>
          <a:p>
            <a:pPr lvl="2" marL="1143000" indent="-228600">
              <a:spcBef>
                <a:spcPts val="400"/>
              </a:spcBef>
              <a:buFontTx/>
              <a:defRPr sz="2400"/>
            </a:pPr>
            <a:r>
              <a:t>The managers purpose is to build teams.</a:t>
            </a:r>
          </a:p>
        </p:txBody>
      </p:sp>
      <p:sp>
        <p:nvSpPr>
          <p:cNvPr id="544" name="Systems for Collaboration and Teamwork"/>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Systems for Collaboration and Teamwork</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8"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549" name="Tools for collaboration and teamwork…"/>
          <p:cNvSpPr txBox="1"/>
          <p:nvPr>
            <p:ph type="body" idx="4294967295"/>
          </p:nvPr>
        </p:nvSpPr>
        <p:spPr>
          <a:xfrm>
            <a:off x="457200" y="1828800"/>
            <a:ext cx="8229600" cy="4495800"/>
          </a:xfrm>
          <a:prstGeom prst="rect">
            <a:avLst/>
          </a:prstGeom>
        </p:spPr>
        <p:txBody>
          <a:bodyPr/>
          <a:lstStyle/>
          <a:p>
            <a:pPr marL="336042" indent="-336042" defTabSz="896111">
              <a:spcBef>
                <a:spcPts val="700"/>
              </a:spcBef>
              <a:buFontTx/>
              <a:defRPr b="1" sz="3136">
                <a:solidFill>
                  <a:srgbClr val="0D0D0D"/>
                </a:solidFill>
              </a:defRPr>
            </a:pPr>
            <a:r>
              <a:t>Tools for collaboration and teamwork </a:t>
            </a:r>
          </a:p>
          <a:p>
            <a:pPr lvl="1" marL="728091" indent="-280035" defTabSz="896111">
              <a:spcBef>
                <a:spcPts val="500"/>
              </a:spcBef>
              <a:buFontTx/>
              <a:buChar char="–"/>
              <a:defRPr b="1" sz="2548"/>
            </a:pPr>
            <a:r>
              <a:t>E-mail and instant messaging</a:t>
            </a:r>
          </a:p>
          <a:p>
            <a:pPr lvl="1" marL="728091" indent="-280035" defTabSz="896111">
              <a:spcBef>
                <a:spcPts val="500"/>
              </a:spcBef>
              <a:buFontTx/>
              <a:buChar char="–"/>
              <a:defRPr b="1" sz="2548"/>
            </a:pPr>
            <a:r>
              <a:t>Wikis</a:t>
            </a:r>
          </a:p>
          <a:p>
            <a:pPr lvl="1" marL="728091" indent="-280035" defTabSz="896111">
              <a:spcBef>
                <a:spcPts val="500"/>
              </a:spcBef>
              <a:buFontTx/>
              <a:buChar char="–"/>
              <a:defRPr b="1" sz="2548"/>
            </a:pPr>
            <a:r>
              <a:t>Virtual worlds</a:t>
            </a:r>
          </a:p>
          <a:p>
            <a:pPr lvl="1" marL="728091" indent="-280035" defTabSz="896111">
              <a:spcBef>
                <a:spcPts val="300"/>
              </a:spcBef>
              <a:buFontTx/>
              <a:buChar char="–"/>
              <a:defRPr b="1" sz="2548"/>
            </a:pPr>
            <a:r>
              <a:t>Collaboration and social business platforms</a:t>
            </a:r>
          </a:p>
          <a:p>
            <a:pPr lvl="2" marL="1120140" indent="-224027" defTabSz="896111">
              <a:spcBef>
                <a:spcPts val="100"/>
              </a:spcBef>
              <a:buFontTx/>
              <a:defRPr sz="2352"/>
            </a:pPr>
            <a:r>
              <a:t>Virtual meeting systems (telepresence)</a:t>
            </a:r>
          </a:p>
          <a:p>
            <a:pPr lvl="2" marL="1120140" indent="-224027" defTabSz="896111">
              <a:spcBef>
                <a:spcPts val="100"/>
              </a:spcBef>
              <a:buFontTx/>
              <a:defRPr sz="2352"/>
            </a:pPr>
            <a:r>
              <a:t>Google Apps/Google sites</a:t>
            </a:r>
          </a:p>
          <a:p>
            <a:pPr lvl="2" marL="1120140" indent="-224027" defTabSz="896111">
              <a:spcBef>
                <a:spcPts val="100"/>
              </a:spcBef>
              <a:buFontTx/>
              <a:defRPr sz="2352"/>
            </a:pPr>
            <a:r>
              <a:t>Cyberlockers</a:t>
            </a:r>
          </a:p>
          <a:p>
            <a:pPr lvl="2" marL="1120140" indent="-224027" defTabSz="896111">
              <a:spcBef>
                <a:spcPts val="100"/>
              </a:spcBef>
              <a:buFontTx/>
              <a:defRPr sz="2352"/>
            </a:pPr>
            <a:r>
              <a:t>Microsoft SharePoint</a:t>
            </a:r>
          </a:p>
          <a:p>
            <a:pPr lvl="2" marL="1120140" indent="-224027" defTabSz="896111">
              <a:spcBef>
                <a:spcPts val="100"/>
              </a:spcBef>
              <a:buFontTx/>
              <a:defRPr sz="2352"/>
            </a:pPr>
            <a:r>
              <a:t>Lotus Notes</a:t>
            </a:r>
          </a:p>
          <a:p>
            <a:pPr lvl="2" marL="1120140" indent="-224027" defTabSz="896111">
              <a:spcBef>
                <a:spcPts val="300"/>
              </a:spcBef>
              <a:buFontTx/>
              <a:defRPr sz="2352"/>
            </a:pPr>
            <a:r>
              <a:t>Enterprise social networking tools</a:t>
            </a:r>
          </a:p>
        </p:txBody>
      </p:sp>
      <p:sp>
        <p:nvSpPr>
          <p:cNvPr id="550" name="Systems for Collaboration and Teamwork"/>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Systems for Collaboration and Teamwork</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4"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555" name="Enterprise social networking software capabilities…"/>
          <p:cNvSpPr txBox="1"/>
          <p:nvPr>
            <p:ph type="body" idx="4294967295"/>
          </p:nvPr>
        </p:nvSpPr>
        <p:spPr>
          <a:xfrm>
            <a:off x="152400" y="1828800"/>
            <a:ext cx="8839200" cy="4495800"/>
          </a:xfrm>
          <a:prstGeom prst="rect">
            <a:avLst/>
          </a:prstGeom>
        </p:spPr>
        <p:txBody>
          <a:bodyPr/>
          <a:lstStyle/>
          <a:p>
            <a:pPr marL="342900" indent="-342900">
              <a:spcBef>
                <a:spcPts val="800"/>
              </a:spcBef>
              <a:buFontTx/>
              <a:defRPr b="1" sz="3200">
                <a:solidFill>
                  <a:srgbClr val="0D0D0D"/>
                </a:solidFill>
              </a:defRPr>
            </a:pPr>
            <a:r>
              <a:t>Enterprise social networking software capabilities</a:t>
            </a:r>
          </a:p>
          <a:p>
            <a:pPr lvl="1" marL="742950" indent="-285750">
              <a:spcBef>
                <a:spcPts val="600"/>
              </a:spcBef>
              <a:buFontTx/>
              <a:buChar char="–"/>
              <a:defRPr b="1" sz="2600"/>
            </a:pPr>
            <a:r>
              <a:t>Profiles</a:t>
            </a:r>
          </a:p>
          <a:p>
            <a:pPr lvl="1" marL="742950" indent="-285750">
              <a:spcBef>
                <a:spcPts val="600"/>
              </a:spcBef>
              <a:buFontTx/>
              <a:buChar char="–"/>
              <a:defRPr b="1" sz="2600"/>
            </a:pPr>
            <a:r>
              <a:t>Content sharing</a:t>
            </a:r>
          </a:p>
          <a:p>
            <a:pPr lvl="1" marL="742950" indent="-285750">
              <a:spcBef>
                <a:spcPts val="600"/>
              </a:spcBef>
              <a:buFontTx/>
              <a:buChar char="–"/>
              <a:defRPr b="1" sz="2600"/>
            </a:pPr>
            <a:r>
              <a:t>Feeds and notifications</a:t>
            </a:r>
          </a:p>
          <a:p>
            <a:pPr lvl="1" marL="742950" indent="-285750">
              <a:spcBef>
                <a:spcPts val="600"/>
              </a:spcBef>
              <a:buFontTx/>
              <a:buChar char="–"/>
              <a:defRPr b="1" sz="2600"/>
            </a:pPr>
            <a:r>
              <a:t>Groups and team workspaces</a:t>
            </a:r>
          </a:p>
          <a:p>
            <a:pPr lvl="1" marL="742950" indent="-285750">
              <a:spcBef>
                <a:spcPts val="600"/>
              </a:spcBef>
              <a:buFontTx/>
              <a:buChar char="–"/>
              <a:defRPr b="1" sz="2600"/>
            </a:pPr>
            <a:r>
              <a:t>Tagging and social bookmarking</a:t>
            </a:r>
          </a:p>
          <a:p>
            <a:pPr lvl="1" marL="742950" indent="-285750">
              <a:spcBef>
                <a:spcPts val="600"/>
              </a:spcBef>
              <a:buFontTx/>
              <a:buChar char="–"/>
              <a:defRPr b="1" sz="2600"/>
            </a:pPr>
            <a:r>
              <a:t>Permissions and privacy</a:t>
            </a:r>
          </a:p>
        </p:txBody>
      </p:sp>
      <p:sp>
        <p:nvSpPr>
          <p:cNvPr id="556" name="Systems for Collaboration and Teamwork"/>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Systems for Collaboration and Teamwork</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8"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559" name="Two dimensions of collaboration technologies…"/>
          <p:cNvSpPr txBox="1"/>
          <p:nvPr>
            <p:ph type="body" idx="4294967295"/>
          </p:nvPr>
        </p:nvSpPr>
        <p:spPr>
          <a:xfrm>
            <a:off x="457200" y="1828800"/>
            <a:ext cx="8229600" cy="4495800"/>
          </a:xfrm>
          <a:prstGeom prst="rect">
            <a:avLst/>
          </a:prstGeom>
        </p:spPr>
        <p:txBody>
          <a:bodyPr/>
          <a:lstStyle/>
          <a:p>
            <a:pPr marL="342900" indent="-342900">
              <a:lnSpc>
                <a:spcPct val="80000"/>
              </a:lnSpc>
              <a:spcBef>
                <a:spcPts val="800"/>
              </a:spcBef>
              <a:buFontTx/>
              <a:defRPr b="1" sz="3000">
                <a:solidFill>
                  <a:srgbClr val="0D0D0D"/>
                </a:solidFill>
              </a:defRPr>
            </a:pPr>
            <a:r>
              <a:t>Two dimensions of collaboration technologies</a:t>
            </a:r>
          </a:p>
          <a:p>
            <a:pPr lvl="1" marL="742950" indent="-285750">
              <a:lnSpc>
                <a:spcPct val="80000"/>
              </a:lnSpc>
              <a:spcBef>
                <a:spcPts val="600"/>
              </a:spcBef>
              <a:buFontTx/>
              <a:buChar char="–"/>
              <a:defRPr sz="2200"/>
            </a:pPr>
            <a:r>
              <a:t>Space (or location)—remote or co-located</a:t>
            </a:r>
          </a:p>
          <a:p>
            <a:pPr lvl="1" marL="742950" indent="-285750">
              <a:lnSpc>
                <a:spcPct val="80000"/>
              </a:lnSpc>
              <a:spcBef>
                <a:spcPts val="600"/>
              </a:spcBef>
              <a:buFontTx/>
              <a:buChar char="–"/>
              <a:defRPr sz="2200"/>
            </a:pPr>
            <a:r>
              <a:t>Time—synchronous or asynchronous</a:t>
            </a:r>
          </a:p>
          <a:p>
            <a:pPr marL="342900" indent="-342900">
              <a:lnSpc>
                <a:spcPct val="80000"/>
              </a:lnSpc>
              <a:spcBef>
                <a:spcPts val="800"/>
              </a:spcBef>
              <a:buFontTx/>
              <a:defRPr b="1" sz="3000">
                <a:solidFill>
                  <a:srgbClr val="0D0D0D"/>
                </a:solidFill>
              </a:defRPr>
            </a:pPr>
            <a:r>
              <a:t>Six steps in evaluating software tools</a:t>
            </a:r>
          </a:p>
          <a:p>
            <a:pPr lvl="1" marL="742950" indent="-285750">
              <a:lnSpc>
                <a:spcPct val="80000"/>
              </a:lnSpc>
              <a:spcBef>
                <a:spcPts val="600"/>
              </a:spcBef>
              <a:buFontTx/>
              <a:buAutoNum type="arabicPeriod" startAt="1"/>
              <a:defRPr sz="2200"/>
            </a:pPr>
            <a:r>
              <a:t>What are your firm</a:t>
            </a:r>
            <a:r>
              <a:t>’</a:t>
            </a:r>
            <a:r>
              <a:t>s collaboration challenges?</a:t>
            </a:r>
          </a:p>
          <a:p>
            <a:pPr lvl="1" marL="742950" indent="-285750">
              <a:lnSpc>
                <a:spcPct val="80000"/>
              </a:lnSpc>
              <a:spcBef>
                <a:spcPts val="600"/>
              </a:spcBef>
              <a:buFontTx/>
              <a:buAutoNum type="arabicPeriod" startAt="1"/>
              <a:defRPr sz="2200"/>
            </a:pPr>
            <a:r>
              <a:t>What kinds of solutions are available? </a:t>
            </a:r>
          </a:p>
          <a:p>
            <a:pPr lvl="1" marL="742950" indent="-285750">
              <a:lnSpc>
                <a:spcPct val="80000"/>
              </a:lnSpc>
              <a:spcBef>
                <a:spcPts val="600"/>
              </a:spcBef>
              <a:buFontTx/>
              <a:buAutoNum type="arabicPeriod" startAt="1"/>
              <a:defRPr sz="2200"/>
            </a:pPr>
            <a:r>
              <a:t>Analyze available products</a:t>
            </a:r>
            <a:r>
              <a:t>’</a:t>
            </a:r>
            <a:r>
              <a:t> cost and benefits.</a:t>
            </a:r>
          </a:p>
          <a:p>
            <a:pPr lvl="1" marL="742950" indent="-285750">
              <a:lnSpc>
                <a:spcPct val="80000"/>
              </a:lnSpc>
              <a:spcBef>
                <a:spcPts val="600"/>
              </a:spcBef>
              <a:buFontTx/>
              <a:buAutoNum type="arabicPeriod" startAt="1"/>
              <a:defRPr sz="2200"/>
            </a:pPr>
            <a:r>
              <a:t>Evaluate security risks.</a:t>
            </a:r>
          </a:p>
          <a:p>
            <a:pPr lvl="1" marL="742950" indent="-285750">
              <a:lnSpc>
                <a:spcPct val="80000"/>
              </a:lnSpc>
              <a:spcBef>
                <a:spcPts val="600"/>
              </a:spcBef>
              <a:buFontTx/>
              <a:buAutoNum type="arabicPeriod" startAt="1"/>
              <a:defRPr sz="2200"/>
            </a:pPr>
            <a:r>
              <a:t>Consult users for implementation and training issues.</a:t>
            </a:r>
          </a:p>
          <a:p>
            <a:pPr lvl="1" marL="742950" indent="-285750">
              <a:lnSpc>
                <a:spcPct val="80000"/>
              </a:lnSpc>
              <a:spcBef>
                <a:spcPts val="600"/>
              </a:spcBef>
              <a:buFontTx/>
              <a:buAutoNum type="arabicPeriod" startAt="1"/>
              <a:defRPr sz="2200"/>
            </a:pPr>
            <a:r>
              <a:t>Evaluate product vendors.</a:t>
            </a:r>
          </a:p>
        </p:txBody>
      </p:sp>
      <p:sp>
        <p:nvSpPr>
          <p:cNvPr id="560" name="Systems for Collaboration and Teamwork"/>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Systems for Collaboration and Teamwork</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4"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pic>
        <p:nvPicPr>
          <p:cNvPr id="565" name="Fig-2-2.png" descr="Fig-2-2.png"/>
          <p:cNvPicPr>
            <a:picLocks noChangeAspect="1"/>
          </p:cNvPicPr>
          <p:nvPr/>
        </p:nvPicPr>
        <p:blipFill>
          <a:blip r:embed="rId3">
            <a:extLst/>
          </a:blip>
          <a:stretch>
            <a:fillRect/>
          </a:stretch>
        </p:blipFill>
        <p:spPr>
          <a:xfrm>
            <a:off x="1676400" y="1802841"/>
            <a:ext cx="5378450" cy="3901227"/>
          </a:xfrm>
          <a:prstGeom prst="rect">
            <a:avLst/>
          </a:prstGeom>
          <a:ln w="12700">
            <a:miter lim="400000"/>
          </a:ln>
        </p:spPr>
      </p:pic>
      <p:sp>
        <p:nvSpPr>
          <p:cNvPr id="566" name="Collaboration technologies can be classified in terms of whether they support interactions at the same or different time or place  or whether these interactions are remote or co-located."/>
          <p:cNvSpPr txBox="1"/>
          <p:nvPr>
            <p:ph type="body" sz="quarter" idx="4294967295"/>
          </p:nvPr>
        </p:nvSpPr>
        <p:spPr>
          <a:xfrm>
            <a:off x="1676400" y="5951537"/>
            <a:ext cx="7010400" cy="838201"/>
          </a:xfrm>
          <a:prstGeom prst="rect">
            <a:avLst/>
          </a:prstGeom>
        </p:spPr>
        <p:txBody>
          <a:bodyPr/>
          <a:lstStyle>
            <a:lvl1pPr marL="0" indent="0">
              <a:lnSpc>
                <a:spcPct val="100000"/>
              </a:lnSpc>
              <a:spcBef>
                <a:spcPts val="200"/>
              </a:spcBef>
              <a:buSzTx/>
              <a:buNone/>
              <a:defRPr sz="1200">
                <a:latin typeface="+mn-lt"/>
                <a:ea typeface="+mn-ea"/>
                <a:cs typeface="+mn-cs"/>
                <a:sym typeface="Times New Roman"/>
              </a:defRPr>
            </a:lvl1pPr>
          </a:lstStyle>
          <a:p>
            <a:pPr/>
            <a:r>
              <a:t>Collaboration technologies can be classified in terms of whether they support interactions at the same or different time or place  or whether these interactions are remote or co-located.</a:t>
            </a:r>
          </a:p>
        </p:txBody>
      </p:sp>
      <p:sp>
        <p:nvSpPr>
          <p:cNvPr id="567" name="FIGURE 2-8"/>
          <p:cNvSpPr txBox="1"/>
          <p:nvPr/>
        </p:nvSpPr>
        <p:spPr>
          <a:xfrm>
            <a:off x="533400" y="5951537"/>
            <a:ext cx="1066800" cy="27864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04672">
              <a:spcBef>
                <a:spcPts val="200"/>
              </a:spcBef>
              <a:defRPr b="1" sz="1056">
                <a:latin typeface="+mn-lt"/>
                <a:ea typeface="+mn-ea"/>
                <a:cs typeface="+mn-cs"/>
                <a:sym typeface="Times New Roman"/>
              </a:defRPr>
            </a:lvl1pPr>
          </a:lstStyle>
          <a:p>
            <a:pPr/>
            <a:r>
              <a:t>FIGURE 2-8</a:t>
            </a:r>
          </a:p>
        </p:txBody>
      </p:sp>
      <p:sp>
        <p:nvSpPr>
          <p:cNvPr id="568" name="The Time/Space Collaboration Tool Matrix"/>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i="1" sz="1940">
                <a:solidFill>
                  <a:srgbClr val="9F0F10"/>
                </a:solidFill>
              </a:defRPr>
            </a:lvl1pPr>
          </a:lstStyle>
          <a:p>
            <a:pPr/>
            <a:r>
              <a:t>The Time/Space Collaboration Tool Matrix</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2"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573" name="Information systems department:…"/>
          <p:cNvSpPr txBox="1"/>
          <p:nvPr>
            <p:ph type="body" idx="4294967295"/>
          </p:nvPr>
        </p:nvSpPr>
        <p:spPr>
          <a:xfrm>
            <a:off x="457200" y="1828800"/>
            <a:ext cx="8229600" cy="4495800"/>
          </a:xfrm>
          <a:prstGeom prst="rect">
            <a:avLst/>
          </a:prstGeom>
        </p:spPr>
        <p:txBody>
          <a:bodyPr/>
          <a:lstStyle/>
          <a:p>
            <a:pPr marL="342900" indent="-342900">
              <a:lnSpc>
                <a:spcPct val="80000"/>
              </a:lnSpc>
              <a:spcBef>
                <a:spcPts val="800"/>
              </a:spcBef>
              <a:buFontTx/>
              <a:defRPr b="1" sz="3200">
                <a:solidFill>
                  <a:srgbClr val="0D0D0D"/>
                </a:solidFill>
              </a:defRPr>
            </a:pPr>
            <a:r>
              <a:t>Information systems department: </a:t>
            </a:r>
          </a:p>
          <a:p>
            <a:pPr lvl="1" marL="742950" indent="-285750">
              <a:lnSpc>
                <a:spcPct val="80000"/>
              </a:lnSpc>
              <a:spcBef>
                <a:spcPts val="800"/>
              </a:spcBef>
              <a:buFontTx/>
              <a:defRPr b="1" sz="2600"/>
            </a:pPr>
            <a:r>
              <a:t>Formal organizational unit responsible for information technology services</a:t>
            </a:r>
          </a:p>
          <a:p>
            <a:pPr lvl="1" marL="742950" indent="-285750">
              <a:lnSpc>
                <a:spcPct val="80000"/>
              </a:lnSpc>
              <a:spcBef>
                <a:spcPts val="800"/>
              </a:spcBef>
              <a:buFontTx/>
              <a:defRPr b="1" sz="2600"/>
            </a:pPr>
            <a:r>
              <a:t>Often headed by chief information officer (CIO)</a:t>
            </a:r>
          </a:p>
          <a:p>
            <a:pPr lvl="2" marL="1143000" indent="-228600">
              <a:lnSpc>
                <a:spcPct val="80000"/>
              </a:lnSpc>
              <a:spcBef>
                <a:spcPts val="800"/>
              </a:spcBef>
              <a:buFontTx/>
              <a:defRPr sz="2400"/>
            </a:pPr>
            <a:r>
              <a:t>Other senior positions include chief security officer (CSO), chief knowledge officer (CKO), chief privacy officer (CPO)</a:t>
            </a:r>
          </a:p>
          <a:p>
            <a:pPr lvl="1" marL="742950" indent="-285750">
              <a:lnSpc>
                <a:spcPct val="80000"/>
              </a:lnSpc>
              <a:spcBef>
                <a:spcPts val="800"/>
              </a:spcBef>
              <a:buFontTx/>
              <a:defRPr b="1" sz="2600"/>
            </a:pPr>
            <a:r>
              <a:t>Programmers</a:t>
            </a:r>
          </a:p>
          <a:p>
            <a:pPr lvl="1" marL="742950" indent="-285750">
              <a:lnSpc>
                <a:spcPct val="80000"/>
              </a:lnSpc>
              <a:spcBef>
                <a:spcPts val="800"/>
              </a:spcBef>
              <a:buFontTx/>
              <a:defRPr b="1" sz="2600"/>
            </a:pPr>
            <a:r>
              <a:t>Systems analysts</a:t>
            </a:r>
          </a:p>
          <a:p>
            <a:pPr lvl="1" marL="742950" indent="-285750">
              <a:lnSpc>
                <a:spcPct val="80000"/>
              </a:lnSpc>
              <a:spcBef>
                <a:spcPts val="400"/>
              </a:spcBef>
              <a:buFontTx/>
              <a:defRPr b="1" sz="2600"/>
            </a:pPr>
            <a:r>
              <a:t>Information systems managers</a:t>
            </a:r>
          </a:p>
        </p:txBody>
      </p:sp>
      <p:sp>
        <p:nvSpPr>
          <p:cNvPr id="574" name="The Information Systems Function in Busines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The Information Systems Function in Business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8"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
        <p:nvSpPr>
          <p:cNvPr id="579" name="End users…"/>
          <p:cNvSpPr txBox="1"/>
          <p:nvPr>
            <p:ph type="body" idx="4294967295"/>
          </p:nvPr>
        </p:nvSpPr>
        <p:spPr>
          <a:xfrm>
            <a:off x="457200" y="1828800"/>
            <a:ext cx="8229600" cy="4495800"/>
          </a:xfrm>
          <a:prstGeom prst="rect">
            <a:avLst/>
          </a:prstGeom>
        </p:spPr>
        <p:txBody>
          <a:bodyPr/>
          <a:lstStyle/>
          <a:p>
            <a:pPr marL="342900" indent="-342900">
              <a:spcBef>
                <a:spcPts val="800"/>
              </a:spcBef>
              <a:buFontTx/>
              <a:defRPr b="1" sz="3200">
                <a:solidFill>
                  <a:srgbClr val="0D0D0D"/>
                </a:solidFill>
              </a:defRPr>
            </a:pPr>
            <a:r>
              <a:t>End users</a:t>
            </a:r>
          </a:p>
          <a:p>
            <a:pPr lvl="1" marL="742950" indent="-285750">
              <a:spcBef>
                <a:spcPts val="400"/>
              </a:spcBef>
              <a:buFontTx/>
              <a:buChar char="–"/>
              <a:defRPr b="1" sz="2600"/>
            </a:pPr>
            <a:r>
              <a:t>Representatives of other departments for whom applications are developed</a:t>
            </a:r>
          </a:p>
          <a:p>
            <a:pPr lvl="1" marL="742950" indent="-285750">
              <a:spcBef>
                <a:spcPts val="600"/>
              </a:spcBef>
              <a:buFontTx/>
              <a:buChar char="–"/>
              <a:defRPr b="1" sz="2600"/>
            </a:pPr>
            <a:r>
              <a:t>Increasing role in system design, development</a:t>
            </a:r>
          </a:p>
          <a:p>
            <a:pPr marL="342900" indent="-342900">
              <a:spcBef>
                <a:spcPts val="800"/>
              </a:spcBef>
              <a:buFontTx/>
              <a:defRPr b="1" sz="3200">
                <a:solidFill>
                  <a:srgbClr val="0D0D0D"/>
                </a:solidFill>
              </a:defRPr>
            </a:pPr>
            <a:r>
              <a:t>IT Governance:</a:t>
            </a:r>
          </a:p>
          <a:p>
            <a:pPr lvl="1" marL="742950" indent="-285750">
              <a:spcBef>
                <a:spcPts val="400"/>
              </a:spcBef>
              <a:buFontTx/>
              <a:buChar char="–"/>
              <a:defRPr b="1" sz="2600"/>
            </a:pPr>
            <a:r>
              <a:t>Strategies and policies for using IT in the organization</a:t>
            </a:r>
          </a:p>
          <a:p>
            <a:pPr lvl="1" marL="742950" indent="-285750">
              <a:spcBef>
                <a:spcPts val="400"/>
              </a:spcBef>
              <a:buFontTx/>
              <a:buChar char="–"/>
              <a:defRPr b="1" sz="2600"/>
            </a:pPr>
            <a:r>
              <a:t>Decision rights</a:t>
            </a:r>
          </a:p>
          <a:p>
            <a:pPr lvl="1" marL="742950" indent="-285750">
              <a:spcBef>
                <a:spcPts val="400"/>
              </a:spcBef>
              <a:buFontTx/>
              <a:buChar char="–"/>
              <a:defRPr b="1" sz="2600"/>
            </a:pPr>
            <a:r>
              <a:t>Accountability</a:t>
            </a:r>
          </a:p>
          <a:p>
            <a:pPr lvl="1" marL="742950" indent="-285750">
              <a:spcBef>
                <a:spcPts val="400"/>
              </a:spcBef>
              <a:buFontTx/>
              <a:buChar char="–"/>
              <a:defRPr b="1" sz="2600"/>
            </a:pPr>
            <a:r>
              <a:t>Organization of information systems function </a:t>
            </a:r>
          </a:p>
          <a:p>
            <a:pPr lvl="2" marL="1143000" indent="-228600">
              <a:spcBef>
                <a:spcPts val="200"/>
              </a:spcBef>
              <a:buFontTx/>
              <a:defRPr sz="2400"/>
            </a:pPr>
            <a:r>
              <a:t>Centralized, decentralized, and so on</a:t>
            </a:r>
          </a:p>
        </p:txBody>
      </p:sp>
      <p:sp>
        <p:nvSpPr>
          <p:cNvPr id="580" name="The Information Systems Function in Business"/>
          <p:cNvSpPr txBox="1"/>
          <p:nvPr/>
        </p:nvSpPr>
        <p:spPr>
          <a:xfrm>
            <a:off x="1485899" y="990600"/>
            <a:ext cx="6172202" cy="3994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886968">
              <a:spcBef>
                <a:spcPts val="400"/>
              </a:spcBef>
              <a:defRPr b="1" sz="1940"/>
            </a:lvl1pPr>
          </a:lstStyle>
          <a:p>
            <a:pPr/>
            <a:r>
              <a:t>The Information Systems Function in Business</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4" name="Slide Number"/>
          <p:cNvSpPr txBox="1"/>
          <p:nvPr>
            <p:ph type="sldNum" sz="quarter" idx="2"/>
          </p:nvPr>
        </p:nvSpPr>
        <p:spPr>
          <a:xfrm>
            <a:off x="0" y="6521450"/>
            <a:ext cx="307340" cy="311408"/>
          </a:xfrm>
          <a:prstGeom prst="rect">
            <a:avLst/>
          </a:prstGeom>
          <a:extLst>
            <a:ext uri="{C572A759-6A51-4108-AA02-DFA0A04FC94B}">
              <ma14:wrappingTextBoxFlag xmlns:ma14="http://schemas.microsoft.com/office/mac/drawingml/2011/main" val="1"/>
            </a:ext>
          </a:extLst>
        </p:spPr>
        <p:txBody>
          <a:bodyPr/>
          <a:lstStyle>
            <a:lvl1pPr>
              <a:spcBef>
                <a:spcPts val="900"/>
              </a:spcBef>
              <a:defRPr b="1" sz="1600">
                <a:solidFill>
                  <a:srgbClr val="FFB060"/>
                </a:solidFill>
                <a:latin typeface="+mn-lt"/>
                <a:ea typeface="+mn-ea"/>
                <a:cs typeface="+mn-cs"/>
                <a:sym typeface="Times New Roman"/>
              </a:defRPr>
            </a:lvl1pPr>
          </a:lstStyle>
          <a:p>
            <a:pPr/>
            <a:fld id="{86CB4B4D-7CA3-9044-876B-883B54F8677D}" type="slidenum"/>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theme/theme1.xml><?xml version="1.0" encoding="utf-8"?>
<a:theme xmlns:a="http://schemas.openxmlformats.org/drawingml/2006/main" xmlns:r="http://schemas.openxmlformats.org/officeDocument/2006/relationships" name="mis13_ppt_theme">
  <a:themeElements>
    <a:clrScheme name="mis13_ppt_theme">
      <a:dk1>
        <a:srgbClr val="000000"/>
      </a:dk1>
      <a:lt1>
        <a:srgbClr val="FFFFFF"/>
      </a:lt1>
      <a:dk2>
        <a:srgbClr val="A7A7A7"/>
      </a:dk2>
      <a:lt2>
        <a:srgbClr val="535353"/>
      </a:lt2>
      <a:accent1>
        <a:srgbClr val="5B9BD5"/>
      </a:accent1>
      <a:accent2>
        <a:srgbClr val="ED7D31"/>
      </a:accent2>
      <a:accent3>
        <a:srgbClr val="9BBB59"/>
      </a:accent3>
      <a:accent4>
        <a:srgbClr val="8064A2"/>
      </a:accent4>
      <a:accent5>
        <a:srgbClr val="4BACC6"/>
      </a:accent5>
      <a:accent6>
        <a:srgbClr val="F79646"/>
      </a:accent6>
      <a:hlink>
        <a:srgbClr val="0000FF"/>
      </a:hlink>
      <a:folHlink>
        <a:srgbClr val="FF00FF"/>
      </a:folHlink>
    </a:clrScheme>
    <a:fontScheme name="mis13_ppt_theme">
      <a:majorFont>
        <a:latin typeface="Helvetica"/>
        <a:ea typeface="Helvetica"/>
        <a:cs typeface="Helvetica"/>
      </a:majorFont>
      <a:minorFont>
        <a:latin typeface="Times New Roman"/>
        <a:ea typeface="Times New Roman"/>
        <a:cs typeface="Times New Roman"/>
      </a:minorFont>
    </a:fontScheme>
    <a:fmtScheme name="mis13_ppt_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is13_ppt_theme">
  <a:themeElements>
    <a:clrScheme name="mis13_ppt_theme">
      <a:dk1>
        <a:srgbClr val="000000"/>
      </a:dk1>
      <a:lt1>
        <a:srgbClr val="FFFFFF"/>
      </a:lt1>
      <a:dk2>
        <a:srgbClr val="A7A7A7"/>
      </a:dk2>
      <a:lt2>
        <a:srgbClr val="535353"/>
      </a:lt2>
      <a:accent1>
        <a:srgbClr val="5B9BD5"/>
      </a:accent1>
      <a:accent2>
        <a:srgbClr val="ED7D31"/>
      </a:accent2>
      <a:accent3>
        <a:srgbClr val="9BBB59"/>
      </a:accent3>
      <a:accent4>
        <a:srgbClr val="8064A2"/>
      </a:accent4>
      <a:accent5>
        <a:srgbClr val="4BACC6"/>
      </a:accent5>
      <a:accent6>
        <a:srgbClr val="F79646"/>
      </a:accent6>
      <a:hlink>
        <a:srgbClr val="0000FF"/>
      </a:hlink>
      <a:folHlink>
        <a:srgbClr val="FF00FF"/>
      </a:folHlink>
    </a:clrScheme>
    <a:fontScheme name="mis13_ppt_theme">
      <a:majorFont>
        <a:latin typeface="Helvetica"/>
        <a:ea typeface="Helvetica"/>
        <a:cs typeface="Helvetica"/>
      </a:majorFont>
      <a:minorFont>
        <a:latin typeface="Times New Roman"/>
        <a:ea typeface="Times New Roman"/>
        <a:cs typeface="Times New Roman"/>
      </a:minorFont>
    </a:fontScheme>
    <a:fmtScheme name="mis13_ppt_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