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vml" ContentType="application/vnd.openxmlformats-officedocument.vmlDrawing"/>
  <Default Extension="png" ContentType="image/pn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Lst>
  <p:notesMasterIdLst>
    <p:notesMasterId r:id="rId62"/>
  </p:notesMasterIdLst>
  <p:handoutMasterIdLst>
    <p:handoutMasterId r:id="rId63"/>
  </p:handoutMasterIdLst>
  <p:sldIdLst>
    <p:sldId id="256" r:id="rId3"/>
    <p:sldId id="401" r:id="rId4"/>
    <p:sldId id="402" r:id="rId5"/>
    <p:sldId id="329" r:id="rId6"/>
    <p:sldId id="330" r:id="rId7"/>
    <p:sldId id="331" r:id="rId8"/>
    <p:sldId id="406" r:id="rId9"/>
    <p:sldId id="380" r:id="rId10"/>
    <p:sldId id="332" r:id="rId11"/>
    <p:sldId id="333" r:id="rId12"/>
    <p:sldId id="334" r:id="rId13"/>
    <p:sldId id="405" r:id="rId14"/>
    <p:sldId id="404" r:id="rId15"/>
    <p:sldId id="403" r:id="rId16"/>
    <p:sldId id="335" r:id="rId17"/>
    <p:sldId id="336" r:id="rId18"/>
    <p:sldId id="408" r:id="rId19"/>
    <p:sldId id="409" r:id="rId20"/>
    <p:sldId id="399" r:id="rId21"/>
    <p:sldId id="391" r:id="rId22"/>
    <p:sldId id="392" r:id="rId23"/>
    <p:sldId id="342" r:id="rId24"/>
    <p:sldId id="393" r:id="rId25"/>
    <p:sldId id="394" r:id="rId26"/>
    <p:sldId id="395" r:id="rId27"/>
    <p:sldId id="396" r:id="rId28"/>
    <p:sldId id="398" r:id="rId29"/>
    <p:sldId id="337" r:id="rId30"/>
    <p:sldId id="381" r:id="rId31"/>
    <p:sldId id="382" r:id="rId32"/>
    <p:sldId id="338" r:id="rId33"/>
    <p:sldId id="407" r:id="rId34"/>
    <p:sldId id="339" r:id="rId35"/>
    <p:sldId id="340" r:id="rId36"/>
    <p:sldId id="388" r:id="rId37"/>
    <p:sldId id="390" r:id="rId38"/>
    <p:sldId id="351" r:id="rId39"/>
    <p:sldId id="352" r:id="rId40"/>
    <p:sldId id="354" r:id="rId41"/>
    <p:sldId id="355" r:id="rId42"/>
    <p:sldId id="356" r:id="rId43"/>
    <p:sldId id="358" r:id="rId44"/>
    <p:sldId id="359" r:id="rId45"/>
    <p:sldId id="360" r:id="rId46"/>
    <p:sldId id="361" r:id="rId47"/>
    <p:sldId id="363" r:id="rId48"/>
    <p:sldId id="410" r:id="rId49"/>
    <p:sldId id="411" r:id="rId50"/>
    <p:sldId id="364" r:id="rId51"/>
    <p:sldId id="365" r:id="rId52"/>
    <p:sldId id="366" r:id="rId53"/>
    <p:sldId id="367" r:id="rId54"/>
    <p:sldId id="370" r:id="rId55"/>
    <p:sldId id="371" r:id="rId56"/>
    <p:sldId id="372" r:id="rId57"/>
    <p:sldId id="373" r:id="rId58"/>
    <p:sldId id="374" r:id="rId59"/>
    <p:sldId id="375" r:id="rId60"/>
    <p:sldId id="412" r:id="rId61"/>
  </p:sldIdLst>
  <p:sldSz cx="9144000" cy="6858000" type="screen4x3"/>
  <p:notesSz cx="6858000" cy="9144000"/>
  <p:defaultTextStyle>
    <a:defPPr>
      <a:defRPr lang="en-GB"/>
    </a:defPPr>
    <a:lvl1pPr algn="l" rtl="0" eaLnBrk="0" fontAlgn="base" hangingPunct="0">
      <a:spcBef>
        <a:spcPct val="0"/>
      </a:spcBef>
      <a:spcAft>
        <a:spcPct val="0"/>
      </a:spcAft>
      <a:defRPr kern="1200">
        <a:solidFill>
          <a:schemeClr val="bg1"/>
        </a:solidFill>
        <a:latin typeface="Times New Roman" charset="0"/>
        <a:ea typeface="ＭＳ Ｐゴシック" charset="0"/>
        <a:cs typeface="+mn-cs"/>
      </a:defRPr>
    </a:lvl1pPr>
    <a:lvl2pPr marL="457200" algn="l" rtl="0" eaLnBrk="0" fontAlgn="base" hangingPunct="0">
      <a:spcBef>
        <a:spcPct val="0"/>
      </a:spcBef>
      <a:spcAft>
        <a:spcPct val="0"/>
      </a:spcAft>
      <a:defRPr kern="1200">
        <a:solidFill>
          <a:schemeClr val="bg1"/>
        </a:solidFill>
        <a:latin typeface="Times New Roman" charset="0"/>
        <a:ea typeface="ＭＳ Ｐゴシック" charset="0"/>
        <a:cs typeface="+mn-cs"/>
      </a:defRPr>
    </a:lvl2pPr>
    <a:lvl3pPr marL="914400" algn="l" rtl="0" eaLnBrk="0" fontAlgn="base" hangingPunct="0">
      <a:spcBef>
        <a:spcPct val="0"/>
      </a:spcBef>
      <a:spcAft>
        <a:spcPct val="0"/>
      </a:spcAft>
      <a:defRPr kern="1200">
        <a:solidFill>
          <a:schemeClr val="bg1"/>
        </a:solidFill>
        <a:latin typeface="Times New Roman" charset="0"/>
        <a:ea typeface="ＭＳ Ｐゴシック" charset="0"/>
        <a:cs typeface="+mn-cs"/>
      </a:defRPr>
    </a:lvl3pPr>
    <a:lvl4pPr marL="1371600" algn="l" rtl="0" eaLnBrk="0" fontAlgn="base" hangingPunct="0">
      <a:spcBef>
        <a:spcPct val="0"/>
      </a:spcBef>
      <a:spcAft>
        <a:spcPct val="0"/>
      </a:spcAft>
      <a:defRPr kern="1200">
        <a:solidFill>
          <a:schemeClr val="bg1"/>
        </a:solidFill>
        <a:latin typeface="Times New Roman" charset="0"/>
        <a:ea typeface="ＭＳ Ｐゴシック" charset="0"/>
        <a:cs typeface="+mn-cs"/>
      </a:defRPr>
    </a:lvl4pPr>
    <a:lvl5pPr marL="1828800" algn="l" rtl="0" eaLnBrk="0" fontAlgn="base" hangingPunct="0">
      <a:spcBef>
        <a:spcPct val="0"/>
      </a:spcBef>
      <a:spcAft>
        <a:spcPct val="0"/>
      </a:spcAft>
      <a:defRPr kern="1200">
        <a:solidFill>
          <a:schemeClr val="bg1"/>
        </a:solidFill>
        <a:latin typeface="Times New Roman" charset="0"/>
        <a:ea typeface="ＭＳ Ｐゴシック" charset="0"/>
        <a:cs typeface="+mn-cs"/>
      </a:defRPr>
    </a:lvl5pPr>
    <a:lvl6pPr marL="2286000" algn="l" defTabSz="457200" rtl="0" eaLnBrk="1" latinLnBrk="0" hangingPunct="1">
      <a:defRPr kern="1200">
        <a:solidFill>
          <a:schemeClr val="bg1"/>
        </a:solidFill>
        <a:latin typeface="Times New Roman" charset="0"/>
        <a:ea typeface="ＭＳ Ｐゴシック" charset="0"/>
        <a:cs typeface="+mn-cs"/>
      </a:defRPr>
    </a:lvl6pPr>
    <a:lvl7pPr marL="2743200" algn="l" defTabSz="457200" rtl="0" eaLnBrk="1" latinLnBrk="0" hangingPunct="1">
      <a:defRPr kern="1200">
        <a:solidFill>
          <a:schemeClr val="bg1"/>
        </a:solidFill>
        <a:latin typeface="Times New Roman" charset="0"/>
        <a:ea typeface="ＭＳ Ｐゴシック" charset="0"/>
        <a:cs typeface="+mn-cs"/>
      </a:defRPr>
    </a:lvl7pPr>
    <a:lvl8pPr marL="3200400" algn="l" defTabSz="457200" rtl="0" eaLnBrk="1" latinLnBrk="0" hangingPunct="1">
      <a:defRPr kern="1200">
        <a:solidFill>
          <a:schemeClr val="bg1"/>
        </a:solidFill>
        <a:latin typeface="Times New Roman" charset="0"/>
        <a:ea typeface="ＭＳ Ｐゴシック" charset="0"/>
        <a:cs typeface="+mn-cs"/>
      </a:defRPr>
    </a:lvl8pPr>
    <a:lvl9pPr marL="3657600" algn="l" defTabSz="457200" rtl="0" eaLnBrk="1" latinLnBrk="0" hangingPunct="1">
      <a:defRPr kern="1200">
        <a:solidFill>
          <a:schemeClr val="bg1"/>
        </a:solidFill>
        <a:latin typeface="Times New Roman"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92" autoAdjust="0"/>
    <p:restoredTop sz="94660"/>
  </p:normalViewPr>
  <p:slideViewPr>
    <p:cSldViewPr>
      <p:cViewPr varScale="1">
        <p:scale>
          <a:sx n="148" d="100"/>
          <a:sy n="148" d="100"/>
        </p:scale>
        <p:origin x="-3240" y="-10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5" d="100"/>
          <a:sy n="65" d="100"/>
        </p:scale>
        <p:origin x="-2850"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63" Type="http://schemas.openxmlformats.org/officeDocument/2006/relationships/handoutMaster" Target="handoutMasters/handoutMaster1.xml"/><Relationship Id="rId64" Type="http://schemas.openxmlformats.org/officeDocument/2006/relationships/printerSettings" Target="printerSettings/printerSettings1.bin"/><Relationship Id="rId65" Type="http://schemas.openxmlformats.org/officeDocument/2006/relationships/presProps" Target="presProps.xml"/><Relationship Id="rId66" Type="http://schemas.openxmlformats.org/officeDocument/2006/relationships/viewProps" Target="viewProps.xml"/><Relationship Id="rId67" Type="http://schemas.openxmlformats.org/officeDocument/2006/relationships/theme" Target="theme/theme1.xml"/><Relationship Id="rId68" Type="http://schemas.openxmlformats.org/officeDocument/2006/relationships/tableStyles" Target="tableStyles.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slide" Target="slides/slide54.xml"/><Relationship Id="rId57" Type="http://schemas.openxmlformats.org/officeDocument/2006/relationships/slide" Target="slides/slide55.xml"/><Relationship Id="rId58" Type="http://schemas.openxmlformats.org/officeDocument/2006/relationships/slide" Target="slides/slide56.xml"/><Relationship Id="rId59" Type="http://schemas.openxmlformats.org/officeDocument/2006/relationships/slide" Target="slides/slide5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60" Type="http://schemas.openxmlformats.org/officeDocument/2006/relationships/slide" Target="slides/slide58.xml"/><Relationship Id="rId61" Type="http://schemas.openxmlformats.org/officeDocument/2006/relationships/slide" Target="slides/slide59.xml"/><Relationship Id="rId62" Type="http://schemas.openxmlformats.org/officeDocument/2006/relationships/notesMaster" Target="notesMasters/notesMaster1.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06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4064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4064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4064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4F28D881-7A44-314B-AA98-21832B96EEE1}" type="slidenum">
              <a:rPr lang="en-US"/>
              <a:pPr/>
              <a:t>‹#›</a:t>
            </a:fld>
            <a:endParaRPr lang="en-US"/>
          </a:p>
        </p:txBody>
      </p:sp>
    </p:spTree>
    <p:extLst>
      <p:ext uri="{BB962C8B-B14F-4D97-AF65-F5344CB8AC3E}">
        <p14:creationId xmlns:p14="http://schemas.microsoft.com/office/powerpoint/2010/main" val="40912851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360">
                <a:solidFill>
                  <a:srgbClr val="000000"/>
                </a:solidFill>
                <a:round/>
                <a:headEnd/>
                <a:tailEnd/>
              </a14:hiddenLine>
            </a:ext>
          </a:extLst>
        </p:spPr>
        <p:txBody>
          <a:bodyPr wrap="none" anchor="ctr"/>
          <a:lstStyle/>
          <a:p>
            <a:endParaRPr lang="en-US"/>
          </a:p>
        </p:txBody>
      </p:sp>
      <p:sp>
        <p:nvSpPr>
          <p:cNvPr id="3074" name="AutoShape 2"/>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3075" name="Rectangle 3"/>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3076" name="Text Box 4"/>
          <p:cNvSpPr txBox="1">
            <a:spLocks noGrp="1" noChangeArrowheads="1"/>
          </p:cNvSpPr>
          <p:nvPr>
            <p:ph type="body" idx="1"/>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endParaRPr lang="en-US"/>
          </a:p>
        </p:txBody>
      </p:sp>
    </p:spTree>
    <p:extLst>
      <p:ext uri="{BB962C8B-B14F-4D97-AF65-F5344CB8AC3E}">
        <p14:creationId xmlns:p14="http://schemas.microsoft.com/office/powerpoint/2010/main" val="2955973000"/>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1" name="Rectangle 1025"/>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61442" name="Text Box 1026"/>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84613" y="8685213"/>
            <a:ext cx="2971800" cy="457200"/>
          </a:xfrm>
          <a:prstGeom prst="rect">
            <a:avLst/>
          </a:prstGeom>
          <a:ln/>
        </p:spPr>
        <p:txBody>
          <a:bodyPr/>
          <a:lstStyle/>
          <a:p>
            <a:fld id="{3C8F4F3A-B92A-A14E-886E-4E6E04A65F5D}" type="slidenum">
              <a:rPr lang="en-US"/>
              <a:pPr/>
              <a:t>18</a:t>
            </a:fld>
            <a:endParaRPr lang="en-US"/>
          </a:p>
        </p:txBody>
      </p:sp>
      <p:sp>
        <p:nvSpPr>
          <p:cNvPr id="106498" name="Rectangle 2"/>
          <p:cNvSpPr>
            <a:spLocks noGrp="1" noRot="1" noChangeAspect="1" noChangeArrowheads="1" noTextEdit="1"/>
          </p:cNvSpPr>
          <p:nvPr>
            <p:ph type="sldImg"/>
          </p:nvPr>
        </p:nvSpPr>
        <p:spPr>
          <a:xfrm>
            <a:off x="1150938" y="692150"/>
            <a:ext cx="4556125" cy="3416300"/>
          </a:xfrm>
          <a:ln/>
          <a:extLst>
            <a:ext uri="{FAA26D3D-D897-4be2-8F04-BA451C77F1D7}">
              <ma14:placeholderFlag xmlns:ma14="http://schemas.microsoft.com/office/mac/drawingml/2011/main" val="1"/>
            </a:ext>
          </a:extLst>
        </p:spPr>
      </p:sp>
      <p:sp>
        <p:nvSpPr>
          <p:cNvPr id="106499"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242691" name="Text Box 3"/>
          <p:cNvSpPr txBox="1">
            <a:spLocks noGrp="1" noChangeArrowheads="1"/>
          </p:cNvSpPr>
          <p:nvPr>
            <p:ph type="body" idx="1"/>
          </p:nvPr>
        </p:nvSpPr>
        <p:spPr>
          <a:extLs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Rot="1" noChangeAspect="1" noChangeArrowheads="1" noTextEdit="1"/>
          </p:cNvSpPr>
          <p:nvPr>
            <p:ph type="sldImg"/>
          </p:nvPr>
        </p:nvSpPr>
        <p:spPr bwMode="auto">
          <a:xfrm>
            <a:off x="1106488" y="665163"/>
            <a:ext cx="4649787" cy="3487737"/>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234499" name="Rectangle 3"/>
          <p:cNvSpPr>
            <a:spLocks noGrp="1" noChangeArrowheads="1"/>
          </p:cNvSpPr>
          <p:nvPr>
            <p:ph type="body" idx="1"/>
          </p:nvPr>
        </p:nvSpPr>
        <p:spPr bwMode="auto">
          <a:xfrm>
            <a:off x="904875" y="4375150"/>
            <a:ext cx="5048250" cy="4076700"/>
          </a:xfrm>
          <a:prstGeom prst="rect">
            <a:avLst/>
          </a:prstGeom>
          <a:solidFill>
            <a:srgbClr val="FFFFFF"/>
          </a:solidFill>
          <a:ln>
            <a:solidFill>
              <a:srgbClr val="000000"/>
            </a:solidFill>
            <a:miter lim="800000"/>
            <a:headEnd/>
            <a:tailEnd/>
          </a:ln>
        </p:spPr>
        <p:txBody>
          <a:bodyPr/>
          <a:lstStyle/>
          <a:p>
            <a:r>
              <a:rPr lang="en-US" sz="2000"/>
              <a:t>The last technology I like to introduce in today’s presentation are shared ontologies. Shared ontologies are important to standardize communication, and for gathering information from different information sources. Ontologies play an important role for agent-based systems.</a:t>
            </a:r>
          </a:p>
          <a:p>
            <a:endParaRPr lang="en-US" sz="2000"/>
          </a:p>
          <a:p>
            <a:r>
              <a:rPr lang="en-US" sz="2000"/>
              <a:t>Ontologies basically describe...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16281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Only Bucharest with f(n) = 418 is tested to be a goal state.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1781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This is a visualization of a state space. Of course, real state space landscapes have much higher dimension.</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84613" y="8685213"/>
            <a:ext cx="2971800" cy="457200"/>
          </a:xfrm>
          <a:prstGeom prst="rect">
            <a:avLst/>
          </a:prstGeom>
          <a:ln/>
        </p:spPr>
        <p:txBody>
          <a:bodyPr/>
          <a:lstStyle/>
          <a:p>
            <a:fld id="{ED0EB1E8-0970-824A-9602-2C7403DDA226}" type="slidenum">
              <a:rPr lang="en-US"/>
              <a:pPr/>
              <a:t>47</a:t>
            </a:fld>
            <a:endParaRPr lang="en-US"/>
          </a:p>
        </p:txBody>
      </p:sp>
      <p:sp>
        <p:nvSpPr>
          <p:cNvPr id="8704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87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84613" y="8685213"/>
            <a:ext cx="2971800" cy="457200"/>
          </a:xfrm>
          <a:prstGeom prst="rect">
            <a:avLst/>
          </a:prstGeom>
          <a:ln/>
        </p:spPr>
        <p:txBody>
          <a:bodyPr/>
          <a:lstStyle/>
          <a:p>
            <a:fld id="{912A8368-6E14-974D-9AA4-B29DC37A889C}" type="slidenum">
              <a:rPr lang="en-US"/>
              <a:pPr/>
              <a:t>48</a:t>
            </a:fld>
            <a:endParaRPr lang="en-US"/>
          </a:p>
        </p:txBody>
      </p:sp>
      <p:sp>
        <p:nvSpPr>
          <p:cNvPr id="8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880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20173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Taken from http://www.cs.qub.ac.uk/~M.Sullivan/ga/ga_index.html</a:t>
            </a:r>
          </a:p>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84613" y="8685213"/>
            <a:ext cx="2971800" cy="457200"/>
          </a:xfrm>
          <a:prstGeom prst="rect">
            <a:avLst/>
          </a:prstGeom>
          <a:ln/>
        </p:spPr>
        <p:txBody>
          <a:bodyPr/>
          <a:lstStyle/>
          <a:p>
            <a:fld id="{FB840E21-7D33-0643-BEE0-7FCDE191251D}" type="slidenum">
              <a:rPr lang="en-US"/>
              <a:pPr/>
              <a:t>59</a:t>
            </a:fld>
            <a:endParaRPr lang="en-US"/>
          </a:p>
        </p:txBody>
      </p:sp>
      <p:sp>
        <p:nvSpPr>
          <p:cNvPr id="140290" name="Rectangle 2"/>
          <p:cNvSpPr>
            <a:spLocks noGrp="1" noRot="1" noChangeAspect="1" noChangeArrowheads="1" noTextEdit="1"/>
          </p:cNvSpPr>
          <p:nvPr>
            <p:ph type="sldImg"/>
          </p:nvPr>
        </p:nvSpPr>
        <p:spPr>
          <a:xfrm>
            <a:off x="1150938" y="692150"/>
            <a:ext cx="4556125" cy="3416300"/>
          </a:xfrm>
          <a:ln/>
          <a:extLst>
            <a:ext uri="{FAA26D3D-D897-4be2-8F04-BA451C77F1D7}">
              <ma14:placeholderFlag xmlns:ma14="http://schemas.microsoft.com/office/mac/drawingml/2011/main" val="1"/>
            </a:ext>
          </a:extLst>
        </p:spPr>
      </p:sp>
      <p:sp>
        <p:nvSpPr>
          <p:cNvPr id="140291"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15053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The evaluation function is just the heuristic function. Thus, the evaluation function is based solely on the state at 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1525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This shows the difference between straight line distances and other distances…</a:t>
            </a:r>
          </a:p>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15462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How many expansions do we do? 3</a:t>
            </a:r>
          </a:p>
          <a:p>
            <a:r>
              <a:rPr lang="en-US"/>
              <a:t>How many goal tests? 4</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24985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How many expansions do we do? 3</a:t>
            </a:r>
          </a:p>
          <a:p>
            <a:r>
              <a:rPr lang="en-US"/>
              <a:t>How many goal tests? 4</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24781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How many expansions do we do? 3</a:t>
            </a:r>
          </a:p>
          <a:p>
            <a:r>
              <a:rPr lang="en-US"/>
              <a:t>How many goal tests? 4</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24576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How many expansions do we do? 3</a:t>
            </a:r>
          </a:p>
          <a:p>
            <a:r>
              <a:rPr lang="en-US"/>
              <a:t>How many goal tests? 4</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15667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No. Arad-&gt;Sibiu-&gt;Rimnicu Vilcea-&gt;Pitesti-&gt;Bucharest is shorter.</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84613" y="8685213"/>
            <a:ext cx="2971800" cy="457200"/>
          </a:xfrm>
          <a:prstGeom prst="rect">
            <a:avLst/>
          </a:prstGeom>
          <a:ln/>
        </p:spPr>
        <p:txBody>
          <a:bodyPr/>
          <a:lstStyle/>
          <a:p>
            <a:fld id="{C61A178D-24A5-8D4E-9A3F-8D136CA9D6E8}" type="slidenum">
              <a:rPr lang="en-US"/>
              <a:pPr/>
              <a:t>17</a:t>
            </a:fld>
            <a:endParaRPr lang="en-US"/>
          </a:p>
        </p:txBody>
      </p:sp>
      <p:sp>
        <p:nvSpPr>
          <p:cNvPr id="102402" name="Rectangle 2"/>
          <p:cNvSpPr>
            <a:spLocks noGrp="1" noRot="1" noChangeAspect="1" noChangeArrowheads="1" noTextEdit="1"/>
          </p:cNvSpPr>
          <p:nvPr>
            <p:ph type="sldImg"/>
          </p:nvPr>
        </p:nvSpPr>
        <p:spPr>
          <a:xfrm>
            <a:off x="1150938" y="692150"/>
            <a:ext cx="4556125" cy="3416300"/>
          </a:xfrm>
          <a:ln/>
          <a:extLst>
            <a:ext uri="{FAA26D3D-D897-4be2-8F04-BA451C77F1D7}">
              <ma14:placeholderFlag xmlns:ma14="http://schemas.microsoft.com/office/mac/drawingml/2011/main" val="1"/>
            </a:ext>
          </a:extLst>
        </p:spPr>
      </p:sp>
      <p:sp>
        <p:nvSpPr>
          <p:cNvPr id="102403"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tr-TR"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tr-TR" smtClean="0"/>
              <a:t>Click to edit Master subtitle style</a:t>
            </a:r>
            <a:endParaRPr lang="en-US"/>
          </a:p>
        </p:txBody>
      </p:sp>
    </p:spTree>
    <p:extLst>
      <p:ext uri="{BB962C8B-B14F-4D97-AF65-F5344CB8AC3E}">
        <p14:creationId xmlns:p14="http://schemas.microsoft.com/office/powerpoint/2010/main" val="11360500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Tree>
    <p:extLst>
      <p:ext uri="{BB962C8B-B14F-4D97-AF65-F5344CB8AC3E}">
        <p14:creationId xmlns:p14="http://schemas.microsoft.com/office/powerpoint/2010/main" val="1331506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91325" y="214313"/>
            <a:ext cx="2160588" cy="5915025"/>
          </a:xfrm>
        </p:spPr>
        <p:txBody>
          <a:bodyPr vert="eaVert"/>
          <a:lstStyle/>
          <a:p>
            <a:r>
              <a:rPr lang="tr-TR" smtClean="0"/>
              <a:t>Click to edit Master title style</a:t>
            </a:r>
            <a:endParaRPr lang="en-US"/>
          </a:p>
        </p:txBody>
      </p:sp>
      <p:sp>
        <p:nvSpPr>
          <p:cNvPr id="3" name="Vertical Text Placeholder 2"/>
          <p:cNvSpPr>
            <a:spLocks noGrp="1"/>
          </p:cNvSpPr>
          <p:nvPr>
            <p:ph type="body" orient="vert" idx="1"/>
          </p:nvPr>
        </p:nvSpPr>
        <p:spPr>
          <a:xfrm>
            <a:off x="304800" y="214313"/>
            <a:ext cx="6334125" cy="5915025"/>
          </a:xfrm>
        </p:spPr>
        <p:txBody>
          <a:bodyPr vert="eaVert"/>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Tree>
    <p:extLst>
      <p:ext uri="{BB962C8B-B14F-4D97-AF65-F5344CB8AC3E}">
        <p14:creationId xmlns:p14="http://schemas.microsoft.com/office/powerpoint/2010/main" val="33008173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89862" cy="849312"/>
          </a:xfrm>
        </p:spPr>
        <p:txBody>
          <a:bodyPr/>
          <a:lstStyle/>
          <a:p>
            <a:r>
              <a:rPr lang="tr-TR" smtClean="0"/>
              <a:t>Click to edit Master title style</a:t>
            </a:r>
            <a:endParaRPr lang="en-US"/>
          </a:p>
        </p:txBody>
      </p:sp>
      <p:sp>
        <p:nvSpPr>
          <p:cNvPr id="3" name="Chart Placeholder 2"/>
          <p:cNvSpPr>
            <a:spLocks noGrp="1"/>
          </p:cNvSpPr>
          <p:nvPr>
            <p:ph type="chart" sz="half" idx="1"/>
          </p:nvPr>
        </p:nvSpPr>
        <p:spPr>
          <a:xfrm>
            <a:off x="304800" y="1524000"/>
            <a:ext cx="4246563" cy="4605338"/>
          </a:xfrm>
        </p:spPr>
        <p:txBody>
          <a:bodyPr/>
          <a:lstStyle/>
          <a:p>
            <a:endParaRPr lang="en-US"/>
          </a:p>
        </p:txBody>
      </p:sp>
      <p:sp>
        <p:nvSpPr>
          <p:cNvPr id="4" name="Text Placeholder 3"/>
          <p:cNvSpPr>
            <a:spLocks noGrp="1"/>
          </p:cNvSpPr>
          <p:nvPr>
            <p:ph type="body" sz="half" idx="2"/>
          </p:nvPr>
        </p:nvSpPr>
        <p:spPr>
          <a:xfrm>
            <a:off x="4703763" y="1524000"/>
            <a:ext cx="4248150" cy="4605338"/>
          </a:xfrm>
        </p:spPr>
        <p:txBody>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Tree>
    <p:extLst>
      <p:ext uri="{BB962C8B-B14F-4D97-AF65-F5344CB8AC3E}">
        <p14:creationId xmlns:p14="http://schemas.microsoft.com/office/powerpoint/2010/main" val="37152917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89862" cy="849312"/>
          </a:xfrm>
        </p:spPr>
        <p:txBody>
          <a:bodyPr/>
          <a:lstStyle/>
          <a:p>
            <a:r>
              <a:rPr lang="tr-TR" smtClean="0"/>
              <a:t>Click to edit Master title style</a:t>
            </a:r>
            <a:endParaRPr lang="en-US"/>
          </a:p>
        </p:txBody>
      </p:sp>
      <p:sp>
        <p:nvSpPr>
          <p:cNvPr id="3" name="Content Placeholder 2"/>
          <p:cNvSpPr>
            <a:spLocks noGrp="1"/>
          </p:cNvSpPr>
          <p:nvPr>
            <p:ph sz="half" idx="1"/>
          </p:nvPr>
        </p:nvSpPr>
        <p:spPr>
          <a:xfrm>
            <a:off x="304800" y="1524000"/>
            <a:ext cx="8647113" cy="2225675"/>
          </a:xfrm>
        </p:spPr>
        <p:txBody>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Text Placeholder 3"/>
          <p:cNvSpPr>
            <a:spLocks noGrp="1"/>
          </p:cNvSpPr>
          <p:nvPr>
            <p:ph type="body" sz="half" idx="2"/>
          </p:nvPr>
        </p:nvSpPr>
        <p:spPr>
          <a:xfrm>
            <a:off x="304800" y="3902075"/>
            <a:ext cx="8647113" cy="2227263"/>
          </a:xfrm>
        </p:spPr>
        <p:txBody>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Tree>
    <p:extLst>
      <p:ext uri="{BB962C8B-B14F-4D97-AF65-F5344CB8AC3E}">
        <p14:creationId xmlns:p14="http://schemas.microsoft.com/office/powerpoint/2010/main" val="21864785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89862" cy="849312"/>
          </a:xfrm>
        </p:spPr>
        <p:txBody>
          <a:bodyPr/>
          <a:lstStyle/>
          <a:p>
            <a:r>
              <a:rPr lang="tr-TR" smtClean="0"/>
              <a:t>Click to edit Master title style</a:t>
            </a:r>
            <a:endParaRPr lang="en-US"/>
          </a:p>
        </p:txBody>
      </p:sp>
      <p:sp>
        <p:nvSpPr>
          <p:cNvPr id="3" name="Text Placeholder 2"/>
          <p:cNvSpPr>
            <a:spLocks noGrp="1"/>
          </p:cNvSpPr>
          <p:nvPr>
            <p:ph type="body" sz="half" idx="1"/>
          </p:nvPr>
        </p:nvSpPr>
        <p:spPr>
          <a:xfrm>
            <a:off x="304800" y="1524000"/>
            <a:ext cx="8647113" cy="2225675"/>
          </a:xfrm>
        </p:spPr>
        <p:txBody>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Content Placeholder 3"/>
          <p:cNvSpPr>
            <a:spLocks noGrp="1"/>
          </p:cNvSpPr>
          <p:nvPr>
            <p:ph sz="half" idx="2"/>
          </p:nvPr>
        </p:nvSpPr>
        <p:spPr>
          <a:xfrm>
            <a:off x="304800" y="3902075"/>
            <a:ext cx="8647113" cy="2227263"/>
          </a:xfrm>
        </p:spPr>
        <p:txBody>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Tree>
    <p:extLst>
      <p:ext uri="{BB962C8B-B14F-4D97-AF65-F5344CB8AC3E}">
        <p14:creationId xmlns:p14="http://schemas.microsoft.com/office/powerpoint/2010/main" val="26605137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tr-TR"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tr-TR" smtClean="0"/>
              <a:t>Click to edit Master subtitle style</a:t>
            </a:r>
            <a:endParaRPr lang="en-US"/>
          </a:p>
        </p:txBody>
      </p:sp>
    </p:spTree>
    <p:extLst>
      <p:ext uri="{BB962C8B-B14F-4D97-AF65-F5344CB8AC3E}">
        <p14:creationId xmlns:p14="http://schemas.microsoft.com/office/powerpoint/2010/main" val="6136301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
        <p:nvSpPr>
          <p:cNvPr id="3" name="Content Placeholder 2"/>
          <p:cNvSpPr>
            <a:spLocks noGrp="1"/>
          </p:cNvSpPr>
          <p:nvPr>
            <p:ph idx="1"/>
          </p:nvPr>
        </p:nvSpPr>
        <p:spPr/>
        <p:txBody>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Tree>
    <p:extLst>
      <p:ext uri="{BB962C8B-B14F-4D97-AF65-F5344CB8AC3E}">
        <p14:creationId xmlns:p14="http://schemas.microsoft.com/office/powerpoint/2010/main" val="9334530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tr-TR"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tr-TR" smtClean="0"/>
              <a:t>Click to edit Master text styles</a:t>
            </a:r>
          </a:p>
        </p:txBody>
      </p:sp>
    </p:spTree>
    <p:extLst>
      <p:ext uri="{BB962C8B-B14F-4D97-AF65-F5344CB8AC3E}">
        <p14:creationId xmlns:p14="http://schemas.microsoft.com/office/powerpoint/2010/main" val="27947213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
        <p:nvSpPr>
          <p:cNvPr id="3" name="Content Placeholder 2"/>
          <p:cNvSpPr>
            <a:spLocks noGrp="1"/>
          </p:cNvSpPr>
          <p:nvPr>
            <p:ph sz="half" idx="1"/>
          </p:nvPr>
        </p:nvSpPr>
        <p:spPr>
          <a:xfrm>
            <a:off x="671513" y="1906588"/>
            <a:ext cx="3825875" cy="4316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Content Placeholder 3"/>
          <p:cNvSpPr>
            <a:spLocks noGrp="1"/>
          </p:cNvSpPr>
          <p:nvPr>
            <p:ph sz="half" idx="2"/>
          </p:nvPr>
        </p:nvSpPr>
        <p:spPr>
          <a:xfrm>
            <a:off x="4649788" y="1906588"/>
            <a:ext cx="3827462" cy="4316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Tree>
    <p:extLst>
      <p:ext uri="{BB962C8B-B14F-4D97-AF65-F5344CB8AC3E}">
        <p14:creationId xmlns:p14="http://schemas.microsoft.com/office/powerpoint/2010/main" val="33017740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tr-TR"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Tree>
    <p:extLst>
      <p:ext uri="{BB962C8B-B14F-4D97-AF65-F5344CB8AC3E}">
        <p14:creationId xmlns:p14="http://schemas.microsoft.com/office/powerpoint/2010/main" val="10682492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
        <p:nvSpPr>
          <p:cNvPr id="3" name="Content Placeholder 2"/>
          <p:cNvSpPr>
            <a:spLocks noGrp="1"/>
          </p:cNvSpPr>
          <p:nvPr>
            <p:ph idx="1"/>
          </p:nvPr>
        </p:nvSpPr>
        <p:spPr/>
        <p:txBody>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Tree>
    <p:extLst>
      <p:ext uri="{BB962C8B-B14F-4D97-AF65-F5344CB8AC3E}">
        <p14:creationId xmlns:p14="http://schemas.microsoft.com/office/powerpoint/2010/main" val="42517576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Tree>
    <p:extLst>
      <p:ext uri="{BB962C8B-B14F-4D97-AF65-F5344CB8AC3E}">
        <p14:creationId xmlns:p14="http://schemas.microsoft.com/office/powerpoint/2010/main" val="42389281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61019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tr-TR"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Click to edit Master text styles</a:t>
            </a:r>
          </a:p>
        </p:txBody>
      </p:sp>
    </p:spTree>
    <p:extLst>
      <p:ext uri="{BB962C8B-B14F-4D97-AF65-F5344CB8AC3E}">
        <p14:creationId xmlns:p14="http://schemas.microsoft.com/office/powerpoint/2010/main" val="40043611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tr-TR"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Click to edit Master text styles</a:t>
            </a:r>
          </a:p>
        </p:txBody>
      </p:sp>
    </p:spTree>
    <p:extLst>
      <p:ext uri="{BB962C8B-B14F-4D97-AF65-F5344CB8AC3E}">
        <p14:creationId xmlns:p14="http://schemas.microsoft.com/office/powerpoint/2010/main" val="17679818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Tree>
    <p:extLst>
      <p:ext uri="{BB962C8B-B14F-4D97-AF65-F5344CB8AC3E}">
        <p14:creationId xmlns:p14="http://schemas.microsoft.com/office/powerpoint/2010/main" val="3819381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8938" y="1143000"/>
            <a:ext cx="2020887" cy="5080000"/>
          </a:xfrm>
        </p:spPr>
        <p:txBody>
          <a:bodyPr vert="eaVert"/>
          <a:lstStyle/>
          <a:p>
            <a:r>
              <a:rPr lang="tr-TR" smtClean="0"/>
              <a:t>Click to edit Master title style</a:t>
            </a:r>
            <a:endParaRPr lang="en-US"/>
          </a:p>
        </p:txBody>
      </p:sp>
      <p:sp>
        <p:nvSpPr>
          <p:cNvPr id="3" name="Vertical Text Placeholder 2"/>
          <p:cNvSpPr>
            <a:spLocks noGrp="1"/>
          </p:cNvSpPr>
          <p:nvPr>
            <p:ph type="body" orient="vert" idx="1"/>
          </p:nvPr>
        </p:nvSpPr>
        <p:spPr>
          <a:xfrm>
            <a:off x="671513" y="1143000"/>
            <a:ext cx="5915025" cy="5080000"/>
          </a:xfrm>
        </p:spPr>
        <p:txBody>
          <a:bodyPr vert="eaVert"/>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Tree>
    <p:extLst>
      <p:ext uri="{BB962C8B-B14F-4D97-AF65-F5344CB8AC3E}">
        <p14:creationId xmlns:p14="http://schemas.microsoft.com/office/powerpoint/2010/main" val="14302655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990600" y="1143000"/>
            <a:ext cx="7769225" cy="1458913"/>
          </a:xfrm>
        </p:spPr>
        <p:txBody>
          <a:bodyPr/>
          <a:lstStyle/>
          <a:p>
            <a:r>
              <a:rPr lang="tr-TR" smtClean="0"/>
              <a:t>Click to edit Master title style</a:t>
            </a:r>
            <a:endParaRPr lang="en-US"/>
          </a:p>
        </p:txBody>
      </p:sp>
    </p:spTree>
    <p:extLst>
      <p:ext uri="{BB962C8B-B14F-4D97-AF65-F5344CB8AC3E}">
        <p14:creationId xmlns:p14="http://schemas.microsoft.com/office/powerpoint/2010/main" val="1788906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tr-TR"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tr-TR" smtClean="0"/>
              <a:t>Click to edit Master text styles</a:t>
            </a:r>
          </a:p>
        </p:txBody>
      </p:sp>
    </p:spTree>
    <p:extLst>
      <p:ext uri="{BB962C8B-B14F-4D97-AF65-F5344CB8AC3E}">
        <p14:creationId xmlns:p14="http://schemas.microsoft.com/office/powerpoint/2010/main" val="3773863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
        <p:nvSpPr>
          <p:cNvPr id="3" name="Content Placeholder 2"/>
          <p:cNvSpPr>
            <a:spLocks noGrp="1"/>
          </p:cNvSpPr>
          <p:nvPr>
            <p:ph sz="half" idx="1"/>
          </p:nvPr>
        </p:nvSpPr>
        <p:spPr>
          <a:xfrm>
            <a:off x="304800" y="1524000"/>
            <a:ext cx="4246563" cy="4605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Content Placeholder 3"/>
          <p:cNvSpPr>
            <a:spLocks noGrp="1"/>
          </p:cNvSpPr>
          <p:nvPr>
            <p:ph sz="half" idx="2"/>
          </p:nvPr>
        </p:nvSpPr>
        <p:spPr>
          <a:xfrm>
            <a:off x="4703763" y="1524000"/>
            <a:ext cx="4248150" cy="4605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Tree>
    <p:extLst>
      <p:ext uri="{BB962C8B-B14F-4D97-AF65-F5344CB8AC3E}">
        <p14:creationId xmlns:p14="http://schemas.microsoft.com/office/powerpoint/2010/main" val="281512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tr-TR"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Tree>
    <p:extLst>
      <p:ext uri="{BB962C8B-B14F-4D97-AF65-F5344CB8AC3E}">
        <p14:creationId xmlns:p14="http://schemas.microsoft.com/office/powerpoint/2010/main" val="1419858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Tree>
    <p:extLst>
      <p:ext uri="{BB962C8B-B14F-4D97-AF65-F5344CB8AC3E}">
        <p14:creationId xmlns:p14="http://schemas.microsoft.com/office/powerpoint/2010/main" val="36775999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2747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tr-TR"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Click to edit Master text styles</a:t>
            </a:r>
          </a:p>
        </p:txBody>
      </p:sp>
    </p:spTree>
    <p:extLst>
      <p:ext uri="{BB962C8B-B14F-4D97-AF65-F5344CB8AC3E}">
        <p14:creationId xmlns:p14="http://schemas.microsoft.com/office/powerpoint/2010/main" val="360457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tr-TR"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Click to edit Master text styles</a:t>
            </a:r>
          </a:p>
        </p:txBody>
      </p:sp>
    </p:spTree>
    <p:extLst>
      <p:ext uri="{BB962C8B-B14F-4D97-AF65-F5344CB8AC3E}">
        <p14:creationId xmlns:p14="http://schemas.microsoft.com/office/powerpoint/2010/main" val="5371162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2" Type="http://schemas.openxmlformats.org/officeDocument/2006/relationships/slideLayout" Target="../slideLayouts/slideLayout26.xml"/><Relationship Id="rId13" Type="http://schemas.openxmlformats.org/officeDocument/2006/relationships/theme" Target="../theme/theme2.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 Id="rId9" Type="http://schemas.openxmlformats.org/officeDocument/2006/relationships/slideLayout" Target="../slideLayouts/slideLayout23.xml"/><Relationship Id="rId10"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AutoShape 1"/>
          <p:cNvSpPr>
            <a:spLocks noChangeArrowheads="1"/>
          </p:cNvSpPr>
          <p:nvPr/>
        </p:nvSpPr>
        <p:spPr bwMode="auto">
          <a:xfrm>
            <a:off x="417513" y="533400"/>
            <a:ext cx="438150" cy="474663"/>
          </a:xfrm>
          <a:prstGeom prst="roundRect">
            <a:avLst>
              <a:gd name="adj" fmla="val 361"/>
            </a:avLst>
          </a:prstGeom>
          <a:solidFill>
            <a:srgbClr val="4B4EB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026" name="AutoShape 2"/>
          <p:cNvSpPr>
            <a:spLocks noChangeArrowheads="1"/>
          </p:cNvSpPr>
          <p:nvPr/>
        </p:nvSpPr>
        <p:spPr bwMode="auto">
          <a:xfrm>
            <a:off x="800100" y="533400"/>
            <a:ext cx="328613" cy="474663"/>
          </a:xfrm>
          <a:prstGeom prst="roundRect">
            <a:avLst>
              <a:gd name="adj" fmla="val 481"/>
            </a:avLst>
          </a:prstGeom>
          <a:gradFill rotWithShape="0">
            <a:gsLst>
              <a:gs pos="0">
                <a:srgbClr val="4B4EB5"/>
              </a:gs>
              <a:gs pos="100000">
                <a:srgbClr val="FFFFFF"/>
              </a:gs>
            </a:gsLst>
            <a:lin ang="108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027" name="AutoShape 3"/>
          <p:cNvSpPr>
            <a:spLocks noChangeArrowheads="1"/>
          </p:cNvSpPr>
          <p:nvPr/>
        </p:nvSpPr>
        <p:spPr bwMode="auto">
          <a:xfrm>
            <a:off x="541338" y="955675"/>
            <a:ext cx="422275" cy="474663"/>
          </a:xfrm>
          <a:prstGeom prst="roundRect">
            <a:avLst>
              <a:gd name="adj" fmla="val 375"/>
            </a:avLst>
          </a:prstGeom>
          <a:solidFill>
            <a:srgbClr val="76B74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028" name="AutoShape 4"/>
          <p:cNvSpPr>
            <a:spLocks noChangeArrowheads="1"/>
          </p:cNvSpPr>
          <p:nvPr/>
        </p:nvSpPr>
        <p:spPr bwMode="auto">
          <a:xfrm>
            <a:off x="911225" y="955675"/>
            <a:ext cx="368300" cy="474663"/>
          </a:xfrm>
          <a:prstGeom prst="roundRect">
            <a:avLst>
              <a:gd name="adj" fmla="val 431"/>
            </a:avLst>
          </a:prstGeom>
          <a:gradFill rotWithShape="0">
            <a:gsLst>
              <a:gs pos="0">
                <a:srgbClr val="76B749"/>
              </a:gs>
              <a:gs pos="100000">
                <a:srgbClr val="FFFFFF"/>
              </a:gs>
            </a:gsLst>
            <a:lin ang="108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029" name="AutoShape 5"/>
          <p:cNvSpPr>
            <a:spLocks noChangeArrowheads="1"/>
          </p:cNvSpPr>
          <p:nvPr/>
        </p:nvSpPr>
        <p:spPr bwMode="auto">
          <a:xfrm>
            <a:off x="127000" y="882650"/>
            <a:ext cx="560388" cy="422275"/>
          </a:xfrm>
          <a:prstGeom prst="roundRect">
            <a:avLst>
              <a:gd name="adj" fmla="val 375"/>
            </a:avLst>
          </a:prstGeom>
          <a:gradFill rotWithShape="0">
            <a:gsLst>
              <a:gs pos="0">
                <a:srgbClr val="FFFFFF"/>
              </a:gs>
              <a:gs pos="100000">
                <a:srgbClr val="C481CF"/>
              </a:gs>
            </a:gsLst>
            <a:lin ang="81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030" name="AutoShape 6"/>
          <p:cNvSpPr>
            <a:spLocks noChangeArrowheads="1"/>
          </p:cNvSpPr>
          <p:nvPr/>
        </p:nvSpPr>
        <p:spPr bwMode="auto">
          <a:xfrm>
            <a:off x="762000" y="425450"/>
            <a:ext cx="31750" cy="1052513"/>
          </a:xfrm>
          <a:prstGeom prst="roundRect">
            <a:avLst>
              <a:gd name="adj" fmla="val 5000"/>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031" name="AutoShape 7"/>
          <p:cNvSpPr>
            <a:spLocks noChangeArrowheads="1"/>
          </p:cNvSpPr>
          <p:nvPr/>
        </p:nvSpPr>
        <p:spPr bwMode="auto">
          <a:xfrm>
            <a:off x="442913" y="1216025"/>
            <a:ext cx="8226425" cy="31750"/>
          </a:xfrm>
          <a:prstGeom prst="roundRect">
            <a:avLst>
              <a:gd name="adj" fmla="val 5000"/>
            </a:avLst>
          </a:prstGeom>
          <a:gradFill rotWithShape="0">
            <a:gsLst>
              <a:gs pos="0">
                <a:srgbClr val="333333"/>
              </a:gs>
              <a:gs pos="100000">
                <a:srgbClr val="FFFFFF"/>
              </a:gs>
            </a:gsLst>
            <a:lin ang="108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032" name="Text Box 8"/>
          <p:cNvSpPr txBox="1">
            <a:spLocks noChangeArrowheads="1"/>
          </p:cNvSpPr>
          <p:nvPr/>
        </p:nvSpPr>
        <p:spPr bwMode="auto">
          <a:xfrm>
            <a:off x="3048000" y="6390880"/>
            <a:ext cx="2895600" cy="30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5pPr>
            <a:lvl6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6pPr>
            <a:lvl7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7pPr>
            <a:lvl8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8pPr>
            <a:lvl9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9pPr>
          </a:lstStyle>
          <a:p>
            <a:pPr algn="ctr">
              <a:buClr>
                <a:srgbClr val="000000"/>
              </a:buClr>
              <a:buSzPct val="100000"/>
              <a:buFont typeface="Tahoma" charset="0"/>
              <a:buNone/>
            </a:pPr>
            <a:r>
              <a:rPr lang="en-GB" sz="1400" dirty="0" smtClean="0">
                <a:latin typeface="Tahoma" charset="0"/>
              </a:rPr>
              <a:t>CSC 290– </a:t>
            </a:r>
            <a:r>
              <a:rPr lang="en-GB" sz="1400" dirty="0">
                <a:latin typeface="Tahoma" charset="0"/>
              </a:rPr>
              <a:t>Informed Search </a:t>
            </a:r>
          </a:p>
        </p:txBody>
      </p:sp>
      <p:sp>
        <p:nvSpPr>
          <p:cNvPr id="1033" name="Text Box 9"/>
          <p:cNvSpPr txBox="1">
            <a:spLocks noChangeArrowheads="1"/>
          </p:cNvSpPr>
          <p:nvPr/>
        </p:nvSpPr>
        <p:spPr bwMode="auto">
          <a:xfrm>
            <a:off x="7042150" y="6396038"/>
            <a:ext cx="1905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5pPr>
            <a:lvl6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6pPr>
            <a:lvl7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7pPr>
            <a:lvl8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8pPr>
            <a:lvl9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9pPr>
          </a:lstStyle>
          <a:p>
            <a:pPr algn="r">
              <a:buClr>
                <a:srgbClr val="000000"/>
              </a:buClr>
              <a:buSzPct val="100000"/>
              <a:buFont typeface="Tahoma" charset="0"/>
              <a:buNone/>
            </a:pPr>
            <a:fld id="{5D0D2054-F1BC-2142-90AC-4F11B8E78194}" type="slidenum">
              <a:rPr lang="en-GB" sz="1400">
                <a:latin typeface="Tahoma" charset="0"/>
              </a:rPr>
              <a:pPr algn="r">
                <a:buClr>
                  <a:srgbClr val="000000"/>
                </a:buClr>
                <a:buSzPct val="100000"/>
                <a:buFont typeface="Tahoma" charset="0"/>
                <a:buNone/>
              </a:pPr>
              <a:t>‹#›</a:t>
            </a:fld>
            <a:endParaRPr lang="en-GB" sz="1400">
              <a:latin typeface="Tahoma" charset="0"/>
            </a:endParaRPr>
          </a:p>
        </p:txBody>
      </p:sp>
      <p:sp>
        <p:nvSpPr>
          <p:cNvPr id="1034" name="Rectangle 10"/>
          <p:cNvSpPr>
            <a:spLocks noGrp="1" noChangeArrowheads="1"/>
          </p:cNvSpPr>
          <p:nvPr>
            <p:ph type="title"/>
          </p:nvPr>
        </p:nvSpPr>
        <p:spPr bwMode="auto">
          <a:xfrm>
            <a:off x="1150938" y="214313"/>
            <a:ext cx="7789862" cy="849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b" anchorCtr="0" compatLnSpc="1">
            <a:prstTxWarp prst="textNoShape">
              <a:avLst/>
            </a:prstTxWarp>
          </a:bodyPr>
          <a:lstStyle/>
          <a:p>
            <a:pPr lvl="0"/>
            <a:r>
              <a:rPr lang="en-GB"/>
              <a:t>Click to edit the title text format</a:t>
            </a:r>
          </a:p>
        </p:txBody>
      </p:sp>
      <p:sp>
        <p:nvSpPr>
          <p:cNvPr id="1035" name="Rectangle 11"/>
          <p:cNvSpPr>
            <a:spLocks noGrp="1" noChangeArrowheads="1"/>
          </p:cNvSpPr>
          <p:nvPr>
            <p:ph type="body" idx="1"/>
          </p:nvPr>
        </p:nvSpPr>
        <p:spPr bwMode="auto">
          <a:xfrm>
            <a:off x="304800" y="1524000"/>
            <a:ext cx="8647113" cy="4605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73" r:id="rId12"/>
    <p:sldLayoutId id="2147483674" r:id="rId13"/>
    <p:sldLayoutId id="2147483675" r:id="rId14"/>
  </p:sldLayoutIdLst>
  <p:txStyles>
    <p:titleStyle>
      <a:lvl1pPr algn="l" defTabSz="457200" rtl="0" fontAlgn="base">
        <a:spcBef>
          <a:spcPct val="0"/>
        </a:spcBef>
        <a:spcAft>
          <a:spcPct val="0"/>
        </a:spcAft>
        <a:buClr>
          <a:srgbClr val="000066"/>
        </a:buClr>
        <a:buSzPct val="100000"/>
        <a:buFont typeface="Tahoma" charset="0"/>
        <a:defRPr sz="4400">
          <a:solidFill>
            <a:srgbClr val="000066"/>
          </a:solidFill>
          <a:latin typeface="+mj-lt"/>
          <a:ea typeface="+mj-ea"/>
          <a:cs typeface="+mj-cs"/>
        </a:defRPr>
      </a:lvl1pPr>
      <a:lvl2pPr algn="l" defTabSz="457200" rtl="0" fontAlgn="base">
        <a:spcBef>
          <a:spcPct val="0"/>
        </a:spcBef>
        <a:spcAft>
          <a:spcPct val="0"/>
        </a:spcAft>
        <a:buClr>
          <a:srgbClr val="000066"/>
        </a:buClr>
        <a:buSzPct val="100000"/>
        <a:buFont typeface="Tahoma" charset="0"/>
        <a:defRPr sz="4400">
          <a:solidFill>
            <a:srgbClr val="000000"/>
          </a:solidFill>
          <a:latin typeface="Times New Roman" charset="0"/>
          <a:ea typeface="Arial Unicode MS" charset="0"/>
          <a:cs typeface="Arial Unicode MS" charset="0"/>
        </a:defRPr>
      </a:lvl2pPr>
      <a:lvl3pPr algn="l" defTabSz="457200" rtl="0" fontAlgn="base">
        <a:spcBef>
          <a:spcPct val="0"/>
        </a:spcBef>
        <a:spcAft>
          <a:spcPct val="0"/>
        </a:spcAft>
        <a:buClr>
          <a:srgbClr val="000066"/>
        </a:buClr>
        <a:buSzPct val="100000"/>
        <a:buFont typeface="Tahoma" charset="0"/>
        <a:defRPr sz="4400">
          <a:solidFill>
            <a:srgbClr val="000000"/>
          </a:solidFill>
          <a:latin typeface="Times New Roman" charset="0"/>
          <a:ea typeface="Arial Unicode MS" charset="0"/>
          <a:cs typeface="Arial Unicode MS" charset="0"/>
        </a:defRPr>
      </a:lvl3pPr>
      <a:lvl4pPr algn="l" defTabSz="457200" rtl="0" fontAlgn="base">
        <a:spcBef>
          <a:spcPct val="0"/>
        </a:spcBef>
        <a:spcAft>
          <a:spcPct val="0"/>
        </a:spcAft>
        <a:buClr>
          <a:srgbClr val="000066"/>
        </a:buClr>
        <a:buSzPct val="100000"/>
        <a:buFont typeface="Tahoma" charset="0"/>
        <a:defRPr sz="4400">
          <a:solidFill>
            <a:srgbClr val="000000"/>
          </a:solidFill>
          <a:latin typeface="Times New Roman" charset="0"/>
          <a:ea typeface="Arial Unicode MS" charset="0"/>
          <a:cs typeface="Arial Unicode MS" charset="0"/>
        </a:defRPr>
      </a:lvl4pPr>
      <a:lvl5pPr algn="l" defTabSz="457200" rtl="0" fontAlgn="base">
        <a:spcBef>
          <a:spcPct val="0"/>
        </a:spcBef>
        <a:spcAft>
          <a:spcPct val="0"/>
        </a:spcAft>
        <a:buClr>
          <a:srgbClr val="000066"/>
        </a:buClr>
        <a:buSzPct val="100000"/>
        <a:buFont typeface="Tahoma" charset="0"/>
        <a:defRPr sz="4400">
          <a:solidFill>
            <a:srgbClr val="000000"/>
          </a:solidFill>
          <a:latin typeface="Times New Roman" charset="0"/>
          <a:ea typeface="Arial Unicode MS" charset="0"/>
          <a:cs typeface="Arial Unicode MS" charset="0"/>
        </a:defRPr>
      </a:lvl5pPr>
      <a:lvl6pPr marL="457200" algn="l" defTabSz="457200" rtl="0" fontAlgn="base">
        <a:spcBef>
          <a:spcPct val="0"/>
        </a:spcBef>
        <a:spcAft>
          <a:spcPct val="0"/>
        </a:spcAft>
        <a:buClr>
          <a:srgbClr val="000066"/>
        </a:buClr>
        <a:buSzPct val="100000"/>
        <a:buFont typeface="Tahoma" charset="0"/>
        <a:defRPr sz="4400">
          <a:solidFill>
            <a:srgbClr val="000000"/>
          </a:solidFill>
          <a:latin typeface="Times New Roman" charset="0"/>
          <a:ea typeface="Arial Unicode MS" charset="0"/>
          <a:cs typeface="Arial Unicode MS" charset="0"/>
        </a:defRPr>
      </a:lvl6pPr>
      <a:lvl7pPr marL="914400" algn="l" defTabSz="457200" rtl="0" fontAlgn="base">
        <a:spcBef>
          <a:spcPct val="0"/>
        </a:spcBef>
        <a:spcAft>
          <a:spcPct val="0"/>
        </a:spcAft>
        <a:buClr>
          <a:srgbClr val="000066"/>
        </a:buClr>
        <a:buSzPct val="100000"/>
        <a:buFont typeface="Tahoma" charset="0"/>
        <a:defRPr sz="4400">
          <a:solidFill>
            <a:srgbClr val="000000"/>
          </a:solidFill>
          <a:latin typeface="Times New Roman" charset="0"/>
          <a:ea typeface="Arial Unicode MS" charset="0"/>
          <a:cs typeface="Arial Unicode MS" charset="0"/>
        </a:defRPr>
      </a:lvl7pPr>
      <a:lvl8pPr marL="1371600" algn="l" defTabSz="457200" rtl="0" fontAlgn="base">
        <a:spcBef>
          <a:spcPct val="0"/>
        </a:spcBef>
        <a:spcAft>
          <a:spcPct val="0"/>
        </a:spcAft>
        <a:buClr>
          <a:srgbClr val="000066"/>
        </a:buClr>
        <a:buSzPct val="100000"/>
        <a:buFont typeface="Tahoma" charset="0"/>
        <a:defRPr sz="4400">
          <a:solidFill>
            <a:srgbClr val="000000"/>
          </a:solidFill>
          <a:latin typeface="Times New Roman" charset="0"/>
          <a:ea typeface="Arial Unicode MS" charset="0"/>
          <a:cs typeface="Arial Unicode MS" charset="0"/>
        </a:defRPr>
      </a:lvl8pPr>
      <a:lvl9pPr marL="1828800" algn="l" defTabSz="457200" rtl="0" fontAlgn="base">
        <a:spcBef>
          <a:spcPct val="0"/>
        </a:spcBef>
        <a:spcAft>
          <a:spcPct val="0"/>
        </a:spcAft>
        <a:buClr>
          <a:srgbClr val="000066"/>
        </a:buClr>
        <a:buSzPct val="100000"/>
        <a:buFont typeface="Tahoma" charset="0"/>
        <a:defRPr sz="4400">
          <a:solidFill>
            <a:srgbClr val="000000"/>
          </a:solidFill>
          <a:latin typeface="Times New Roman" charset="0"/>
          <a:ea typeface="Arial Unicode MS" charset="0"/>
          <a:cs typeface="Arial Unicode MS" charset="0"/>
        </a:defRPr>
      </a:lvl9pPr>
    </p:titleStyle>
    <p:bodyStyle>
      <a:lvl1pPr marL="339725" indent="-339725" algn="l" defTabSz="457200" rtl="0" fontAlgn="base">
        <a:spcBef>
          <a:spcPts val="800"/>
        </a:spcBef>
        <a:spcAft>
          <a:spcPct val="0"/>
        </a:spcAft>
        <a:buClr>
          <a:srgbClr val="76B749"/>
        </a:buClr>
        <a:buSzPct val="60000"/>
        <a:buFont typeface="Wingdings" charset="0"/>
        <a:buChar char=""/>
        <a:defRPr sz="3200">
          <a:solidFill>
            <a:srgbClr val="000000"/>
          </a:solidFill>
          <a:latin typeface="+mn-lt"/>
          <a:ea typeface="+mn-ea"/>
          <a:cs typeface="+mn-cs"/>
        </a:defRPr>
      </a:lvl1pPr>
      <a:lvl2pPr marL="739775" indent="-282575" algn="l" defTabSz="457200" rtl="0" fontAlgn="base">
        <a:spcBef>
          <a:spcPts val="700"/>
        </a:spcBef>
        <a:spcAft>
          <a:spcPct val="0"/>
        </a:spcAft>
        <a:buClr>
          <a:srgbClr val="C481CF"/>
        </a:buClr>
        <a:buSzPct val="55000"/>
        <a:buFont typeface="Wingdings" charset="0"/>
        <a:buChar char=""/>
        <a:defRPr sz="2800">
          <a:solidFill>
            <a:srgbClr val="000000"/>
          </a:solidFill>
          <a:latin typeface="+mn-lt"/>
          <a:ea typeface="+mn-ea"/>
          <a:cs typeface="+mn-cs"/>
        </a:defRPr>
      </a:lvl2pPr>
      <a:lvl3pPr marL="1143000" indent="-228600" algn="l" defTabSz="457200" rtl="0" fontAlgn="base">
        <a:spcBef>
          <a:spcPts val="600"/>
        </a:spcBef>
        <a:spcAft>
          <a:spcPct val="0"/>
        </a:spcAft>
        <a:buClr>
          <a:srgbClr val="76B749"/>
        </a:buClr>
        <a:buSzPct val="50000"/>
        <a:buFont typeface="Wingdings" charset="0"/>
        <a:buChar char=""/>
        <a:defRPr sz="2400">
          <a:solidFill>
            <a:srgbClr val="000000"/>
          </a:solidFill>
          <a:latin typeface="+mn-lt"/>
          <a:ea typeface="+mn-ea"/>
          <a:cs typeface="+mn-cs"/>
        </a:defRPr>
      </a:lvl3pPr>
      <a:lvl4pPr marL="1600200" indent="-228600" algn="l" defTabSz="457200" rtl="0" fontAlgn="base">
        <a:spcBef>
          <a:spcPts val="500"/>
        </a:spcBef>
        <a:spcAft>
          <a:spcPct val="0"/>
        </a:spcAft>
        <a:buClr>
          <a:srgbClr val="4B4EB5"/>
        </a:buClr>
        <a:buSzPct val="55000"/>
        <a:buFont typeface="Wingdings" charset="0"/>
        <a:buChar char=""/>
        <a:defRPr sz="2000">
          <a:solidFill>
            <a:srgbClr val="000000"/>
          </a:solidFill>
          <a:latin typeface="+mn-lt"/>
          <a:ea typeface="+mn-ea"/>
          <a:cs typeface="+mn-cs"/>
        </a:defRPr>
      </a:lvl4pPr>
      <a:lvl5pPr marL="2057400" indent="-228600" algn="l" defTabSz="457200" rtl="0" fontAlgn="base">
        <a:spcBef>
          <a:spcPts val="500"/>
        </a:spcBef>
        <a:spcAft>
          <a:spcPct val="0"/>
        </a:spcAft>
        <a:buClr>
          <a:srgbClr val="4B4EB5"/>
        </a:buClr>
        <a:buSzPct val="50000"/>
        <a:buFont typeface="Wingdings" charset="0"/>
        <a:buChar char=""/>
        <a:defRPr sz="2000">
          <a:solidFill>
            <a:srgbClr val="000000"/>
          </a:solidFill>
          <a:latin typeface="+mn-lt"/>
          <a:ea typeface="+mn-ea"/>
          <a:cs typeface="+mn-cs"/>
        </a:defRPr>
      </a:lvl5pPr>
      <a:lvl6pPr marL="2514600" indent="-228600" algn="l" defTabSz="457200" rtl="0" fontAlgn="base">
        <a:spcBef>
          <a:spcPts val="500"/>
        </a:spcBef>
        <a:spcAft>
          <a:spcPct val="0"/>
        </a:spcAft>
        <a:buClr>
          <a:srgbClr val="4B4EB5"/>
        </a:buClr>
        <a:buSzPct val="50000"/>
        <a:buFont typeface="Wingdings" charset="0"/>
        <a:buChar char=""/>
        <a:defRPr sz="2000">
          <a:solidFill>
            <a:srgbClr val="000000"/>
          </a:solidFill>
          <a:latin typeface="+mn-lt"/>
          <a:ea typeface="+mn-ea"/>
          <a:cs typeface="+mn-cs"/>
        </a:defRPr>
      </a:lvl6pPr>
      <a:lvl7pPr marL="2971800" indent="-228600" algn="l" defTabSz="457200" rtl="0" fontAlgn="base">
        <a:spcBef>
          <a:spcPts val="500"/>
        </a:spcBef>
        <a:spcAft>
          <a:spcPct val="0"/>
        </a:spcAft>
        <a:buClr>
          <a:srgbClr val="4B4EB5"/>
        </a:buClr>
        <a:buSzPct val="50000"/>
        <a:buFont typeface="Wingdings" charset="0"/>
        <a:buChar char=""/>
        <a:defRPr sz="2000">
          <a:solidFill>
            <a:srgbClr val="000000"/>
          </a:solidFill>
          <a:latin typeface="+mn-lt"/>
          <a:ea typeface="+mn-ea"/>
          <a:cs typeface="+mn-cs"/>
        </a:defRPr>
      </a:lvl7pPr>
      <a:lvl8pPr marL="3429000" indent="-228600" algn="l" defTabSz="457200" rtl="0" fontAlgn="base">
        <a:spcBef>
          <a:spcPts val="500"/>
        </a:spcBef>
        <a:spcAft>
          <a:spcPct val="0"/>
        </a:spcAft>
        <a:buClr>
          <a:srgbClr val="4B4EB5"/>
        </a:buClr>
        <a:buSzPct val="50000"/>
        <a:buFont typeface="Wingdings" charset="0"/>
        <a:buChar char=""/>
        <a:defRPr sz="2000">
          <a:solidFill>
            <a:srgbClr val="000000"/>
          </a:solidFill>
          <a:latin typeface="+mn-lt"/>
          <a:ea typeface="+mn-ea"/>
          <a:cs typeface="+mn-cs"/>
        </a:defRPr>
      </a:lvl8pPr>
      <a:lvl9pPr marL="3886200" indent="-228600" algn="l" defTabSz="457200" rtl="0" fontAlgn="base">
        <a:spcBef>
          <a:spcPts val="500"/>
        </a:spcBef>
        <a:spcAft>
          <a:spcPct val="0"/>
        </a:spcAft>
        <a:buClr>
          <a:srgbClr val="4B4EB5"/>
        </a:buClr>
        <a:buSzPct val="50000"/>
        <a:buFont typeface="Wingdings" charset="0"/>
        <a:buChar char=""/>
        <a:defRPr sz="20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2049" name="Group 1"/>
          <p:cNvGrpSpPr>
            <a:grpSpLocks/>
          </p:cNvGrpSpPr>
          <p:nvPr/>
        </p:nvGrpSpPr>
        <p:grpSpPr bwMode="auto">
          <a:xfrm>
            <a:off x="0" y="1905000"/>
            <a:ext cx="9005888" cy="1049338"/>
            <a:chOff x="0" y="1200"/>
            <a:chExt cx="5673" cy="661"/>
          </a:xfrm>
        </p:grpSpPr>
        <p:grpSp>
          <p:nvGrpSpPr>
            <p:cNvPr id="2050" name="Group 2"/>
            <p:cNvGrpSpPr>
              <a:grpSpLocks/>
            </p:cNvGrpSpPr>
            <p:nvPr/>
          </p:nvGrpSpPr>
          <p:grpSpPr bwMode="auto">
            <a:xfrm>
              <a:off x="183" y="1268"/>
              <a:ext cx="446" cy="297"/>
              <a:chOff x="183" y="1268"/>
              <a:chExt cx="446" cy="297"/>
            </a:xfrm>
          </p:grpSpPr>
          <p:sp>
            <p:nvSpPr>
              <p:cNvPr id="2051" name="AutoShape 3"/>
              <p:cNvSpPr>
                <a:spLocks noChangeArrowheads="1"/>
              </p:cNvSpPr>
              <p:nvPr/>
            </p:nvSpPr>
            <p:spPr bwMode="auto">
              <a:xfrm>
                <a:off x="183" y="1268"/>
                <a:ext cx="276" cy="298"/>
              </a:xfrm>
              <a:prstGeom prst="roundRect">
                <a:avLst>
                  <a:gd name="adj" fmla="val 361"/>
                </a:avLst>
              </a:prstGeom>
              <a:solidFill>
                <a:srgbClr val="76B74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052" name="AutoShape 4"/>
              <p:cNvSpPr>
                <a:spLocks noChangeArrowheads="1"/>
              </p:cNvSpPr>
              <p:nvPr/>
            </p:nvSpPr>
            <p:spPr bwMode="auto">
              <a:xfrm>
                <a:off x="423" y="1268"/>
                <a:ext cx="207" cy="298"/>
              </a:xfrm>
              <a:prstGeom prst="roundRect">
                <a:avLst>
                  <a:gd name="adj" fmla="val 481"/>
                </a:avLst>
              </a:prstGeom>
              <a:gradFill rotWithShape="0">
                <a:gsLst>
                  <a:gs pos="0">
                    <a:srgbClr val="76B749"/>
                  </a:gs>
                  <a:gs pos="100000">
                    <a:srgbClr val="FFFFFF"/>
                  </a:gs>
                </a:gsLst>
                <a:lin ang="108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grpSp>
        <p:grpSp>
          <p:nvGrpSpPr>
            <p:cNvPr id="2053" name="Group 5"/>
            <p:cNvGrpSpPr>
              <a:grpSpLocks/>
            </p:cNvGrpSpPr>
            <p:nvPr/>
          </p:nvGrpSpPr>
          <p:grpSpPr bwMode="auto">
            <a:xfrm>
              <a:off x="261" y="1534"/>
              <a:ext cx="463" cy="297"/>
              <a:chOff x="261" y="1534"/>
              <a:chExt cx="463" cy="297"/>
            </a:xfrm>
          </p:grpSpPr>
          <p:sp>
            <p:nvSpPr>
              <p:cNvPr id="2054" name="AutoShape 6"/>
              <p:cNvSpPr>
                <a:spLocks noChangeArrowheads="1"/>
              </p:cNvSpPr>
              <p:nvPr/>
            </p:nvSpPr>
            <p:spPr bwMode="auto">
              <a:xfrm>
                <a:off x="261" y="1534"/>
                <a:ext cx="266" cy="298"/>
              </a:xfrm>
              <a:prstGeom prst="roundRect">
                <a:avLst>
                  <a:gd name="adj" fmla="val 375"/>
                </a:avLst>
              </a:prstGeom>
              <a:solidFill>
                <a:srgbClr val="4B4EB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055" name="AutoShape 7"/>
              <p:cNvSpPr>
                <a:spLocks noChangeArrowheads="1"/>
              </p:cNvSpPr>
              <p:nvPr/>
            </p:nvSpPr>
            <p:spPr bwMode="auto">
              <a:xfrm>
                <a:off x="493" y="1534"/>
                <a:ext cx="233" cy="298"/>
              </a:xfrm>
              <a:prstGeom prst="roundRect">
                <a:avLst>
                  <a:gd name="adj" fmla="val 431"/>
                </a:avLst>
              </a:prstGeom>
              <a:gradFill rotWithShape="0">
                <a:gsLst>
                  <a:gs pos="0">
                    <a:srgbClr val="4B4EB5"/>
                  </a:gs>
                  <a:gs pos="100000">
                    <a:srgbClr val="FFFFFF"/>
                  </a:gs>
                </a:gsLst>
                <a:lin ang="108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grpSp>
        <p:sp>
          <p:nvSpPr>
            <p:cNvPr id="2056" name="AutoShape 8"/>
            <p:cNvSpPr>
              <a:spLocks noChangeArrowheads="1"/>
            </p:cNvSpPr>
            <p:nvPr/>
          </p:nvSpPr>
          <p:spPr bwMode="auto">
            <a:xfrm>
              <a:off x="0" y="1488"/>
              <a:ext cx="353" cy="266"/>
            </a:xfrm>
            <a:prstGeom prst="roundRect">
              <a:avLst>
                <a:gd name="adj" fmla="val 375"/>
              </a:avLst>
            </a:prstGeom>
            <a:gradFill rotWithShape="0">
              <a:gsLst>
                <a:gs pos="0">
                  <a:srgbClr val="FFFFFF"/>
                </a:gs>
                <a:gs pos="100000">
                  <a:srgbClr val="C481CF"/>
                </a:gs>
              </a:gsLst>
              <a:lin ang="81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057" name="AutoShape 9"/>
            <p:cNvSpPr>
              <a:spLocks noChangeArrowheads="1"/>
            </p:cNvSpPr>
            <p:nvPr/>
          </p:nvSpPr>
          <p:spPr bwMode="auto">
            <a:xfrm>
              <a:off x="400" y="1200"/>
              <a:ext cx="20" cy="662"/>
            </a:xfrm>
            <a:prstGeom prst="roundRect">
              <a:avLst>
                <a:gd name="adj" fmla="val 5000"/>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058" name="AutoShape 10"/>
            <p:cNvSpPr>
              <a:spLocks noChangeArrowheads="1"/>
            </p:cNvSpPr>
            <p:nvPr/>
          </p:nvSpPr>
          <p:spPr bwMode="auto">
            <a:xfrm rot="10800000">
              <a:off x="200" y="1721"/>
              <a:ext cx="5475" cy="35"/>
            </a:xfrm>
            <a:prstGeom prst="roundRect">
              <a:avLst>
                <a:gd name="adj" fmla="val 2940"/>
              </a:avLst>
            </a:prstGeom>
            <a:gradFill rotWithShape="0">
              <a:gsLst>
                <a:gs pos="0">
                  <a:srgbClr val="333333"/>
                </a:gs>
                <a:gs pos="100000">
                  <a:srgbClr val="FFFFFF"/>
                </a:gs>
              </a:gsLst>
              <a:lin ang="108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grpSp>
      <p:sp>
        <p:nvSpPr>
          <p:cNvPr id="2059" name="Text Box 11"/>
          <p:cNvSpPr txBox="1">
            <a:spLocks noChangeArrowheads="1"/>
          </p:cNvSpPr>
          <p:nvPr/>
        </p:nvSpPr>
        <p:spPr bwMode="auto">
          <a:xfrm>
            <a:off x="34290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5pPr>
            <a:lvl6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6pPr>
            <a:lvl7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7pPr>
            <a:lvl8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8pPr>
            <a:lvl9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9pPr>
          </a:lstStyle>
          <a:p>
            <a:pPr algn="ctr">
              <a:buClr>
                <a:srgbClr val="333333"/>
              </a:buClr>
              <a:buSzPct val="100000"/>
              <a:buFont typeface="Tahoma" charset="0"/>
              <a:buNone/>
            </a:pPr>
            <a:r>
              <a:rPr lang="en-GB" sz="1400">
                <a:solidFill>
                  <a:srgbClr val="333333"/>
                </a:solidFill>
                <a:latin typeface="Tahoma" charset="0"/>
              </a:rPr>
              <a:t>CS 2710</a:t>
            </a:r>
          </a:p>
        </p:txBody>
      </p:sp>
      <p:sp>
        <p:nvSpPr>
          <p:cNvPr id="2060" name="Text Box 12"/>
          <p:cNvSpPr txBox="1">
            <a:spLocks noChangeArrowheads="1"/>
          </p:cNvSpPr>
          <p:nvPr/>
        </p:nvSpPr>
        <p:spPr bwMode="auto">
          <a:xfrm>
            <a:off x="6858000" y="6400800"/>
            <a:ext cx="1905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5pPr>
            <a:lvl6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6pPr>
            <a:lvl7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7pPr>
            <a:lvl8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8pPr>
            <a:lvl9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9pPr>
          </a:lstStyle>
          <a:p>
            <a:pPr algn="r">
              <a:buClr>
                <a:srgbClr val="333333"/>
              </a:buClr>
              <a:buSzPct val="100000"/>
              <a:buFont typeface="Tahoma" charset="0"/>
              <a:buNone/>
            </a:pPr>
            <a:fld id="{CF68FF1C-36DA-BC42-A525-CDE1D658835C}" type="slidenum">
              <a:rPr lang="en-GB" sz="1400">
                <a:solidFill>
                  <a:srgbClr val="333333"/>
                </a:solidFill>
                <a:latin typeface="Tahoma" charset="0"/>
              </a:rPr>
              <a:pPr algn="r">
                <a:buClr>
                  <a:srgbClr val="333333"/>
                </a:buClr>
                <a:buSzPct val="100000"/>
                <a:buFont typeface="Tahoma" charset="0"/>
                <a:buNone/>
              </a:pPr>
              <a:t>‹#›</a:t>
            </a:fld>
            <a:endParaRPr lang="en-GB" sz="1400">
              <a:solidFill>
                <a:srgbClr val="333333"/>
              </a:solidFill>
              <a:latin typeface="Tahoma" charset="0"/>
            </a:endParaRPr>
          </a:p>
        </p:txBody>
      </p:sp>
      <p:sp>
        <p:nvSpPr>
          <p:cNvPr id="2061" name="Rectangle 13"/>
          <p:cNvSpPr>
            <a:spLocks noGrp="1" noChangeArrowheads="1"/>
          </p:cNvSpPr>
          <p:nvPr>
            <p:ph type="title"/>
          </p:nvPr>
        </p:nvSpPr>
        <p:spPr bwMode="auto">
          <a:xfrm>
            <a:off x="990600" y="1143000"/>
            <a:ext cx="7769225" cy="1458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b" anchorCtr="0" compatLnSpc="1">
            <a:prstTxWarp prst="textNoShape">
              <a:avLst/>
            </a:prstTxWarp>
          </a:bodyPr>
          <a:lstStyle/>
          <a:p>
            <a:pPr lvl="0"/>
            <a:r>
              <a:rPr lang="en-GB"/>
              <a:t>Click to edit the title text format</a:t>
            </a:r>
          </a:p>
        </p:txBody>
      </p:sp>
      <p:sp>
        <p:nvSpPr>
          <p:cNvPr id="2062" name="Rectangle 14"/>
          <p:cNvSpPr>
            <a:spLocks noGrp="1" noChangeArrowheads="1"/>
          </p:cNvSpPr>
          <p:nvPr>
            <p:ph type="body" idx="1"/>
          </p:nvPr>
        </p:nvSpPr>
        <p:spPr bwMode="auto">
          <a:xfrm>
            <a:off x="671513" y="1906588"/>
            <a:ext cx="7805737" cy="4316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457200" rtl="0" fontAlgn="base">
        <a:spcBef>
          <a:spcPct val="0"/>
        </a:spcBef>
        <a:spcAft>
          <a:spcPct val="0"/>
        </a:spcAft>
        <a:buClr>
          <a:srgbClr val="000066"/>
        </a:buClr>
        <a:buSzPct val="100000"/>
        <a:buFont typeface="Tahoma" charset="0"/>
        <a:defRPr sz="4400">
          <a:solidFill>
            <a:srgbClr val="000066"/>
          </a:solidFill>
          <a:latin typeface="+mj-lt"/>
          <a:ea typeface="+mj-ea"/>
          <a:cs typeface="+mj-cs"/>
        </a:defRPr>
      </a:lvl1pPr>
      <a:lvl2pPr algn="l" defTabSz="457200" rtl="0" fontAlgn="base">
        <a:spcBef>
          <a:spcPct val="0"/>
        </a:spcBef>
        <a:spcAft>
          <a:spcPct val="0"/>
        </a:spcAft>
        <a:buClr>
          <a:srgbClr val="000066"/>
        </a:buClr>
        <a:buSzPct val="100000"/>
        <a:buFont typeface="Tahoma" charset="0"/>
        <a:defRPr sz="4400">
          <a:solidFill>
            <a:srgbClr val="000000"/>
          </a:solidFill>
          <a:latin typeface="Times New Roman" charset="0"/>
          <a:ea typeface="Arial Unicode MS" charset="0"/>
          <a:cs typeface="Arial Unicode MS" charset="0"/>
        </a:defRPr>
      </a:lvl2pPr>
      <a:lvl3pPr algn="l" defTabSz="457200" rtl="0" fontAlgn="base">
        <a:spcBef>
          <a:spcPct val="0"/>
        </a:spcBef>
        <a:spcAft>
          <a:spcPct val="0"/>
        </a:spcAft>
        <a:buClr>
          <a:srgbClr val="000066"/>
        </a:buClr>
        <a:buSzPct val="100000"/>
        <a:buFont typeface="Tahoma" charset="0"/>
        <a:defRPr sz="4400">
          <a:solidFill>
            <a:srgbClr val="000000"/>
          </a:solidFill>
          <a:latin typeface="Times New Roman" charset="0"/>
          <a:ea typeface="Arial Unicode MS" charset="0"/>
          <a:cs typeface="Arial Unicode MS" charset="0"/>
        </a:defRPr>
      </a:lvl3pPr>
      <a:lvl4pPr algn="l" defTabSz="457200" rtl="0" fontAlgn="base">
        <a:spcBef>
          <a:spcPct val="0"/>
        </a:spcBef>
        <a:spcAft>
          <a:spcPct val="0"/>
        </a:spcAft>
        <a:buClr>
          <a:srgbClr val="000066"/>
        </a:buClr>
        <a:buSzPct val="100000"/>
        <a:buFont typeface="Tahoma" charset="0"/>
        <a:defRPr sz="4400">
          <a:solidFill>
            <a:srgbClr val="000000"/>
          </a:solidFill>
          <a:latin typeface="Times New Roman" charset="0"/>
          <a:ea typeface="Arial Unicode MS" charset="0"/>
          <a:cs typeface="Arial Unicode MS" charset="0"/>
        </a:defRPr>
      </a:lvl4pPr>
      <a:lvl5pPr algn="l" defTabSz="457200" rtl="0" fontAlgn="base">
        <a:spcBef>
          <a:spcPct val="0"/>
        </a:spcBef>
        <a:spcAft>
          <a:spcPct val="0"/>
        </a:spcAft>
        <a:buClr>
          <a:srgbClr val="000066"/>
        </a:buClr>
        <a:buSzPct val="100000"/>
        <a:buFont typeface="Tahoma" charset="0"/>
        <a:defRPr sz="4400">
          <a:solidFill>
            <a:srgbClr val="000000"/>
          </a:solidFill>
          <a:latin typeface="Times New Roman" charset="0"/>
          <a:ea typeface="Arial Unicode MS" charset="0"/>
          <a:cs typeface="Arial Unicode MS" charset="0"/>
        </a:defRPr>
      </a:lvl5pPr>
      <a:lvl6pPr marL="457200" algn="l" defTabSz="457200" rtl="0" fontAlgn="base">
        <a:spcBef>
          <a:spcPct val="0"/>
        </a:spcBef>
        <a:spcAft>
          <a:spcPct val="0"/>
        </a:spcAft>
        <a:buClr>
          <a:srgbClr val="000066"/>
        </a:buClr>
        <a:buSzPct val="100000"/>
        <a:buFont typeface="Tahoma" charset="0"/>
        <a:defRPr sz="4400">
          <a:solidFill>
            <a:srgbClr val="000000"/>
          </a:solidFill>
          <a:latin typeface="Times New Roman" charset="0"/>
          <a:ea typeface="Arial Unicode MS" charset="0"/>
          <a:cs typeface="Arial Unicode MS" charset="0"/>
        </a:defRPr>
      </a:lvl6pPr>
      <a:lvl7pPr marL="914400" algn="l" defTabSz="457200" rtl="0" fontAlgn="base">
        <a:spcBef>
          <a:spcPct val="0"/>
        </a:spcBef>
        <a:spcAft>
          <a:spcPct val="0"/>
        </a:spcAft>
        <a:buClr>
          <a:srgbClr val="000066"/>
        </a:buClr>
        <a:buSzPct val="100000"/>
        <a:buFont typeface="Tahoma" charset="0"/>
        <a:defRPr sz="4400">
          <a:solidFill>
            <a:srgbClr val="000000"/>
          </a:solidFill>
          <a:latin typeface="Times New Roman" charset="0"/>
          <a:ea typeface="Arial Unicode MS" charset="0"/>
          <a:cs typeface="Arial Unicode MS" charset="0"/>
        </a:defRPr>
      </a:lvl7pPr>
      <a:lvl8pPr marL="1371600" algn="l" defTabSz="457200" rtl="0" fontAlgn="base">
        <a:spcBef>
          <a:spcPct val="0"/>
        </a:spcBef>
        <a:spcAft>
          <a:spcPct val="0"/>
        </a:spcAft>
        <a:buClr>
          <a:srgbClr val="000066"/>
        </a:buClr>
        <a:buSzPct val="100000"/>
        <a:buFont typeface="Tahoma" charset="0"/>
        <a:defRPr sz="4400">
          <a:solidFill>
            <a:srgbClr val="000000"/>
          </a:solidFill>
          <a:latin typeface="Times New Roman" charset="0"/>
          <a:ea typeface="Arial Unicode MS" charset="0"/>
          <a:cs typeface="Arial Unicode MS" charset="0"/>
        </a:defRPr>
      </a:lvl8pPr>
      <a:lvl9pPr marL="1828800" algn="l" defTabSz="457200" rtl="0" fontAlgn="base">
        <a:spcBef>
          <a:spcPct val="0"/>
        </a:spcBef>
        <a:spcAft>
          <a:spcPct val="0"/>
        </a:spcAft>
        <a:buClr>
          <a:srgbClr val="000066"/>
        </a:buClr>
        <a:buSzPct val="100000"/>
        <a:buFont typeface="Tahoma" charset="0"/>
        <a:defRPr sz="4400">
          <a:solidFill>
            <a:srgbClr val="000000"/>
          </a:solidFill>
          <a:latin typeface="Times New Roman" charset="0"/>
          <a:ea typeface="Arial Unicode MS" charset="0"/>
          <a:cs typeface="Arial Unicode MS" charset="0"/>
        </a:defRPr>
      </a:lvl9pPr>
    </p:titleStyle>
    <p:bodyStyle>
      <a:lvl1pPr marL="339725" indent="-339725" algn="l" defTabSz="457200" rtl="0" fontAlgn="base">
        <a:spcBef>
          <a:spcPts val="800"/>
        </a:spcBef>
        <a:spcAft>
          <a:spcPct val="0"/>
        </a:spcAft>
        <a:buClr>
          <a:srgbClr val="76B749"/>
        </a:buClr>
        <a:buSzPct val="60000"/>
        <a:buFont typeface="Wingdings" charset="0"/>
        <a:buChar char=""/>
        <a:defRPr sz="3200">
          <a:solidFill>
            <a:srgbClr val="000000"/>
          </a:solidFill>
          <a:latin typeface="+mn-lt"/>
          <a:ea typeface="+mn-ea"/>
          <a:cs typeface="+mn-cs"/>
        </a:defRPr>
      </a:lvl1pPr>
      <a:lvl2pPr marL="739775" indent="-282575" algn="l" defTabSz="457200" rtl="0" fontAlgn="base">
        <a:spcBef>
          <a:spcPts val="700"/>
        </a:spcBef>
        <a:spcAft>
          <a:spcPct val="0"/>
        </a:spcAft>
        <a:buClr>
          <a:srgbClr val="C481CF"/>
        </a:buClr>
        <a:buSzPct val="55000"/>
        <a:buFont typeface="Wingdings" charset="0"/>
        <a:buChar char=""/>
        <a:defRPr sz="2800">
          <a:solidFill>
            <a:srgbClr val="000000"/>
          </a:solidFill>
          <a:latin typeface="+mn-lt"/>
          <a:ea typeface="+mn-ea"/>
          <a:cs typeface="+mn-cs"/>
        </a:defRPr>
      </a:lvl2pPr>
      <a:lvl3pPr marL="1143000" indent="-228600" algn="l" defTabSz="457200" rtl="0" fontAlgn="base">
        <a:spcBef>
          <a:spcPts val="600"/>
        </a:spcBef>
        <a:spcAft>
          <a:spcPct val="0"/>
        </a:spcAft>
        <a:buClr>
          <a:srgbClr val="76B749"/>
        </a:buClr>
        <a:buSzPct val="50000"/>
        <a:buFont typeface="Wingdings" charset="0"/>
        <a:buChar char=""/>
        <a:defRPr sz="2400">
          <a:solidFill>
            <a:srgbClr val="000000"/>
          </a:solidFill>
          <a:latin typeface="+mn-lt"/>
          <a:ea typeface="+mn-ea"/>
          <a:cs typeface="+mn-cs"/>
        </a:defRPr>
      </a:lvl3pPr>
      <a:lvl4pPr marL="1600200" indent="-228600" algn="l" defTabSz="457200" rtl="0" fontAlgn="base">
        <a:spcBef>
          <a:spcPts val="500"/>
        </a:spcBef>
        <a:spcAft>
          <a:spcPct val="0"/>
        </a:spcAft>
        <a:buClr>
          <a:srgbClr val="4B4EB5"/>
        </a:buClr>
        <a:buSzPct val="55000"/>
        <a:buFont typeface="Wingdings" charset="0"/>
        <a:buChar char=""/>
        <a:defRPr sz="2000">
          <a:solidFill>
            <a:srgbClr val="000000"/>
          </a:solidFill>
          <a:latin typeface="+mn-lt"/>
          <a:ea typeface="+mn-ea"/>
          <a:cs typeface="+mn-cs"/>
        </a:defRPr>
      </a:lvl4pPr>
      <a:lvl5pPr marL="2057400" indent="-228600" algn="l" defTabSz="457200" rtl="0" fontAlgn="base">
        <a:spcBef>
          <a:spcPts val="500"/>
        </a:spcBef>
        <a:spcAft>
          <a:spcPct val="0"/>
        </a:spcAft>
        <a:buClr>
          <a:srgbClr val="4B4EB5"/>
        </a:buClr>
        <a:buSzPct val="50000"/>
        <a:buFont typeface="Wingdings" charset="0"/>
        <a:buChar char=""/>
        <a:defRPr sz="2000">
          <a:solidFill>
            <a:srgbClr val="000000"/>
          </a:solidFill>
          <a:latin typeface="+mn-lt"/>
          <a:ea typeface="+mn-ea"/>
          <a:cs typeface="+mn-cs"/>
        </a:defRPr>
      </a:lvl5pPr>
      <a:lvl6pPr marL="2514600" indent="-228600" algn="l" defTabSz="457200" rtl="0" fontAlgn="base">
        <a:spcBef>
          <a:spcPts val="500"/>
        </a:spcBef>
        <a:spcAft>
          <a:spcPct val="0"/>
        </a:spcAft>
        <a:buClr>
          <a:srgbClr val="4B4EB5"/>
        </a:buClr>
        <a:buSzPct val="50000"/>
        <a:buFont typeface="Wingdings" charset="0"/>
        <a:buChar char=""/>
        <a:defRPr sz="2000">
          <a:solidFill>
            <a:srgbClr val="000000"/>
          </a:solidFill>
          <a:latin typeface="+mn-lt"/>
          <a:ea typeface="+mn-ea"/>
          <a:cs typeface="+mn-cs"/>
        </a:defRPr>
      </a:lvl6pPr>
      <a:lvl7pPr marL="2971800" indent="-228600" algn="l" defTabSz="457200" rtl="0" fontAlgn="base">
        <a:spcBef>
          <a:spcPts val="500"/>
        </a:spcBef>
        <a:spcAft>
          <a:spcPct val="0"/>
        </a:spcAft>
        <a:buClr>
          <a:srgbClr val="4B4EB5"/>
        </a:buClr>
        <a:buSzPct val="50000"/>
        <a:buFont typeface="Wingdings" charset="0"/>
        <a:buChar char=""/>
        <a:defRPr sz="2000">
          <a:solidFill>
            <a:srgbClr val="000000"/>
          </a:solidFill>
          <a:latin typeface="+mn-lt"/>
          <a:ea typeface="+mn-ea"/>
          <a:cs typeface="+mn-cs"/>
        </a:defRPr>
      </a:lvl7pPr>
      <a:lvl8pPr marL="3429000" indent="-228600" algn="l" defTabSz="457200" rtl="0" fontAlgn="base">
        <a:spcBef>
          <a:spcPts val="500"/>
        </a:spcBef>
        <a:spcAft>
          <a:spcPct val="0"/>
        </a:spcAft>
        <a:buClr>
          <a:srgbClr val="4B4EB5"/>
        </a:buClr>
        <a:buSzPct val="50000"/>
        <a:buFont typeface="Wingdings" charset="0"/>
        <a:buChar char=""/>
        <a:defRPr sz="2000">
          <a:solidFill>
            <a:srgbClr val="000000"/>
          </a:solidFill>
          <a:latin typeface="+mn-lt"/>
          <a:ea typeface="+mn-ea"/>
          <a:cs typeface="+mn-cs"/>
        </a:defRPr>
      </a:lvl8pPr>
      <a:lvl9pPr marL="3886200" indent="-228600" algn="l" defTabSz="457200" rtl="0" fontAlgn="base">
        <a:spcBef>
          <a:spcPts val="500"/>
        </a:spcBef>
        <a:spcAft>
          <a:spcPct val="0"/>
        </a:spcAft>
        <a:buClr>
          <a:srgbClr val="4B4EB5"/>
        </a:buClr>
        <a:buSzPct val="50000"/>
        <a:buFont typeface="Wingdings" charset="0"/>
        <a:buChar char=""/>
        <a:defRPr sz="20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2.png"/><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emf"/><Relationship Id="rId1" Type="http://schemas.openxmlformats.org/officeDocument/2006/relationships/vmlDrawing" Target="../drawings/vmlDrawing1.vml"/><Relationship Id="rId2"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 Id="rId3" Type="http://schemas.openxmlformats.org/officeDocument/2006/relationships/image" Target="../media/image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6.xml"/><Relationship Id="rId2" Type="http://schemas.openxmlformats.org/officeDocument/2006/relationships/image" Target="../media/image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6.xml"/><Relationship Id="rId2" Type="http://schemas.openxmlformats.org/officeDocument/2006/relationships/image" Target="../media/image9.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4.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hyperlink" Target="http://www.cs.qub.ac.uk/~M.Sullivan/ga/ga_index.html" TargetMode="External"/><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2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90600" y="1143000"/>
            <a:ext cx="7772400" cy="1462088"/>
          </a:xfrm>
          <a:ln/>
        </p:spPr>
        <p:txBody>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t>Informed Search and Exploration</a:t>
            </a:r>
          </a:p>
        </p:txBody>
      </p:sp>
      <p:sp>
        <p:nvSpPr>
          <p:cNvPr id="4098" name="Rectangle 2"/>
          <p:cNvSpPr>
            <a:spLocks noGrp="1" noChangeArrowheads="1"/>
          </p:cNvSpPr>
          <p:nvPr>
            <p:ph type="subTitle" idx="4294967295"/>
          </p:nvPr>
        </p:nvSpPr>
        <p:spPr bwMode="auto">
          <a:xfrm>
            <a:off x="1371600" y="3352800"/>
            <a:ext cx="6400800" cy="17526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marL="0" indent="0" algn="ctr">
              <a:buFont typeface="Wingdings"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t>Chapter 4 (4.1-4.3)</a:t>
            </a:r>
          </a:p>
        </p:txBody>
      </p:sp>
    </p:spTree>
  </p:cSld>
  <p:clrMapOvr>
    <a:masterClrMapping/>
  </p:clrMapOvr>
  <p:transition xmlns:p14="http://schemas.microsoft.com/office/powerpoint/2010/mai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1150938" y="611188"/>
            <a:ext cx="7789862" cy="452437"/>
          </a:xfrm>
        </p:spPr>
        <p:txBody>
          <a:bodyPr/>
          <a:lstStyle/>
          <a:p>
            <a:r>
              <a:rPr lang="en-US" dirty="0"/>
              <a:t>Route Finding</a:t>
            </a:r>
          </a:p>
        </p:txBody>
      </p:sp>
      <p:pic>
        <p:nvPicPr>
          <p:cNvPr id="151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828800"/>
            <a:ext cx="7315200" cy="426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51556" name="Line 4"/>
          <p:cNvSpPr>
            <a:spLocks noChangeShapeType="1"/>
          </p:cNvSpPr>
          <p:nvPr/>
        </p:nvSpPr>
        <p:spPr bwMode="auto">
          <a:xfrm>
            <a:off x="1143000" y="3048000"/>
            <a:ext cx="4038600" cy="2133600"/>
          </a:xfrm>
          <a:prstGeom prst="line">
            <a:avLst/>
          </a:prstGeom>
          <a:noFill/>
          <a:ln w="25400">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151557" name="Line 5"/>
          <p:cNvSpPr>
            <a:spLocks noChangeShapeType="1"/>
          </p:cNvSpPr>
          <p:nvPr/>
        </p:nvSpPr>
        <p:spPr bwMode="auto">
          <a:xfrm>
            <a:off x="1371600" y="2514600"/>
            <a:ext cx="3657600" cy="2590800"/>
          </a:xfrm>
          <a:prstGeom prst="line">
            <a:avLst/>
          </a:prstGeom>
          <a:noFill/>
          <a:ln w="25400">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151558" name="Line 6"/>
          <p:cNvSpPr>
            <a:spLocks noChangeShapeType="1"/>
          </p:cNvSpPr>
          <p:nvPr/>
        </p:nvSpPr>
        <p:spPr bwMode="auto">
          <a:xfrm>
            <a:off x="2590800" y="3505200"/>
            <a:ext cx="2590800" cy="1676400"/>
          </a:xfrm>
          <a:prstGeom prst="line">
            <a:avLst/>
          </a:prstGeom>
          <a:noFill/>
          <a:ln w="25400">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151559" name="Line 7"/>
          <p:cNvSpPr>
            <a:spLocks noChangeShapeType="1"/>
          </p:cNvSpPr>
          <p:nvPr/>
        </p:nvSpPr>
        <p:spPr bwMode="auto">
          <a:xfrm>
            <a:off x="1219200" y="4038600"/>
            <a:ext cx="3962400" cy="1066800"/>
          </a:xfrm>
          <a:prstGeom prst="line">
            <a:avLst/>
          </a:prstGeom>
          <a:noFill/>
          <a:ln w="25400">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151560" name="Text Box 8"/>
          <p:cNvSpPr txBox="1">
            <a:spLocks noChangeArrowheads="1"/>
          </p:cNvSpPr>
          <p:nvPr/>
        </p:nvSpPr>
        <p:spPr bwMode="auto">
          <a:xfrm>
            <a:off x="954088" y="2209800"/>
            <a:ext cx="5699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rgbClr val="FF3300"/>
                </a:solidFill>
                <a:latin typeface="Verdana" charset="0"/>
              </a:rPr>
              <a:t>374</a:t>
            </a:r>
          </a:p>
        </p:txBody>
      </p:sp>
      <p:sp>
        <p:nvSpPr>
          <p:cNvPr id="151561" name="Text Box 9"/>
          <p:cNvSpPr txBox="1">
            <a:spLocks noChangeArrowheads="1"/>
          </p:cNvSpPr>
          <p:nvPr/>
        </p:nvSpPr>
        <p:spPr bwMode="auto">
          <a:xfrm>
            <a:off x="3011488" y="2895600"/>
            <a:ext cx="569912" cy="33655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rgbClr val="FF3300"/>
                </a:solidFill>
                <a:latin typeface="Verdana" charset="0"/>
              </a:rPr>
              <a:t>253</a:t>
            </a:r>
          </a:p>
        </p:txBody>
      </p:sp>
      <p:sp>
        <p:nvSpPr>
          <p:cNvPr id="151562" name="Text Box 10"/>
          <p:cNvSpPr txBox="1">
            <a:spLocks noChangeArrowheads="1"/>
          </p:cNvSpPr>
          <p:nvPr/>
        </p:nvSpPr>
        <p:spPr bwMode="auto">
          <a:xfrm>
            <a:off x="762000" y="3124200"/>
            <a:ext cx="569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rgbClr val="FF3300"/>
                </a:solidFill>
                <a:latin typeface="Verdana" charset="0"/>
              </a:rPr>
              <a:t>366</a:t>
            </a:r>
          </a:p>
        </p:txBody>
      </p:sp>
      <p:sp>
        <p:nvSpPr>
          <p:cNvPr id="151563" name="Text Box 11"/>
          <p:cNvSpPr txBox="1">
            <a:spLocks noChangeArrowheads="1"/>
          </p:cNvSpPr>
          <p:nvPr/>
        </p:nvSpPr>
        <p:spPr bwMode="auto">
          <a:xfrm>
            <a:off x="801688" y="4038600"/>
            <a:ext cx="5699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rgbClr val="FF3300"/>
                </a:solidFill>
                <a:latin typeface="Verdana" charset="0"/>
              </a:rPr>
              <a:t>329</a:t>
            </a:r>
          </a:p>
        </p:txBody>
      </p:sp>
      <p:pic>
        <p:nvPicPr>
          <p:cNvPr id="151564"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1219200"/>
            <a:ext cx="1466850" cy="3524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TextBox 1"/>
          <p:cNvSpPr txBox="1"/>
          <p:nvPr/>
        </p:nvSpPr>
        <p:spPr>
          <a:xfrm>
            <a:off x="275308" y="1962600"/>
            <a:ext cx="891928" cy="646331"/>
          </a:xfrm>
          <a:prstGeom prst="rect">
            <a:avLst/>
          </a:prstGeom>
          <a:noFill/>
        </p:spPr>
        <p:txBody>
          <a:bodyPr wrap="none" rtlCol="0">
            <a:spAutoFit/>
          </a:bodyPr>
          <a:lstStyle/>
          <a:p>
            <a:r>
              <a:rPr lang="en-US" dirty="0" smtClean="0">
                <a:solidFill>
                  <a:srgbClr val="2D2DB9"/>
                </a:solidFill>
              </a:rPr>
              <a:t>374+75</a:t>
            </a:r>
          </a:p>
          <a:p>
            <a:r>
              <a:rPr lang="en-US" dirty="0" smtClean="0">
                <a:solidFill>
                  <a:srgbClr val="2D2DB9"/>
                </a:solidFill>
              </a:rPr>
              <a:t>449</a:t>
            </a:r>
            <a:endParaRPr lang="en-US" dirty="0">
              <a:solidFill>
                <a:srgbClr val="2D2DB9"/>
              </a:solidFill>
            </a:endParaRPr>
          </a:p>
        </p:txBody>
      </p:sp>
      <p:sp>
        <p:nvSpPr>
          <p:cNvPr id="14" name="TextBox 13"/>
          <p:cNvSpPr txBox="1"/>
          <p:nvPr/>
        </p:nvSpPr>
        <p:spPr>
          <a:xfrm>
            <a:off x="2971800" y="2286000"/>
            <a:ext cx="1007345" cy="646331"/>
          </a:xfrm>
          <a:prstGeom prst="rect">
            <a:avLst/>
          </a:prstGeom>
          <a:noFill/>
        </p:spPr>
        <p:txBody>
          <a:bodyPr wrap="none" rtlCol="0">
            <a:spAutoFit/>
          </a:bodyPr>
          <a:lstStyle/>
          <a:p>
            <a:r>
              <a:rPr lang="en-US" dirty="0" smtClean="0">
                <a:solidFill>
                  <a:srgbClr val="2D2DB9"/>
                </a:solidFill>
              </a:rPr>
              <a:t>253+140</a:t>
            </a:r>
          </a:p>
          <a:p>
            <a:r>
              <a:rPr lang="en-US" dirty="0" smtClean="0">
                <a:solidFill>
                  <a:srgbClr val="2D2DB9"/>
                </a:solidFill>
              </a:rPr>
              <a:t>393</a:t>
            </a:r>
            <a:endParaRPr lang="en-US" dirty="0">
              <a:solidFill>
                <a:srgbClr val="2D2DB9"/>
              </a:solidFill>
            </a:endParaRPr>
          </a:p>
        </p:txBody>
      </p:sp>
      <p:sp>
        <p:nvSpPr>
          <p:cNvPr id="15" name="TextBox 14"/>
          <p:cNvSpPr txBox="1"/>
          <p:nvPr/>
        </p:nvSpPr>
        <p:spPr>
          <a:xfrm>
            <a:off x="152400" y="4495800"/>
            <a:ext cx="998779" cy="646331"/>
          </a:xfrm>
          <a:prstGeom prst="rect">
            <a:avLst/>
          </a:prstGeom>
          <a:noFill/>
        </p:spPr>
        <p:txBody>
          <a:bodyPr wrap="none" rtlCol="0">
            <a:spAutoFit/>
          </a:bodyPr>
          <a:lstStyle/>
          <a:p>
            <a:r>
              <a:rPr lang="en-US" dirty="0" smtClean="0">
                <a:solidFill>
                  <a:srgbClr val="2D2DB9"/>
                </a:solidFill>
              </a:rPr>
              <a:t>329+118</a:t>
            </a:r>
          </a:p>
          <a:p>
            <a:r>
              <a:rPr lang="en-US" dirty="0" smtClean="0">
                <a:solidFill>
                  <a:srgbClr val="2D2DB9"/>
                </a:solidFill>
              </a:rPr>
              <a:t>447</a:t>
            </a:r>
            <a:endParaRPr lang="en-US" dirty="0">
              <a:solidFill>
                <a:srgbClr val="2D2DB9"/>
              </a:solidFill>
            </a:endParaRPr>
          </a:p>
        </p:txBody>
      </p:sp>
      <p:sp>
        <p:nvSpPr>
          <p:cNvPr id="16" name="TextBox 15"/>
          <p:cNvSpPr txBox="1"/>
          <p:nvPr/>
        </p:nvSpPr>
        <p:spPr>
          <a:xfrm>
            <a:off x="4343400" y="3124200"/>
            <a:ext cx="1368358" cy="646331"/>
          </a:xfrm>
          <a:prstGeom prst="rect">
            <a:avLst/>
          </a:prstGeom>
          <a:noFill/>
        </p:spPr>
        <p:txBody>
          <a:bodyPr wrap="none" rtlCol="0">
            <a:spAutoFit/>
          </a:bodyPr>
          <a:lstStyle/>
          <a:p>
            <a:r>
              <a:rPr lang="en-US" dirty="0" smtClean="0">
                <a:solidFill>
                  <a:srgbClr val="2D2DB9"/>
                </a:solidFill>
              </a:rPr>
              <a:t>140+99+178</a:t>
            </a:r>
          </a:p>
          <a:p>
            <a:r>
              <a:rPr lang="en-US" dirty="0" smtClean="0">
                <a:solidFill>
                  <a:srgbClr val="2D2DB9"/>
                </a:solidFill>
              </a:rPr>
              <a:t>:417</a:t>
            </a:r>
            <a:endParaRPr lang="en-US" dirty="0">
              <a:solidFill>
                <a:srgbClr val="2D2DB9"/>
              </a:solidFill>
            </a:endParaRPr>
          </a:p>
        </p:txBody>
      </p:sp>
      <p:sp>
        <p:nvSpPr>
          <p:cNvPr id="17" name="TextBox 16"/>
          <p:cNvSpPr txBox="1"/>
          <p:nvPr/>
        </p:nvSpPr>
        <p:spPr>
          <a:xfrm>
            <a:off x="2438400" y="4038600"/>
            <a:ext cx="1368358" cy="646331"/>
          </a:xfrm>
          <a:prstGeom prst="rect">
            <a:avLst/>
          </a:prstGeom>
          <a:noFill/>
        </p:spPr>
        <p:txBody>
          <a:bodyPr wrap="none" rtlCol="0">
            <a:spAutoFit/>
          </a:bodyPr>
          <a:lstStyle/>
          <a:p>
            <a:r>
              <a:rPr lang="en-US" dirty="0" smtClean="0">
                <a:solidFill>
                  <a:srgbClr val="2D2DB9"/>
                </a:solidFill>
              </a:rPr>
              <a:t>140+80+193</a:t>
            </a:r>
          </a:p>
          <a:p>
            <a:r>
              <a:rPr lang="en-US" dirty="0" smtClean="0">
                <a:solidFill>
                  <a:srgbClr val="2D2DB9"/>
                </a:solidFill>
              </a:rPr>
              <a:t>:413</a:t>
            </a:r>
            <a:endParaRPr lang="en-US" dirty="0">
              <a:solidFill>
                <a:srgbClr val="2D2DB9"/>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a:xfrm>
            <a:off x="1150938" y="611188"/>
            <a:ext cx="7789862" cy="452437"/>
          </a:xfrm>
        </p:spPr>
        <p:txBody>
          <a:bodyPr/>
          <a:lstStyle/>
          <a:p>
            <a:r>
              <a:rPr lang="en-US" sz="4000"/>
              <a:t>Route Finding: Greedy Best First</a:t>
            </a:r>
          </a:p>
        </p:txBody>
      </p:sp>
      <p:sp>
        <p:nvSpPr>
          <p:cNvPr id="153603" name="Oval 3"/>
          <p:cNvSpPr>
            <a:spLocks noChangeArrowheads="1"/>
          </p:cNvSpPr>
          <p:nvPr/>
        </p:nvSpPr>
        <p:spPr bwMode="auto">
          <a:xfrm>
            <a:off x="3857625" y="1981200"/>
            <a:ext cx="1295400" cy="5334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Arad</a:t>
            </a:r>
          </a:p>
        </p:txBody>
      </p:sp>
      <p:sp>
        <p:nvSpPr>
          <p:cNvPr id="153604" name="Text Box 4"/>
          <p:cNvSpPr txBox="1">
            <a:spLocks noChangeArrowheads="1"/>
          </p:cNvSpPr>
          <p:nvPr/>
        </p:nvSpPr>
        <p:spPr bwMode="auto">
          <a:xfrm>
            <a:off x="5137150" y="2057400"/>
            <a:ext cx="1263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f(n) = 366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ChangeArrowheads="1"/>
          </p:cNvSpPr>
          <p:nvPr>
            <p:ph type="title"/>
          </p:nvPr>
        </p:nvSpPr>
        <p:spPr>
          <a:xfrm>
            <a:off x="1150938" y="611188"/>
            <a:ext cx="7789862" cy="452437"/>
          </a:xfrm>
        </p:spPr>
        <p:txBody>
          <a:bodyPr/>
          <a:lstStyle/>
          <a:p>
            <a:r>
              <a:rPr lang="en-US" sz="4000"/>
              <a:t>Route Finding: Greedy Best First</a:t>
            </a:r>
          </a:p>
        </p:txBody>
      </p:sp>
      <p:sp>
        <p:nvSpPr>
          <p:cNvPr id="248835" name="Oval 3"/>
          <p:cNvSpPr>
            <a:spLocks noChangeArrowheads="1"/>
          </p:cNvSpPr>
          <p:nvPr/>
        </p:nvSpPr>
        <p:spPr bwMode="auto">
          <a:xfrm>
            <a:off x="3857625" y="1981200"/>
            <a:ext cx="1295400" cy="5334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Arad</a:t>
            </a:r>
          </a:p>
        </p:txBody>
      </p:sp>
      <p:sp>
        <p:nvSpPr>
          <p:cNvPr id="248836" name="Text Box 4"/>
          <p:cNvSpPr txBox="1">
            <a:spLocks noChangeArrowheads="1"/>
          </p:cNvSpPr>
          <p:nvPr/>
        </p:nvSpPr>
        <p:spPr bwMode="auto">
          <a:xfrm>
            <a:off x="5137150" y="2057400"/>
            <a:ext cx="1263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f(n) = 366</a:t>
            </a:r>
          </a:p>
        </p:txBody>
      </p:sp>
      <p:grpSp>
        <p:nvGrpSpPr>
          <p:cNvPr id="248837" name="Group 5"/>
          <p:cNvGrpSpPr>
            <a:grpSpLocks/>
          </p:cNvGrpSpPr>
          <p:nvPr/>
        </p:nvGrpSpPr>
        <p:grpSpPr bwMode="auto">
          <a:xfrm>
            <a:off x="1447800" y="2436813"/>
            <a:ext cx="6629400" cy="1449387"/>
            <a:chOff x="912" y="1535"/>
            <a:chExt cx="4176" cy="913"/>
          </a:xfrm>
        </p:grpSpPr>
        <p:sp>
          <p:nvSpPr>
            <p:cNvPr id="248838" name="Oval 6"/>
            <p:cNvSpPr>
              <a:spLocks noChangeArrowheads="1"/>
            </p:cNvSpPr>
            <p:nvPr/>
          </p:nvSpPr>
          <p:spPr bwMode="auto">
            <a:xfrm>
              <a:off x="2304" y="2112"/>
              <a:ext cx="105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Timisoara</a:t>
              </a:r>
            </a:p>
          </p:txBody>
        </p:sp>
        <p:sp>
          <p:nvSpPr>
            <p:cNvPr id="248839" name="Oval 7"/>
            <p:cNvSpPr>
              <a:spLocks noChangeArrowheads="1"/>
            </p:cNvSpPr>
            <p:nvPr/>
          </p:nvSpPr>
          <p:spPr bwMode="auto">
            <a:xfrm>
              <a:off x="912" y="2112"/>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Sibiu</a:t>
              </a:r>
            </a:p>
          </p:txBody>
        </p:sp>
        <p:sp>
          <p:nvSpPr>
            <p:cNvPr id="248840" name="Oval 8"/>
            <p:cNvSpPr>
              <a:spLocks noChangeArrowheads="1"/>
            </p:cNvSpPr>
            <p:nvPr/>
          </p:nvSpPr>
          <p:spPr bwMode="auto">
            <a:xfrm>
              <a:off x="3936" y="2112"/>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Zerind</a:t>
              </a:r>
            </a:p>
          </p:txBody>
        </p:sp>
        <p:sp>
          <p:nvSpPr>
            <p:cNvPr id="248841" name="Text Box 9"/>
            <p:cNvSpPr txBox="1">
              <a:spLocks noChangeArrowheads="1"/>
            </p:cNvSpPr>
            <p:nvPr/>
          </p:nvSpPr>
          <p:spPr bwMode="auto">
            <a:xfrm>
              <a:off x="4729" y="2160"/>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374</a:t>
              </a:r>
            </a:p>
          </p:txBody>
        </p:sp>
        <p:sp>
          <p:nvSpPr>
            <p:cNvPr id="248842" name="Text Box 10"/>
            <p:cNvSpPr txBox="1">
              <a:spLocks noChangeArrowheads="1"/>
            </p:cNvSpPr>
            <p:nvPr/>
          </p:nvSpPr>
          <p:spPr bwMode="auto">
            <a:xfrm>
              <a:off x="3337" y="2160"/>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329</a:t>
              </a:r>
            </a:p>
          </p:txBody>
        </p:sp>
        <p:sp>
          <p:nvSpPr>
            <p:cNvPr id="248843" name="Text Box 11"/>
            <p:cNvSpPr txBox="1">
              <a:spLocks noChangeArrowheads="1"/>
            </p:cNvSpPr>
            <p:nvPr/>
          </p:nvSpPr>
          <p:spPr bwMode="auto">
            <a:xfrm>
              <a:off x="1728" y="2160"/>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253</a:t>
              </a:r>
            </a:p>
          </p:txBody>
        </p:sp>
        <p:cxnSp>
          <p:nvCxnSpPr>
            <p:cNvPr id="248844" name="AutoShape 12"/>
            <p:cNvCxnSpPr>
              <a:cxnSpLocks noChangeShapeType="1"/>
              <a:stCxn id="248835" idx="3"/>
              <a:endCxn id="248839" idx="0"/>
            </p:cNvCxnSpPr>
            <p:nvPr/>
          </p:nvCxnSpPr>
          <p:spPr bwMode="auto">
            <a:xfrm flipH="1">
              <a:off x="1320" y="1535"/>
              <a:ext cx="1229" cy="577"/>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48845" name="AutoShape 13"/>
            <p:cNvCxnSpPr>
              <a:cxnSpLocks noChangeShapeType="1"/>
              <a:stCxn id="248835" idx="4"/>
              <a:endCxn id="248838" idx="0"/>
            </p:cNvCxnSpPr>
            <p:nvPr/>
          </p:nvCxnSpPr>
          <p:spPr bwMode="auto">
            <a:xfrm flipH="1">
              <a:off x="2832" y="1584"/>
              <a:ext cx="6" cy="528"/>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48846" name="AutoShape 14"/>
            <p:cNvCxnSpPr>
              <a:cxnSpLocks noChangeShapeType="1"/>
              <a:stCxn id="248835" idx="5"/>
              <a:endCxn id="248840" idx="0"/>
            </p:cNvCxnSpPr>
            <p:nvPr/>
          </p:nvCxnSpPr>
          <p:spPr bwMode="auto">
            <a:xfrm>
              <a:off x="3127" y="1535"/>
              <a:ext cx="1217" cy="577"/>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48837"/>
                                        </p:tgtEl>
                                        <p:attrNameLst>
                                          <p:attrName>style.visibility</p:attrName>
                                        </p:attrNameLst>
                                      </p:cBhvr>
                                      <p:to>
                                        <p:strVal val="visible"/>
                                      </p:to>
                                    </p:set>
                                    <p:animEffect transition="in" filter="dissolve">
                                      <p:cBhvr>
                                        <p:cTn id="7" dur="500"/>
                                        <p:tgtEl>
                                          <p:spTgt spid="2488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a:xfrm>
            <a:off x="1150938" y="611188"/>
            <a:ext cx="7789862" cy="452437"/>
          </a:xfrm>
        </p:spPr>
        <p:txBody>
          <a:bodyPr/>
          <a:lstStyle/>
          <a:p>
            <a:r>
              <a:rPr lang="en-US" sz="4000"/>
              <a:t>Route Finding: Greedy Best First</a:t>
            </a:r>
          </a:p>
        </p:txBody>
      </p:sp>
      <p:sp>
        <p:nvSpPr>
          <p:cNvPr id="246787" name="Oval 3"/>
          <p:cNvSpPr>
            <a:spLocks noChangeArrowheads="1"/>
          </p:cNvSpPr>
          <p:nvPr/>
        </p:nvSpPr>
        <p:spPr bwMode="auto">
          <a:xfrm>
            <a:off x="3857625" y="1981200"/>
            <a:ext cx="1295400" cy="5334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Arad</a:t>
            </a:r>
          </a:p>
        </p:txBody>
      </p:sp>
      <p:sp>
        <p:nvSpPr>
          <p:cNvPr id="246788" name="Text Box 4"/>
          <p:cNvSpPr txBox="1">
            <a:spLocks noChangeArrowheads="1"/>
          </p:cNvSpPr>
          <p:nvPr/>
        </p:nvSpPr>
        <p:spPr bwMode="auto">
          <a:xfrm>
            <a:off x="5137150" y="2057400"/>
            <a:ext cx="1263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f(n) = 366</a:t>
            </a:r>
          </a:p>
        </p:txBody>
      </p:sp>
      <p:grpSp>
        <p:nvGrpSpPr>
          <p:cNvPr id="246789" name="Group 5"/>
          <p:cNvGrpSpPr>
            <a:grpSpLocks/>
          </p:cNvGrpSpPr>
          <p:nvPr/>
        </p:nvGrpSpPr>
        <p:grpSpPr bwMode="auto">
          <a:xfrm>
            <a:off x="1447800" y="2436813"/>
            <a:ext cx="6629400" cy="1449387"/>
            <a:chOff x="912" y="1535"/>
            <a:chExt cx="4176" cy="913"/>
          </a:xfrm>
        </p:grpSpPr>
        <p:sp>
          <p:nvSpPr>
            <p:cNvPr id="246790" name="Oval 6"/>
            <p:cNvSpPr>
              <a:spLocks noChangeArrowheads="1"/>
            </p:cNvSpPr>
            <p:nvPr/>
          </p:nvSpPr>
          <p:spPr bwMode="auto">
            <a:xfrm>
              <a:off x="2304" y="2112"/>
              <a:ext cx="105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Timisoara</a:t>
              </a:r>
            </a:p>
          </p:txBody>
        </p:sp>
        <p:sp>
          <p:nvSpPr>
            <p:cNvPr id="246791" name="Oval 7"/>
            <p:cNvSpPr>
              <a:spLocks noChangeArrowheads="1"/>
            </p:cNvSpPr>
            <p:nvPr/>
          </p:nvSpPr>
          <p:spPr bwMode="auto">
            <a:xfrm>
              <a:off x="912" y="2112"/>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Sibiu</a:t>
              </a:r>
            </a:p>
          </p:txBody>
        </p:sp>
        <p:sp>
          <p:nvSpPr>
            <p:cNvPr id="246792" name="Oval 8"/>
            <p:cNvSpPr>
              <a:spLocks noChangeArrowheads="1"/>
            </p:cNvSpPr>
            <p:nvPr/>
          </p:nvSpPr>
          <p:spPr bwMode="auto">
            <a:xfrm>
              <a:off x="3936" y="2112"/>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Zerind</a:t>
              </a:r>
            </a:p>
          </p:txBody>
        </p:sp>
        <p:sp>
          <p:nvSpPr>
            <p:cNvPr id="246793" name="Text Box 9"/>
            <p:cNvSpPr txBox="1">
              <a:spLocks noChangeArrowheads="1"/>
            </p:cNvSpPr>
            <p:nvPr/>
          </p:nvSpPr>
          <p:spPr bwMode="auto">
            <a:xfrm>
              <a:off x="4729" y="2160"/>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374</a:t>
              </a:r>
            </a:p>
          </p:txBody>
        </p:sp>
        <p:sp>
          <p:nvSpPr>
            <p:cNvPr id="246794" name="Text Box 10"/>
            <p:cNvSpPr txBox="1">
              <a:spLocks noChangeArrowheads="1"/>
            </p:cNvSpPr>
            <p:nvPr/>
          </p:nvSpPr>
          <p:spPr bwMode="auto">
            <a:xfrm>
              <a:off x="3337" y="2160"/>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329</a:t>
              </a:r>
            </a:p>
          </p:txBody>
        </p:sp>
        <p:sp>
          <p:nvSpPr>
            <p:cNvPr id="246795" name="Text Box 11"/>
            <p:cNvSpPr txBox="1">
              <a:spLocks noChangeArrowheads="1"/>
            </p:cNvSpPr>
            <p:nvPr/>
          </p:nvSpPr>
          <p:spPr bwMode="auto">
            <a:xfrm>
              <a:off x="1728" y="2160"/>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253</a:t>
              </a:r>
            </a:p>
          </p:txBody>
        </p:sp>
        <p:cxnSp>
          <p:nvCxnSpPr>
            <p:cNvPr id="246796" name="AutoShape 12"/>
            <p:cNvCxnSpPr>
              <a:cxnSpLocks noChangeShapeType="1"/>
              <a:stCxn id="246787" idx="3"/>
              <a:endCxn id="246791" idx="0"/>
            </p:cNvCxnSpPr>
            <p:nvPr/>
          </p:nvCxnSpPr>
          <p:spPr bwMode="auto">
            <a:xfrm flipH="1">
              <a:off x="1320" y="1535"/>
              <a:ext cx="1229" cy="577"/>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46797" name="AutoShape 13"/>
            <p:cNvCxnSpPr>
              <a:cxnSpLocks noChangeShapeType="1"/>
              <a:stCxn id="246787" idx="4"/>
              <a:endCxn id="246790" idx="0"/>
            </p:cNvCxnSpPr>
            <p:nvPr/>
          </p:nvCxnSpPr>
          <p:spPr bwMode="auto">
            <a:xfrm flipH="1">
              <a:off x="2832" y="1584"/>
              <a:ext cx="6" cy="528"/>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46798" name="AutoShape 14"/>
            <p:cNvCxnSpPr>
              <a:cxnSpLocks noChangeShapeType="1"/>
              <a:stCxn id="246787" idx="5"/>
              <a:endCxn id="246792" idx="0"/>
            </p:cNvCxnSpPr>
            <p:nvPr/>
          </p:nvCxnSpPr>
          <p:spPr bwMode="auto">
            <a:xfrm>
              <a:off x="3127" y="1535"/>
              <a:ext cx="1217" cy="577"/>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246799" name="Group 15"/>
          <p:cNvGrpSpPr>
            <a:grpSpLocks/>
          </p:cNvGrpSpPr>
          <p:nvPr/>
        </p:nvGrpSpPr>
        <p:grpSpPr bwMode="auto">
          <a:xfrm>
            <a:off x="609600" y="3886200"/>
            <a:ext cx="8418513" cy="1371600"/>
            <a:chOff x="384" y="2448"/>
            <a:chExt cx="5303" cy="864"/>
          </a:xfrm>
        </p:grpSpPr>
        <p:sp>
          <p:nvSpPr>
            <p:cNvPr id="246800" name="Oval 16"/>
            <p:cNvSpPr>
              <a:spLocks noChangeArrowheads="1"/>
            </p:cNvSpPr>
            <p:nvPr/>
          </p:nvSpPr>
          <p:spPr bwMode="auto">
            <a:xfrm>
              <a:off x="384" y="2976"/>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Arad</a:t>
              </a:r>
            </a:p>
          </p:txBody>
        </p:sp>
        <p:sp>
          <p:nvSpPr>
            <p:cNvPr id="246801" name="Oval 17"/>
            <p:cNvSpPr>
              <a:spLocks noChangeArrowheads="1"/>
            </p:cNvSpPr>
            <p:nvPr/>
          </p:nvSpPr>
          <p:spPr bwMode="auto">
            <a:xfrm>
              <a:off x="4320" y="2976"/>
              <a:ext cx="105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1600">
                  <a:solidFill>
                    <a:schemeClr val="tx1"/>
                  </a:solidFill>
                  <a:latin typeface="Verdana" charset="0"/>
                </a:rPr>
                <a:t>Rimnicu Vilcea</a:t>
              </a:r>
            </a:p>
          </p:txBody>
        </p:sp>
        <p:sp>
          <p:nvSpPr>
            <p:cNvPr id="246802" name="Oval 18"/>
            <p:cNvSpPr>
              <a:spLocks noChangeArrowheads="1"/>
            </p:cNvSpPr>
            <p:nvPr/>
          </p:nvSpPr>
          <p:spPr bwMode="auto">
            <a:xfrm>
              <a:off x="3072" y="2976"/>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Oradea</a:t>
              </a:r>
            </a:p>
          </p:txBody>
        </p:sp>
        <p:sp>
          <p:nvSpPr>
            <p:cNvPr id="246803" name="Oval 19"/>
            <p:cNvSpPr>
              <a:spLocks noChangeArrowheads="1"/>
            </p:cNvSpPr>
            <p:nvPr/>
          </p:nvSpPr>
          <p:spPr bwMode="auto">
            <a:xfrm>
              <a:off x="1728" y="2976"/>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Fagaras</a:t>
              </a:r>
            </a:p>
          </p:txBody>
        </p:sp>
        <p:cxnSp>
          <p:nvCxnSpPr>
            <p:cNvPr id="246804" name="AutoShape 20"/>
            <p:cNvCxnSpPr>
              <a:cxnSpLocks noChangeShapeType="1"/>
              <a:stCxn id="246791" idx="4"/>
              <a:endCxn id="246800" idx="0"/>
            </p:cNvCxnSpPr>
            <p:nvPr/>
          </p:nvCxnSpPr>
          <p:spPr bwMode="auto">
            <a:xfrm flipH="1">
              <a:off x="792" y="2448"/>
              <a:ext cx="528" cy="528"/>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46805" name="AutoShape 21"/>
            <p:cNvCxnSpPr>
              <a:cxnSpLocks noChangeShapeType="1"/>
              <a:stCxn id="246791" idx="4"/>
              <a:endCxn id="246803" idx="0"/>
            </p:cNvCxnSpPr>
            <p:nvPr/>
          </p:nvCxnSpPr>
          <p:spPr bwMode="auto">
            <a:xfrm>
              <a:off x="1320" y="2448"/>
              <a:ext cx="816" cy="528"/>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46806" name="AutoShape 22"/>
            <p:cNvCxnSpPr>
              <a:cxnSpLocks noChangeShapeType="1"/>
              <a:stCxn id="246791" idx="4"/>
              <a:endCxn id="246802" idx="0"/>
            </p:cNvCxnSpPr>
            <p:nvPr/>
          </p:nvCxnSpPr>
          <p:spPr bwMode="auto">
            <a:xfrm>
              <a:off x="1320" y="2448"/>
              <a:ext cx="2160" cy="528"/>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46807" name="AutoShape 23"/>
            <p:cNvCxnSpPr>
              <a:cxnSpLocks noChangeShapeType="1"/>
              <a:stCxn id="246791" idx="4"/>
              <a:endCxn id="246801" idx="0"/>
            </p:cNvCxnSpPr>
            <p:nvPr/>
          </p:nvCxnSpPr>
          <p:spPr bwMode="auto">
            <a:xfrm>
              <a:off x="1320" y="2448"/>
              <a:ext cx="3528" cy="528"/>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46808" name="Text Box 24"/>
            <p:cNvSpPr txBox="1">
              <a:spLocks noChangeArrowheads="1"/>
            </p:cNvSpPr>
            <p:nvPr/>
          </p:nvSpPr>
          <p:spPr bwMode="auto">
            <a:xfrm>
              <a:off x="1177" y="3024"/>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366</a:t>
              </a:r>
            </a:p>
          </p:txBody>
        </p:sp>
        <p:sp>
          <p:nvSpPr>
            <p:cNvPr id="246809" name="Text Box 25"/>
            <p:cNvSpPr txBox="1">
              <a:spLocks noChangeArrowheads="1"/>
            </p:cNvSpPr>
            <p:nvPr/>
          </p:nvSpPr>
          <p:spPr bwMode="auto">
            <a:xfrm>
              <a:off x="2544" y="3024"/>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176</a:t>
              </a:r>
            </a:p>
          </p:txBody>
        </p:sp>
        <p:sp>
          <p:nvSpPr>
            <p:cNvPr id="246810" name="Text Box 26"/>
            <p:cNvSpPr txBox="1">
              <a:spLocks noChangeArrowheads="1"/>
            </p:cNvSpPr>
            <p:nvPr/>
          </p:nvSpPr>
          <p:spPr bwMode="auto">
            <a:xfrm>
              <a:off x="3865" y="3024"/>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380</a:t>
              </a:r>
            </a:p>
          </p:txBody>
        </p:sp>
        <p:sp>
          <p:nvSpPr>
            <p:cNvPr id="246811" name="Text Box 27"/>
            <p:cNvSpPr txBox="1">
              <a:spLocks noChangeArrowheads="1"/>
            </p:cNvSpPr>
            <p:nvPr/>
          </p:nvSpPr>
          <p:spPr bwMode="auto">
            <a:xfrm>
              <a:off x="5328" y="3024"/>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193</a:t>
              </a: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46789"/>
                                        </p:tgtEl>
                                        <p:attrNameLst>
                                          <p:attrName>style.visibility</p:attrName>
                                        </p:attrNameLst>
                                      </p:cBhvr>
                                      <p:to>
                                        <p:strVal val="visible"/>
                                      </p:to>
                                    </p:set>
                                    <p:animEffect transition="in" filter="dissolve">
                                      <p:cBhvr>
                                        <p:cTn id="7" dur="500"/>
                                        <p:tgtEl>
                                          <p:spTgt spid="24678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46799"/>
                                        </p:tgtEl>
                                        <p:attrNameLst>
                                          <p:attrName>style.visibility</p:attrName>
                                        </p:attrNameLst>
                                      </p:cBhvr>
                                      <p:to>
                                        <p:strVal val="visible"/>
                                      </p:to>
                                    </p:set>
                                    <p:animEffect transition="in" filter="dissolve">
                                      <p:cBhvr>
                                        <p:cTn id="12" dur="500"/>
                                        <p:tgtEl>
                                          <p:spTgt spid="2467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ChangeArrowheads="1"/>
          </p:cNvSpPr>
          <p:nvPr>
            <p:ph type="title"/>
          </p:nvPr>
        </p:nvSpPr>
        <p:spPr>
          <a:xfrm>
            <a:off x="1150938" y="611188"/>
            <a:ext cx="7789862" cy="452437"/>
          </a:xfrm>
        </p:spPr>
        <p:txBody>
          <a:bodyPr/>
          <a:lstStyle/>
          <a:p>
            <a:r>
              <a:rPr lang="en-US" sz="4000"/>
              <a:t>Route Finding: Greedy Best First</a:t>
            </a:r>
          </a:p>
        </p:txBody>
      </p:sp>
      <p:sp>
        <p:nvSpPr>
          <p:cNvPr id="244739" name="Oval 3"/>
          <p:cNvSpPr>
            <a:spLocks noChangeArrowheads="1"/>
          </p:cNvSpPr>
          <p:nvPr/>
        </p:nvSpPr>
        <p:spPr bwMode="auto">
          <a:xfrm>
            <a:off x="3857625" y="1981200"/>
            <a:ext cx="1295400" cy="5334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Arad</a:t>
            </a:r>
          </a:p>
        </p:txBody>
      </p:sp>
      <p:sp>
        <p:nvSpPr>
          <p:cNvPr id="244740" name="Text Box 4"/>
          <p:cNvSpPr txBox="1">
            <a:spLocks noChangeArrowheads="1"/>
          </p:cNvSpPr>
          <p:nvPr/>
        </p:nvSpPr>
        <p:spPr bwMode="auto">
          <a:xfrm>
            <a:off x="5137150" y="2057400"/>
            <a:ext cx="1263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f(n) = 366</a:t>
            </a:r>
          </a:p>
        </p:txBody>
      </p:sp>
      <p:grpSp>
        <p:nvGrpSpPr>
          <p:cNvPr id="244741" name="Group 5"/>
          <p:cNvGrpSpPr>
            <a:grpSpLocks/>
          </p:cNvGrpSpPr>
          <p:nvPr/>
        </p:nvGrpSpPr>
        <p:grpSpPr bwMode="auto">
          <a:xfrm>
            <a:off x="1447800" y="2436813"/>
            <a:ext cx="6629400" cy="1449387"/>
            <a:chOff x="912" y="1535"/>
            <a:chExt cx="4176" cy="913"/>
          </a:xfrm>
        </p:grpSpPr>
        <p:sp>
          <p:nvSpPr>
            <p:cNvPr id="244742" name="Oval 6"/>
            <p:cNvSpPr>
              <a:spLocks noChangeArrowheads="1"/>
            </p:cNvSpPr>
            <p:nvPr/>
          </p:nvSpPr>
          <p:spPr bwMode="auto">
            <a:xfrm>
              <a:off x="2304" y="2112"/>
              <a:ext cx="105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Timisoara</a:t>
              </a:r>
            </a:p>
          </p:txBody>
        </p:sp>
        <p:sp>
          <p:nvSpPr>
            <p:cNvPr id="244743" name="Oval 7"/>
            <p:cNvSpPr>
              <a:spLocks noChangeArrowheads="1"/>
            </p:cNvSpPr>
            <p:nvPr/>
          </p:nvSpPr>
          <p:spPr bwMode="auto">
            <a:xfrm>
              <a:off x="912" y="2112"/>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Sibiu</a:t>
              </a:r>
            </a:p>
          </p:txBody>
        </p:sp>
        <p:sp>
          <p:nvSpPr>
            <p:cNvPr id="244744" name="Oval 8"/>
            <p:cNvSpPr>
              <a:spLocks noChangeArrowheads="1"/>
            </p:cNvSpPr>
            <p:nvPr/>
          </p:nvSpPr>
          <p:spPr bwMode="auto">
            <a:xfrm>
              <a:off x="3936" y="2112"/>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Zerind</a:t>
              </a:r>
            </a:p>
          </p:txBody>
        </p:sp>
        <p:sp>
          <p:nvSpPr>
            <p:cNvPr id="244745" name="Text Box 9"/>
            <p:cNvSpPr txBox="1">
              <a:spLocks noChangeArrowheads="1"/>
            </p:cNvSpPr>
            <p:nvPr/>
          </p:nvSpPr>
          <p:spPr bwMode="auto">
            <a:xfrm>
              <a:off x="4729" y="2160"/>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374</a:t>
              </a:r>
            </a:p>
          </p:txBody>
        </p:sp>
        <p:sp>
          <p:nvSpPr>
            <p:cNvPr id="244746" name="Text Box 10"/>
            <p:cNvSpPr txBox="1">
              <a:spLocks noChangeArrowheads="1"/>
            </p:cNvSpPr>
            <p:nvPr/>
          </p:nvSpPr>
          <p:spPr bwMode="auto">
            <a:xfrm>
              <a:off x="3337" y="2160"/>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329</a:t>
              </a:r>
            </a:p>
          </p:txBody>
        </p:sp>
        <p:sp>
          <p:nvSpPr>
            <p:cNvPr id="244747" name="Text Box 11"/>
            <p:cNvSpPr txBox="1">
              <a:spLocks noChangeArrowheads="1"/>
            </p:cNvSpPr>
            <p:nvPr/>
          </p:nvSpPr>
          <p:spPr bwMode="auto">
            <a:xfrm>
              <a:off x="1728" y="2160"/>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253</a:t>
              </a:r>
            </a:p>
          </p:txBody>
        </p:sp>
        <p:cxnSp>
          <p:nvCxnSpPr>
            <p:cNvPr id="244748" name="AutoShape 12"/>
            <p:cNvCxnSpPr>
              <a:cxnSpLocks noChangeShapeType="1"/>
              <a:stCxn id="244739" idx="3"/>
              <a:endCxn id="244743" idx="0"/>
            </p:cNvCxnSpPr>
            <p:nvPr/>
          </p:nvCxnSpPr>
          <p:spPr bwMode="auto">
            <a:xfrm flipH="1">
              <a:off x="1320" y="1535"/>
              <a:ext cx="1229" cy="577"/>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44749" name="AutoShape 13"/>
            <p:cNvCxnSpPr>
              <a:cxnSpLocks noChangeShapeType="1"/>
              <a:stCxn id="244739" idx="4"/>
              <a:endCxn id="244742" idx="0"/>
            </p:cNvCxnSpPr>
            <p:nvPr/>
          </p:nvCxnSpPr>
          <p:spPr bwMode="auto">
            <a:xfrm flipH="1">
              <a:off x="2832" y="1584"/>
              <a:ext cx="6" cy="528"/>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44750" name="AutoShape 14"/>
            <p:cNvCxnSpPr>
              <a:cxnSpLocks noChangeShapeType="1"/>
              <a:stCxn id="244739" idx="5"/>
              <a:endCxn id="244744" idx="0"/>
            </p:cNvCxnSpPr>
            <p:nvPr/>
          </p:nvCxnSpPr>
          <p:spPr bwMode="auto">
            <a:xfrm>
              <a:off x="3127" y="1535"/>
              <a:ext cx="1217" cy="577"/>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244751" name="Group 15"/>
          <p:cNvGrpSpPr>
            <a:grpSpLocks/>
          </p:cNvGrpSpPr>
          <p:nvPr/>
        </p:nvGrpSpPr>
        <p:grpSpPr bwMode="auto">
          <a:xfrm>
            <a:off x="609600" y="3886200"/>
            <a:ext cx="8418513" cy="1371600"/>
            <a:chOff x="384" y="2448"/>
            <a:chExt cx="5303" cy="864"/>
          </a:xfrm>
        </p:grpSpPr>
        <p:sp>
          <p:nvSpPr>
            <p:cNvPr id="244752" name="Oval 16"/>
            <p:cNvSpPr>
              <a:spLocks noChangeArrowheads="1"/>
            </p:cNvSpPr>
            <p:nvPr/>
          </p:nvSpPr>
          <p:spPr bwMode="auto">
            <a:xfrm>
              <a:off x="384" y="2976"/>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Arad</a:t>
              </a:r>
            </a:p>
          </p:txBody>
        </p:sp>
        <p:sp>
          <p:nvSpPr>
            <p:cNvPr id="244753" name="Oval 17"/>
            <p:cNvSpPr>
              <a:spLocks noChangeArrowheads="1"/>
            </p:cNvSpPr>
            <p:nvPr/>
          </p:nvSpPr>
          <p:spPr bwMode="auto">
            <a:xfrm>
              <a:off x="4320" y="2976"/>
              <a:ext cx="105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1600">
                  <a:solidFill>
                    <a:schemeClr val="tx1"/>
                  </a:solidFill>
                  <a:latin typeface="Verdana" charset="0"/>
                </a:rPr>
                <a:t>Rimnicu Vilcea</a:t>
              </a:r>
            </a:p>
          </p:txBody>
        </p:sp>
        <p:sp>
          <p:nvSpPr>
            <p:cNvPr id="244754" name="Oval 18"/>
            <p:cNvSpPr>
              <a:spLocks noChangeArrowheads="1"/>
            </p:cNvSpPr>
            <p:nvPr/>
          </p:nvSpPr>
          <p:spPr bwMode="auto">
            <a:xfrm>
              <a:off x="3072" y="2976"/>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Oradea</a:t>
              </a:r>
            </a:p>
          </p:txBody>
        </p:sp>
        <p:sp>
          <p:nvSpPr>
            <p:cNvPr id="244755" name="Oval 19"/>
            <p:cNvSpPr>
              <a:spLocks noChangeArrowheads="1"/>
            </p:cNvSpPr>
            <p:nvPr/>
          </p:nvSpPr>
          <p:spPr bwMode="auto">
            <a:xfrm>
              <a:off x="1728" y="2976"/>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Fagaras</a:t>
              </a:r>
            </a:p>
          </p:txBody>
        </p:sp>
        <p:cxnSp>
          <p:nvCxnSpPr>
            <p:cNvPr id="244756" name="AutoShape 20"/>
            <p:cNvCxnSpPr>
              <a:cxnSpLocks noChangeShapeType="1"/>
              <a:stCxn id="244743" idx="4"/>
              <a:endCxn id="244752" idx="0"/>
            </p:cNvCxnSpPr>
            <p:nvPr/>
          </p:nvCxnSpPr>
          <p:spPr bwMode="auto">
            <a:xfrm flipH="1">
              <a:off x="792" y="2448"/>
              <a:ext cx="528" cy="528"/>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44757" name="AutoShape 21"/>
            <p:cNvCxnSpPr>
              <a:cxnSpLocks noChangeShapeType="1"/>
              <a:stCxn id="244743" idx="4"/>
              <a:endCxn id="244755" idx="0"/>
            </p:cNvCxnSpPr>
            <p:nvPr/>
          </p:nvCxnSpPr>
          <p:spPr bwMode="auto">
            <a:xfrm>
              <a:off x="1320" y="2448"/>
              <a:ext cx="816" cy="528"/>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44758" name="AutoShape 22"/>
            <p:cNvCxnSpPr>
              <a:cxnSpLocks noChangeShapeType="1"/>
              <a:stCxn id="244743" idx="4"/>
              <a:endCxn id="244754" idx="0"/>
            </p:cNvCxnSpPr>
            <p:nvPr/>
          </p:nvCxnSpPr>
          <p:spPr bwMode="auto">
            <a:xfrm>
              <a:off x="1320" y="2448"/>
              <a:ext cx="2160" cy="528"/>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44759" name="AutoShape 23"/>
            <p:cNvCxnSpPr>
              <a:cxnSpLocks noChangeShapeType="1"/>
              <a:stCxn id="244743" idx="4"/>
              <a:endCxn id="244753" idx="0"/>
            </p:cNvCxnSpPr>
            <p:nvPr/>
          </p:nvCxnSpPr>
          <p:spPr bwMode="auto">
            <a:xfrm>
              <a:off x="1320" y="2448"/>
              <a:ext cx="3528" cy="528"/>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44760" name="Text Box 24"/>
            <p:cNvSpPr txBox="1">
              <a:spLocks noChangeArrowheads="1"/>
            </p:cNvSpPr>
            <p:nvPr/>
          </p:nvSpPr>
          <p:spPr bwMode="auto">
            <a:xfrm>
              <a:off x="1177" y="3024"/>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366</a:t>
              </a:r>
            </a:p>
          </p:txBody>
        </p:sp>
        <p:sp>
          <p:nvSpPr>
            <p:cNvPr id="244761" name="Text Box 25"/>
            <p:cNvSpPr txBox="1">
              <a:spLocks noChangeArrowheads="1"/>
            </p:cNvSpPr>
            <p:nvPr/>
          </p:nvSpPr>
          <p:spPr bwMode="auto">
            <a:xfrm>
              <a:off x="2544" y="3024"/>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176</a:t>
              </a:r>
            </a:p>
          </p:txBody>
        </p:sp>
        <p:sp>
          <p:nvSpPr>
            <p:cNvPr id="244762" name="Text Box 26"/>
            <p:cNvSpPr txBox="1">
              <a:spLocks noChangeArrowheads="1"/>
            </p:cNvSpPr>
            <p:nvPr/>
          </p:nvSpPr>
          <p:spPr bwMode="auto">
            <a:xfrm>
              <a:off x="3865" y="3024"/>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380</a:t>
              </a:r>
            </a:p>
          </p:txBody>
        </p:sp>
        <p:sp>
          <p:nvSpPr>
            <p:cNvPr id="244763" name="Text Box 27"/>
            <p:cNvSpPr txBox="1">
              <a:spLocks noChangeArrowheads="1"/>
            </p:cNvSpPr>
            <p:nvPr/>
          </p:nvSpPr>
          <p:spPr bwMode="auto">
            <a:xfrm>
              <a:off x="5328" y="3024"/>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193</a:t>
              </a:r>
            </a:p>
          </p:txBody>
        </p:sp>
      </p:grpSp>
      <p:grpSp>
        <p:nvGrpSpPr>
          <p:cNvPr id="244764" name="Group 28"/>
          <p:cNvGrpSpPr>
            <a:grpSpLocks/>
          </p:cNvGrpSpPr>
          <p:nvPr/>
        </p:nvGrpSpPr>
        <p:grpSpPr bwMode="auto">
          <a:xfrm>
            <a:off x="1447800" y="5180013"/>
            <a:ext cx="4379913" cy="992187"/>
            <a:chOff x="912" y="3263"/>
            <a:chExt cx="2759" cy="625"/>
          </a:xfrm>
        </p:grpSpPr>
        <p:sp>
          <p:nvSpPr>
            <p:cNvPr id="244765" name="Oval 29"/>
            <p:cNvSpPr>
              <a:spLocks noChangeArrowheads="1"/>
            </p:cNvSpPr>
            <p:nvPr/>
          </p:nvSpPr>
          <p:spPr bwMode="auto">
            <a:xfrm>
              <a:off x="912" y="3552"/>
              <a:ext cx="105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Bucharest</a:t>
              </a:r>
            </a:p>
          </p:txBody>
        </p:sp>
        <p:sp>
          <p:nvSpPr>
            <p:cNvPr id="244766" name="Oval 30"/>
            <p:cNvSpPr>
              <a:spLocks noChangeArrowheads="1"/>
            </p:cNvSpPr>
            <p:nvPr/>
          </p:nvSpPr>
          <p:spPr bwMode="auto">
            <a:xfrm>
              <a:off x="2496" y="3552"/>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Sibiu</a:t>
              </a:r>
            </a:p>
          </p:txBody>
        </p:sp>
        <p:cxnSp>
          <p:nvCxnSpPr>
            <p:cNvPr id="244767" name="AutoShape 31"/>
            <p:cNvCxnSpPr>
              <a:cxnSpLocks noChangeShapeType="1"/>
              <a:stCxn id="244755" idx="3"/>
              <a:endCxn id="244765" idx="0"/>
            </p:cNvCxnSpPr>
            <p:nvPr/>
          </p:nvCxnSpPr>
          <p:spPr bwMode="auto">
            <a:xfrm flipH="1">
              <a:off x="1440" y="3263"/>
              <a:ext cx="407" cy="289"/>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44768" name="AutoShape 32"/>
            <p:cNvCxnSpPr>
              <a:cxnSpLocks noChangeShapeType="1"/>
              <a:stCxn id="244755" idx="5"/>
              <a:endCxn id="244766" idx="0"/>
            </p:cNvCxnSpPr>
            <p:nvPr/>
          </p:nvCxnSpPr>
          <p:spPr bwMode="auto">
            <a:xfrm>
              <a:off x="2425" y="3263"/>
              <a:ext cx="479" cy="289"/>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44769" name="Text Box 33"/>
            <p:cNvSpPr txBox="1">
              <a:spLocks noChangeArrowheads="1"/>
            </p:cNvSpPr>
            <p:nvPr/>
          </p:nvSpPr>
          <p:spPr bwMode="auto">
            <a:xfrm>
              <a:off x="1968" y="3600"/>
              <a:ext cx="19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0</a:t>
              </a:r>
            </a:p>
          </p:txBody>
        </p:sp>
        <p:sp>
          <p:nvSpPr>
            <p:cNvPr id="244770" name="Text Box 34"/>
            <p:cNvSpPr txBox="1">
              <a:spLocks noChangeArrowheads="1"/>
            </p:cNvSpPr>
            <p:nvPr/>
          </p:nvSpPr>
          <p:spPr bwMode="auto">
            <a:xfrm>
              <a:off x="3312" y="3600"/>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253</a:t>
              </a: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44741"/>
                                        </p:tgtEl>
                                        <p:attrNameLst>
                                          <p:attrName>style.visibility</p:attrName>
                                        </p:attrNameLst>
                                      </p:cBhvr>
                                      <p:to>
                                        <p:strVal val="visible"/>
                                      </p:to>
                                    </p:set>
                                    <p:animEffect transition="in" filter="dissolve">
                                      <p:cBhvr>
                                        <p:cTn id="7" dur="500"/>
                                        <p:tgtEl>
                                          <p:spTgt spid="24474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44751"/>
                                        </p:tgtEl>
                                        <p:attrNameLst>
                                          <p:attrName>style.visibility</p:attrName>
                                        </p:attrNameLst>
                                      </p:cBhvr>
                                      <p:to>
                                        <p:strVal val="visible"/>
                                      </p:to>
                                    </p:set>
                                    <p:animEffect transition="in" filter="dissolve">
                                      <p:cBhvr>
                                        <p:cTn id="12" dur="500"/>
                                        <p:tgtEl>
                                          <p:spTgt spid="24475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44764"/>
                                        </p:tgtEl>
                                        <p:attrNameLst>
                                          <p:attrName>style.visibility</p:attrName>
                                        </p:attrNameLst>
                                      </p:cBhvr>
                                      <p:to>
                                        <p:strVal val="visible"/>
                                      </p:to>
                                    </p:set>
                                    <p:animEffect transition="in" filter="dissolve">
                                      <p:cBhvr>
                                        <p:cTn id="17" dur="500"/>
                                        <p:tgtEl>
                                          <p:spTgt spid="2447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a:xfrm>
            <a:off x="1150938" y="611188"/>
            <a:ext cx="7789862" cy="452437"/>
          </a:xfrm>
        </p:spPr>
        <p:txBody>
          <a:bodyPr/>
          <a:lstStyle/>
          <a:p>
            <a:r>
              <a:rPr lang="en-US"/>
              <a:t>Exercise</a:t>
            </a:r>
          </a:p>
        </p:txBody>
      </p:sp>
      <p:pic>
        <p:nvPicPr>
          <p:cNvPr id="1556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400" y="1947863"/>
            <a:ext cx="1466850" cy="3524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556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828800"/>
            <a:ext cx="6477000" cy="3776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55653" name="Text Box 5"/>
          <p:cNvSpPr txBox="1">
            <a:spLocks noChangeArrowheads="1"/>
          </p:cNvSpPr>
          <p:nvPr/>
        </p:nvSpPr>
        <p:spPr bwMode="auto">
          <a:xfrm>
            <a:off x="685800" y="5715000"/>
            <a:ext cx="78200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2400">
                <a:solidFill>
                  <a:schemeClr val="tx1"/>
                </a:solidFill>
                <a:latin typeface="Verdana" charset="0"/>
              </a:rPr>
              <a:t>So is Arad-&gt;Sibiu-&gt;Fagaras-&gt;Bucharest optimal?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a:xfrm>
            <a:off x="1150938" y="611188"/>
            <a:ext cx="7789862" cy="452437"/>
          </a:xfrm>
        </p:spPr>
        <p:txBody>
          <a:bodyPr/>
          <a:lstStyle/>
          <a:p>
            <a:r>
              <a:rPr lang="en-US"/>
              <a:t>Greedy Best-First Search</a:t>
            </a:r>
          </a:p>
        </p:txBody>
      </p:sp>
      <p:sp>
        <p:nvSpPr>
          <p:cNvPr id="157699" name="Rectangle 3"/>
          <p:cNvSpPr>
            <a:spLocks noGrp="1" noChangeArrowheads="1"/>
          </p:cNvSpPr>
          <p:nvPr>
            <p:ph type="body" idx="1"/>
          </p:nvPr>
        </p:nvSpPr>
        <p:spPr/>
        <p:txBody>
          <a:bodyPr/>
          <a:lstStyle/>
          <a:p>
            <a:pPr marL="342900" indent="-342900" defTabSz="914400"/>
            <a:r>
              <a:rPr lang="en-US" sz="2800"/>
              <a:t>Not optimal.</a:t>
            </a:r>
          </a:p>
          <a:p>
            <a:pPr marL="342900" indent="-342900" defTabSz="914400"/>
            <a:r>
              <a:rPr lang="en-US" sz="2800"/>
              <a:t>Not complete.</a:t>
            </a:r>
          </a:p>
          <a:p>
            <a:pPr marL="742950" lvl="1" indent="-285750" defTabSz="914400"/>
            <a:r>
              <a:rPr lang="en-US" sz="2400"/>
              <a:t>Could go down a path and never return to try another.</a:t>
            </a:r>
          </a:p>
          <a:p>
            <a:pPr marL="742950" lvl="1" indent="-285750" defTabSz="914400"/>
            <a:r>
              <a:rPr lang="en-US" sz="2400"/>
              <a:t>e.g., Iasi </a:t>
            </a:r>
            <a:r>
              <a:rPr lang="en-US" sz="2400">
                <a:sym typeface="Wingdings" charset="0"/>
              </a:rPr>
              <a:t></a:t>
            </a:r>
            <a:r>
              <a:rPr lang="en-US" sz="2400"/>
              <a:t> Neamt </a:t>
            </a:r>
            <a:r>
              <a:rPr lang="en-US" sz="2400">
                <a:sym typeface="Wingdings" charset="0"/>
              </a:rPr>
              <a:t></a:t>
            </a:r>
            <a:r>
              <a:rPr lang="en-US" sz="2400"/>
              <a:t> Iasi </a:t>
            </a:r>
            <a:r>
              <a:rPr lang="en-US" sz="2400">
                <a:sym typeface="Wingdings" charset="0"/>
              </a:rPr>
              <a:t></a:t>
            </a:r>
            <a:r>
              <a:rPr lang="en-US" sz="2400"/>
              <a:t> Neamt </a:t>
            </a:r>
            <a:r>
              <a:rPr lang="en-US" sz="2400">
                <a:sym typeface="Wingdings" charset="0"/>
              </a:rPr>
              <a:t> …</a:t>
            </a:r>
          </a:p>
          <a:p>
            <a:pPr marL="342900" indent="-342900" defTabSz="914400"/>
            <a:r>
              <a:rPr lang="en-US" sz="2800"/>
              <a:t>Space Complexity</a:t>
            </a:r>
          </a:p>
          <a:p>
            <a:pPr marL="742950" lvl="1" indent="-285750" defTabSz="914400"/>
            <a:r>
              <a:rPr lang="en-US" sz="2400">
                <a:latin typeface="Times New Roman" charset="0"/>
              </a:rPr>
              <a:t>O(b</a:t>
            </a:r>
            <a:r>
              <a:rPr lang="en-US" sz="2400" baseline="30000">
                <a:latin typeface="Times New Roman" charset="0"/>
              </a:rPr>
              <a:t>m</a:t>
            </a:r>
            <a:r>
              <a:rPr lang="en-US" sz="2400">
                <a:latin typeface="Times New Roman" charset="0"/>
              </a:rPr>
              <a:t>) – keeps all nodes in memory</a:t>
            </a:r>
            <a:endParaRPr lang="en-US" sz="2400"/>
          </a:p>
          <a:p>
            <a:pPr marL="342900" indent="-342900" defTabSz="914400"/>
            <a:r>
              <a:rPr lang="en-US" sz="2800"/>
              <a:t>Time Complexity</a:t>
            </a:r>
          </a:p>
          <a:p>
            <a:pPr marL="742950" lvl="1" indent="-285750" defTabSz="914400"/>
            <a:r>
              <a:rPr lang="en-US" sz="2400">
                <a:latin typeface="Times New Roman" charset="0"/>
              </a:rPr>
              <a:t>O(b</a:t>
            </a:r>
            <a:r>
              <a:rPr lang="en-US" sz="2400" baseline="30000">
                <a:latin typeface="Times New Roman" charset="0"/>
              </a:rPr>
              <a:t>m</a:t>
            </a:r>
            <a:r>
              <a:rPr lang="en-US" sz="2400">
                <a:latin typeface="Times New Roman" charset="0"/>
              </a:rPr>
              <a:t>) (but a good heuristic can give a dramatic improvement)</a:t>
            </a:r>
            <a:endParaRPr lang="en-US" sz="2400"/>
          </a:p>
          <a:p>
            <a:pPr marL="342900" indent="-342900" defTabSz="914400"/>
            <a:endParaRPr lang="en-US" sz="2800">
              <a:latin typeface="Times New Roman"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2" descr="scre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1752600"/>
            <a:ext cx="5257800" cy="4714875"/>
          </a:xfrm>
          <a:prstGeom prst="rect">
            <a:avLst/>
          </a:prstGeom>
          <a:noFill/>
          <a:extLst>
            <a:ext uri="{909E8E84-426E-40dd-AFC4-6F175D3DCCD1}">
              <a14:hiddenFill xmlns:a14="http://schemas.microsoft.com/office/drawing/2010/main">
                <a:solidFill>
                  <a:srgbClr val="FFFFFF"/>
                </a:solidFill>
              </a14:hiddenFill>
            </a:ext>
          </a:extLst>
        </p:spPr>
      </p:pic>
      <p:sp>
        <p:nvSpPr>
          <p:cNvPr id="101379" name="Rectangle 3"/>
          <p:cNvSpPr>
            <a:spLocks noGrp="1" noChangeArrowheads="1"/>
          </p:cNvSpPr>
          <p:nvPr>
            <p:ph type="title"/>
          </p:nvPr>
        </p:nvSpPr>
        <p:spPr>
          <a:xfrm>
            <a:off x="1371600" y="304800"/>
            <a:ext cx="7086600" cy="609600"/>
          </a:xfrm>
        </p:spPr>
        <p:txBody>
          <a:bodyPr/>
          <a:lstStyle/>
          <a:p>
            <a:r>
              <a:rPr lang="en-US" sz="3200" dirty="0">
                <a:solidFill>
                  <a:schemeClr val="accent6"/>
                </a:solidFill>
              </a:rPr>
              <a:t>Best first (Greedy) search</a:t>
            </a:r>
          </a:p>
        </p:txBody>
      </p:sp>
      <p:sp>
        <p:nvSpPr>
          <p:cNvPr id="101380" name="Text Box 4"/>
          <p:cNvSpPr txBox="1">
            <a:spLocks noChangeArrowheads="1"/>
          </p:cNvSpPr>
          <p:nvPr/>
        </p:nvSpPr>
        <p:spPr bwMode="auto">
          <a:xfrm>
            <a:off x="288925" y="1941513"/>
            <a:ext cx="27527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a:solidFill>
                  <a:schemeClr val="tx2"/>
                </a:solidFill>
              </a:rPr>
              <a:t>h(n) = number of </a:t>
            </a:r>
          </a:p>
          <a:p>
            <a:r>
              <a:rPr lang="en-US" sz="2400">
                <a:solidFill>
                  <a:schemeClr val="tx2"/>
                </a:solidFill>
              </a:rPr>
              <a:t>misplaced tiles</a:t>
            </a:r>
          </a:p>
        </p:txBody>
      </p:sp>
    </p:spTree>
    <p:extLst>
      <p:ext uri="{BB962C8B-B14F-4D97-AF65-F5344CB8AC3E}">
        <p14:creationId xmlns:p14="http://schemas.microsoft.com/office/powerpoint/2010/main" val="21656366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1447800" y="274638"/>
            <a:ext cx="7239000" cy="792162"/>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r>
              <a:rPr lang="en-US" sz="3600" dirty="0">
                <a:solidFill>
                  <a:schemeClr val="accent2"/>
                </a:solidFill>
              </a:rPr>
              <a:t>Problems with Greedy Search</a:t>
            </a:r>
          </a:p>
        </p:txBody>
      </p:sp>
      <p:sp>
        <p:nvSpPr>
          <p:cNvPr id="105475" name="Rectangle 3"/>
          <p:cNvSpPr>
            <a:spLocks noGrp="1" noChangeArrowheads="1"/>
          </p:cNvSpPr>
          <p:nvPr>
            <p:ph type="body" idx="1"/>
          </p:nvPr>
        </p:nvSpPr>
        <p:spPr>
          <a:xfrm>
            <a:off x="457200" y="1295400"/>
            <a:ext cx="8229600" cy="4648200"/>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a:lnSpc>
                <a:spcPct val="200000"/>
              </a:lnSpc>
            </a:pPr>
            <a:r>
              <a:rPr lang="en-US" dirty="0"/>
              <a:t>Not complete </a:t>
            </a:r>
          </a:p>
          <a:p>
            <a:r>
              <a:rPr lang="en-US" dirty="0"/>
              <a:t>Get stuck on local </a:t>
            </a:r>
            <a:r>
              <a:rPr lang="en-US" dirty="0" err="1"/>
              <a:t>minimas</a:t>
            </a:r>
            <a:r>
              <a:rPr lang="en-US" dirty="0"/>
              <a:t> and plateaus </a:t>
            </a:r>
          </a:p>
          <a:p>
            <a:r>
              <a:rPr lang="en-US" dirty="0"/>
              <a:t>Irrevocable</a:t>
            </a:r>
          </a:p>
          <a:p>
            <a:r>
              <a:rPr lang="en-US" dirty="0"/>
              <a:t>Infinite loops</a:t>
            </a:r>
          </a:p>
          <a:p>
            <a:r>
              <a:rPr lang="en-US" dirty="0"/>
              <a:t>Can we incorporate heuristics in systematic search?</a:t>
            </a:r>
          </a:p>
        </p:txBody>
      </p:sp>
    </p:spTree>
    <p:extLst>
      <p:ext uri="{BB962C8B-B14F-4D97-AF65-F5344CB8AC3E}">
        <p14:creationId xmlns:p14="http://schemas.microsoft.com/office/powerpoint/2010/main" val="3879497628"/>
      </p:ext>
    </p:extLst>
  </p:cSld>
  <p:clrMapOvr>
    <a:masterClrMapping/>
  </p:clrMapOvr>
  <p:transition xmlns:p14="http://schemas.microsoft.com/office/powerpoint/2010/mai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ChangeArrowheads="1"/>
          </p:cNvSpPr>
          <p:nvPr>
            <p:ph type="title"/>
          </p:nvPr>
        </p:nvSpPr>
        <p:spPr/>
        <p:txBody>
          <a:bodyPr/>
          <a:lstStyle/>
          <a:p>
            <a:r>
              <a:rPr lang="en-US"/>
              <a:t>Heuristic Functions</a:t>
            </a:r>
          </a:p>
        </p:txBody>
      </p:sp>
      <p:sp>
        <p:nvSpPr>
          <p:cNvPr id="235523" name="Rectangle 3"/>
          <p:cNvSpPr>
            <a:spLocks noGrp="1" noChangeArrowheads="1"/>
          </p:cNvSpPr>
          <p:nvPr>
            <p:ph type="body" sz="half" idx="1"/>
          </p:nvPr>
        </p:nvSpPr>
        <p:spPr>
          <a:xfrm>
            <a:off x="304800" y="1524000"/>
            <a:ext cx="5684838" cy="4605338"/>
          </a:xfrm>
        </p:spPr>
        <p:txBody>
          <a:bodyPr/>
          <a:lstStyle/>
          <a:p>
            <a:pPr marL="342900" indent="-342900" defTabSz="914400">
              <a:lnSpc>
                <a:spcPct val="90000"/>
              </a:lnSpc>
              <a:spcBef>
                <a:spcPct val="20000"/>
              </a:spcBef>
              <a:buClr>
                <a:srgbClr val="000000"/>
              </a:buClr>
              <a:buSzPct val="100000"/>
              <a:buFont typeface="Times New Roman" charset="0"/>
              <a:buChar char="•"/>
            </a:pPr>
            <a:r>
              <a:rPr lang="en-US">
                <a:latin typeface="Times New Roman" charset="0"/>
              </a:rPr>
              <a:t>Example: 8-Puzzle</a:t>
            </a:r>
          </a:p>
          <a:p>
            <a:pPr marL="742950" lvl="1" indent="-285750" defTabSz="914400">
              <a:lnSpc>
                <a:spcPct val="90000"/>
              </a:lnSpc>
              <a:spcBef>
                <a:spcPct val="20000"/>
              </a:spcBef>
              <a:buClr>
                <a:srgbClr val="000000"/>
              </a:buClr>
              <a:buSzPct val="100000"/>
              <a:buFont typeface="Times New Roman" charset="0"/>
              <a:buChar char="–"/>
            </a:pPr>
            <a:r>
              <a:rPr lang="en-US">
                <a:latin typeface="Times New Roman" charset="0"/>
              </a:rPr>
              <a:t>Average solution cost for a random puzzle is 22 moves</a:t>
            </a:r>
          </a:p>
          <a:p>
            <a:pPr marL="742950" lvl="1" indent="-285750" defTabSz="914400">
              <a:lnSpc>
                <a:spcPct val="90000"/>
              </a:lnSpc>
              <a:spcBef>
                <a:spcPct val="20000"/>
              </a:spcBef>
              <a:buClr>
                <a:srgbClr val="000000"/>
              </a:buClr>
              <a:buSzPct val="100000"/>
              <a:buFont typeface="Times New Roman" charset="0"/>
              <a:buChar char="–"/>
            </a:pPr>
            <a:endParaRPr lang="en-US">
              <a:latin typeface="Times New Roman" charset="0"/>
            </a:endParaRPr>
          </a:p>
          <a:p>
            <a:pPr marL="742950" lvl="1" indent="-285750" defTabSz="914400">
              <a:lnSpc>
                <a:spcPct val="90000"/>
              </a:lnSpc>
              <a:spcBef>
                <a:spcPct val="20000"/>
              </a:spcBef>
              <a:buClr>
                <a:srgbClr val="000000"/>
              </a:buClr>
              <a:buSzPct val="100000"/>
              <a:buFont typeface="Times New Roman" charset="0"/>
              <a:buChar char="–"/>
            </a:pPr>
            <a:r>
              <a:rPr lang="en-US">
                <a:latin typeface="Times New Roman" charset="0"/>
              </a:rPr>
              <a:t>Branching factor is about 3</a:t>
            </a:r>
          </a:p>
          <a:p>
            <a:pPr lvl="2" defTabSz="914400">
              <a:lnSpc>
                <a:spcPct val="90000"/>
              </a:lnSpc>
              <a:spcBef>
                <a:spcPct val="20000"/>
              </a:spcBef>
              <a:buClr>
                <a:srgbClr val="000000"/>
              </a:buClr>
              <a:buSzPct val="100000"/>
              <a:buFont typeface="Times New Roman" charset="0"/>
              <a:buChar char="•"/>
            </a:pPr>
            <a:r>
              <a:rPr lang="en-US">
                <a:latin typeface="Times New Roman" charset="0"/>
              </a:rPr>
              <a:t>Empty tile in the middle -&gt; four moves</a:t>
            </a:r>
          </a:p>
          <a:p>
            <a:pPr lvl="2" defTabSz="914400">
              <a:lnSpc>
                <a:spcPct val="90000"/>
              </a:lnSpc>
              <a:spcBef>
                <a:spcPct val="20000"/>
              </a:spcBef>
              <a:buClr>
                <a:srgbClr val="000000"/>
              </a:buClr>
              <a:buSzPct val="100000"/>
              <a:buFont typeface="Times New Roman" charset="0"/>
              <a:buChar char="•"/>
            </a:pPr>
            <a:r>
              <a:rPr lang="en-US">
                <a:latin typeface="Times New Roman" charset="0"/>
              </a:rPr>
              <a:t>Empty tile on the edge -&gt; three moves</a:t>
            </a:r>
          </a:p>
          <a:p>
            <a:pPr lvl="2" defTabSz="914400">
              <a:lnSpc>
                <a:spcPct val="90000"/>
              </a:lnSpc>
              <a:spcBef>
                <a:spcPct val="20000"/>
              </a:spcBef>
              <a:buClr>
                <a:srgbClr val="000000"/>
              </a:buClr>
              <a:buSzPct val="100000"/>
              <a:buFont typeface="Times New Roman" charset="0"/>
              <a:buChar char="•"/>
            </a:pPr>
            <a:r>
              <a:rPr lang="en-US">
                <a:latin typeface="Times New Roman" charset="0"/>
              </a:rPr>
              <a:t>Empty tile in corner -&gt; two moves</a:t>
            </a:r>
          </a:p>
          <a:p>
            <a:pPr marL="742950" lvl="1" indent="-285750" defTabSz="914400">
              <a:lnSpc>
                <a:spcPct val="90000"/>
              </a:lnSpc>
              <a:spcBef>
                <a:spcPct val="20000"/>
              </a:spcBef>
              <a:buClr>
                <a:srgbClr val="000000"/>
              </a:buClr>
              <a:buSzPct val="100000"/>
              <a:buFont typeface="Times New Roman" charset="0"/>
              <a:buChar char="–"/>
            </a:pPr>
            <a:endParaRPr lang="en-US">
              <a:latin typeface="Times New Roman" charset="0"/>
            </a:endParaRPr>
          </a:p>
          <a:p>
            <a:pPr marL="742950" lvl="1" indent="-285750" defTabSz="914400">
              <a:lnSpc>
                <a:spcPct val="90000"/>
              </a:lnSpc>
              <a:spcBef>
                <a:spcPct val="20000"/>
              </a:spcBef>
              <a:buClr>
                <a:srgbClr val="000000"/>
              </a:buClr>
              <a:buSzPct val="100000"/>
              <a:buFont typeface="Times New Roman" charset="0"/>
              <a:buChar char="–"/>
            </a:pPr>
            <a:r>
              <a:rPr lang="en-US">
                <a:latin typeface="Times New Roman" charset="0"/>
              </a:rPr>
              <a:t>3</a:t>
            </a:r>
            <a:r>
              <a:rPr lang="en-US" baseline="30000">
                <a:latin typeface="Times New Roman" charset="0"/>
              </a:rPr>
              <a:t>22</a:t>
            </a:r>
            <a:r>
              <a:rPr lang="en-US">
                <a:latin typeface="Times New Roman" charset="0"/>
              </a:rPr>
              <a:t> is approx 3.1e10</a:t>
            </a:r>
          </a:p>
          <a:p>
            <a:pPr lvl="2" defTabSz="914400">
              <a:lnSpc>
                <a:spcPct val="90000"/>
              </a:lnSpc>
              <a:spcBef>
                <a:spcPct val="20000"/>
              </a:spcBef>
              <a:buClr>
                <a:srgbClr val="000000"/>
              </a:buClr>
              <a:buSzPct val="100000"/>
              <a:buFont typeface="Times New Roman" charset="0"/>
              <a:buChar char="•"/>
            </a:pPr>
            <a:r>
              <a:rPr lang="en-US">
                <a:latin typeface="Times New Roman" charset="0"/>
              </a:rPr>
              <a:t>Get rid of repeated states</a:t>
            </a:r>
          </a:p>
          <a:p>
            <a:pPr lvl="2" defTabSz="914400">
              <a:lnSpc>
                <a:spcPct val="90000"/>
              </a:lnSpc>
              <a:spcBef>
                <a:spcPct val="20000"/>
              </a:spcBef>
              <a:buClr>
                <a:srgbClr val="000000"/>
              </a:buClr>
              <a:buSzPct val="100000"/>
              <a:buFont typeface="Times New Roman" charset="0"/>
              <a:buChar char="•"/>
            </a:pPr>
            <a:r>
              <a:rPr lang="en-US">
                <a:latin typeface="Times New Roman" charset="0"/>
              </a:rPr>
              <a:t>181,440 distinct states</a:t>
            </a:r>
          </a:p>
          <a:p>
            <a:pPr marL="342900" indent="-342900" defTabSz="914400">
              <a:lnSpc>
                <a:spcPct val="90000"/>
              </a:lnSpc>
              <a:spcBef>
                <a:spcPct val="20000"/>
              </a:spcBef>
              <a:buClr>
                <a:srgbClr val="000000"/>
              </a:buClr>
              <a:buSzPct val="100000"/>
              <a:buFont typeface="Times New Roman" charset="0"/>
              <a:buChar char="•"/>
            </a:pPr>
            <a:endParaRPr lang="en-US" sz="2100">
              <a:latin typeface="Times New Roman" charset="0"/>
            </a:endParaRPr>
          </a:p>
        </p:txBody>
      </p:sp>
      <p:pic>
        <p:nvPicPr>
          <p:cNvPr id="2355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1600200"/>
            <a:ext cx="1990725"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355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810000"/>
            <a:ext cx="1905000"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p:txBody>
          <a:bodyPr/>
          <a:lstStyle/>
          <a:p>
            <a:r>
              <a:rPr lang="en-US"/>
              <a:t>Introduction</a:t>
            </a:r>
          </a:p>
        </p:txBody>
      </p:sp>
      <p:sp>
        <p:nvSpPr>
          <p:cNvPr id="241668" name="Rectangle 4"/>
          <p:cNvSpPr>
            <a:spLocks noGrp="1" noChangeArrowheads="1"/>
          </p:cNvSpPr>
          <p:nvPr>
            <p:ph type="body" sz="half" idx="2"/>
          </p:nvPr>
        </p:nvSpPr>
        <p:spPr>
          <a:xfrm>
            <a:off x="304800" y="1600200"/>
            <a:ext cx="4724400" cy="4605338"/>
          </a:xfrm>
        </p:spPr>
        <p:txBody>
          <a:bodyPr/>
          <a:lstStyle/>
          <a:p>
            <a:pPr marL="342900" indent="-342900">
              <a:spcBef>
                <a:spcPct val="20000"/>
              </a:spcBef>
              <a:buClr>
                <a:srgbClr val="000000"/>
              </a:buClr>
              <a:buSzPct val="100000"/>
              <a:buFont typeface="Times New Roman" charset="0"/>
              <a:buChar char="•"/>
            </a:pPr>
            <a:r>
              <a:rPr lang="en-US">
                <a:latin typeface="Times New Roman" charset="0"/>
              </a:rPr>
              <a:t>Ch.3 searches – good building blocks for learning about search</a:t>
            </a:r>
          </a:p>
          <a:p>
            <a:pPr marL="342900" indent="-342900">
              <a:spcBef>
                <a:spcPct val="20000"/>
              </a:spcBef>
              <a:buClr>
                <a:srgbClr val="000000"/>
              </a:buClr>
              <a:buSzPct val="100000"/>
              <a:buFont typeface="Times New Roman" charset="0"/>
              <a:buChar char="•"/>
            </a:pPr>
            <a:r>
              <a:rPr lang="en-US">
                <a:latin typeface="Times New Roman" charset="0"/>
              </a:rPr>
              <a:t>But vastly inefficient eg:</a:t>
            </a:r>
          </a:p>
          <a:p>
            <a:pPr marL="342900" indent="-342900">
              <a:spcBef>
                <a:spcPct val="20000"/>
              </a:spcBef>
              <a:buClr>
                <a:srgbClr val="000000"/>
              </a:buClr>
              <a:buSzPct val="100000"/>
              <a:buFont typeface="Times New Roman" charset="0"/>
              <a:buChar char="•"/>
            </a:pPr>
            <a:r>
              <a:rPr lang="en-US">
                <a:latin typeface="Times New Roman" charset="0"/>
              </a:rPr>
              <a:t>Can we</a:t>
            </a:r>
          </a:p>
          <a:p>
            <a:pPr marL="342900" indent="-342900">
              <a:spcBef>
                <a:spcPct val="20000"/>
              </a:spcBef>
              <a:buClr>
                <a:srgbClr val="000000"/>
              </a:buClr>
              <a:buSzPct val="100000"/>
              <a:buFont typeface="Times New Roman" charset="0"/>
              <a:buNone/>
            </a:pPr>
            <a:r>
              <a:rPr lang="en-US">
                <a:latin typeface="Times New Roman" charset="0"/>
              </a:rPr>
              <a:t>do better?</a:t>
            </a:r>
          </a:p>
        </p:txBody>
      </p:sp>
      <p:graphicFrame>
        <p:nvGraphicFramePr>
          <p:cNvPr id="241699" name="Object 35"/>
          <p:cNvGraphicFramePr>
            <a:graphicFrameLocks noChangeAspect="1"/>
          </p:cNvGraphicFramePr>
          <p:nvPr/>
        </p:nvGraphicFramePr>
        <p:xfrm>
          <a:off x="2819400" y="3786188"/>
          <a:ext cx="5824538" cy="1928812"/>
        </p:xfrm>
        <a:graphic>
          <a:graphicData uri="http://schemas.openxmlformats.org/presentationml/2006/ole">
            <mc:AlternateContent xmlns:mc="http://schemas.openxmlformats.org/markup-compatibility/2006">
              <mc:Choice xmlns:v="urn:schemas-microsoft-com:vml" Requires="v">
                <p:oleObj spid="_x0000_s241702" name="Worksheet" r:id="rId3" imgW="2962820" imgH="981520" progId="Excel.Sheet.8">
                  <p:embed/>
                </p:oleObj>
              </mc:Choice>
              <mc:Fallback>
                <p:oleObj name="Worksheet" r:id="rId3" imgW="2962820" imgH="981520" progId="Excel.Sheet.8">
                  <p:embed/>
                  <p:pic>
                    <p:nvPicPr>
                      <p:cNvPr id="0" name="Object 3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3786188"/>
                        <a:ext cx="5824538" cy="1928812"/>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ChangeArrowheads="1"/>
          </p:cNvSpPr>
          <p:nvPr>
            <p:ph type="title"/>
          </p:nvPr>
        </p:nvSpPr>
        <p:spPr>
          <a:xfrm>
            <a:off x="1150938" y="611188"/>
            <a:ext cx="7789862" cy="452437"/>
          </a:xfrm>
        </p:spPr>
        <p:txBody>
          <a:bodyPr/>
          <a:lstStyle/>
          <a:p>
            <a:r>
              <a:rPr lang="en-US"/>
              <a:t>Heuristic Functions</a:t>
            </a:r>
          </a:p>
        </p:txBody>
      </p:sp>
      <p:sp>
        <p:nvSpPr>
          <p:cNvPr id="225283" name="Rectangle 3"/>
          <p:cNvSpPr>
            <a:spLocks noGrp="1" noChangeArrowheads="1"/>
          </p:cNvSpPr>
          <p:nvPr>
            <p:ph type="body" sz="half" idx="2"/>
          </p:nvPr>
        </p:nvSpPr>
        <p:spPr>
          <a:xfrm>
            <a:off x="304800" y="3910013"/>
            <a:ext cx="8647113" cy="2219325"/>
          </a:xfrm>
        </p:spPr>
        <p:txBody>
          <a:bodyPr/>
          <a:lstStyle/>
          <a:p>
            <a:pPr marL="342900" indent="-342900">
              <a:spcBef>
                <a:spcPct val="20000"/>
              </a:spcBef>
              <a:buClr>
                <a:srgbClr val="000000"/>
              </a:buClr>
              <a:buSzPct val="100000"/>
              <a:buFont typeface="Times New Roman" charset="0"/>
              <a:buChar char="•"/>
            </a:pPr>
            <a:r>
              <a:rPr lang="en-US" dirty="0">
                <a:latin typeface="Times New Roman" charset="0"/>
              </a:rPr>
              <a:t>h1 = number of misplaced tiles</a:t>
            </a:r>
          </a:p>
          <a:p>
            <a:pPr marL="342900" indent="-342900">
              <a:spcBef>
                <a:spcPct val="20000"/>
              </a:spcBef>
              <a:buClr>
                <a:srgbClr val="000000"/>
              </a:buClr>
              <a:buSzPct val="100000"/>
              <a:buFont typeface="Times New Roman" charset="0"/>
              <a:buChar char="•"/>
            </a:pPr>
            <a:r>
              <a:rPr lang="en-US" dirty="0">
                <a:latin typeface="Times New Roman" charset="0"/>
              </a:rPr>
              <a:t>h2 = sum of distances of tiles to goal position.</a:t>
            </a:r>
          </a:p>
        </p:txBody>
      </p:sp>
      <p:pic>
        <p:nvPicPr>
          <p:cNvPr id="225284" name="Picture 4"/>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2405063" y="1524000"/>
            <a:ext cx="4446587" cy="2219325"/>
          </a:xfr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85800" y="1981200"/>
            <a:ext cx="1412654" cy="1200329"/>
          </a:xfrm>
          <a:prstGeom prst="rect">
            <a:avLst/>
          </a:prstGeom>
          <a:noFill/>
        </p:spPr>
        <p:txBody>
          <a:bodyPr wrap="none" rtlCol="0">
            <a:spAutoFit/>
          </a:bodyPr>
          <a:lstStyle/>
          <a:p>
            <a:r>
              <a:rPr lang="en-US" dirty="0" smtClean="0">
                <a:solidFill>
                  <a:srgbClr val="2D2DB9"/>
                </a:solidFill>
              </a:rPr>
              <a:t>H1:6</a:t>
            </a:r>
          </a:p>
          <a:p>
            <a:r>
              <a:rPr lang="en-US" dirty="0" smtClean="0">
                <a:solidFill>
                  <a:srgbClr val="2D2DB9"/>
                </a:solidFill>
              </a:rPr>
              <a:t>H2: 4+0+3</a:t>
            </a:r>
          </a:p>
          <a:p>
            <a:r>
              <a:rPr lang="en-US" dirty="0" smtClean="0">
                <a:solidFill>
                  <a:srgbClr val="2D2DB9"/>
                </a:solidFill>
              </a:rPr>
              <a:t>+3+1+0+2+1</a:t>
            </a:r>
          </a:p>
          <a:p>
            <a:r>
              <a:rPr lang="en-US" dirty="0" smtClean="0">
                <a:solidFill>
                  <a:srgbClr val="2D2DB9"/>
                </a:solidFill>
              </a:rPr>
              <a:t>:14 </a:t>
            </a:r>
            <a:endParaRPr lang="en-US" dirty="0">
              <a:solidFill>
                <a:srgbClr val="2D2DB9"/>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ChangeArrowheads="1"/>
          </p:cNvSpPr>
          <p:nvPr>
            <p:ph type="title"/>
          </p:nvPr>
        </p:nvSpPr>
        <p:spPr/>
        <p:txBody>
          <a:bodyPr/>
          <a:lstStyle/>
          <a:p>
            <a:r>
              <a:rPr lang="en-US"/>
              <a:t>Heuristic Functions</a:t>
            </a:r>
          </a:p>
        </p:txBody>
      </p:sp>
      <p:sp>
        <p:nvSpPr>
          <p:cNvPr id="226307" name="Rectangle 3"/>
          <p:cNvSpPr>
            <a:spLocks noGrp="1" noChangeArrowheads="1"/>
          </p:cNvSpPr>
          <p:nvPr>
            <p:ph type="body" idx="1"/>
          </p:nvPr>
        </p:nvSpPr>
        <p:spPr/>
        <p:txBody>
          <a:bodyPr/>
          <a:lstStyle/>
          <a:p>
            <a:r>
              <a:rPr lang="en-US"/>
              <a:t>h1 = 7</a:t>
            </a:r>
          </a:p>
          <a:p>
            <a:r>
              <a:rPr lang="en-US"/>
              <a:t>h2 = 4+0+3+3+1+0+2+1 = 14</a:t>
            </a:r>
          </a:p>
        </p:txBody>
      </p:sp>
      <p:pic>
        <p:nvPicPr>
          <p:cNvPr id="22630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3505200"/>
            <a:ext cx="4381500" cy="212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a:xfrm>
            <a:off x="1150938" y="611188"/>
            <a:ext cx="7789862" cy="452437"/>
          </a:xfrm>
        </p:spPr>
        <p:txBody>
          <a:bodyPr/>
          <a:lstStyle/>
          <a:p>
            <a:r>
              <a:rPr lang="en-US"/>
              <a:t>Admissible Heuristics</a:t>
            </a:r>
          </a:p>
        </p:txBody>
      </p:sp>
      <p:sp>
        <p:nvSpPr>
          <p:cNvPr id="164867" name="Rectangle 3"/>
          <p:cNvSpPr>
            <a:spLocks noGrp="1" noChangeArrowheads="1"/>
          </p:cNvSpPr>
          <p:nvPr>
            <p:ph type="body" idx="1"/>
          </p:nvPr>
        </p:nvSpPr>
        <p:spPr/>
        <p:txBody>
          <a:bodyPr/>
          <a:lstStyle/>
          <a:p>
            <a:pPr marL="342900" indent="-342900" defTabSz="914400">
              <a:lnSpc>
                <a:spcPct val="90000"/>
              </a:lnSpc>
            </a:pPr>
            <a:r>
              <a:rPr lang="en-US" sz="2800"/>
              <a:t>A heuristic function h(n) is </a:t>
            </a:r>
            <a:r>
              <a:rPr lang="en-US" sz="2800" i="1"/>
              <a:t>admissible</a:t>
            </a:r>
            <a:r>
              <a:rPr lang="en-US" sz="2800"/>
              <a:t> if it </a:t>
            </a:r>
            <a:r>
              <a:rPr lang="en-US" sz="2800" u="sng"/>
              <a:t>never overestimates</a:t>
            </a:r>
            <a:r>
              <a:rPr lang="en-US" sz="2800"/>
              <a:t> the cost to reach the goal from n</a:t>
            </a:r>
          </a:p>
          <a:p>
            <a:pPr marL="342900" indent="-342900" defTabSz="914400">
              <a:lnSpc>
                <a:spcPct val="90000"/>
              </a:lnSpc>
            </a:pPr>
            <a:r>
              <a:rPr lang="en-US" sz="2800"/>
              <a:t>Another property of heuristic functions is </a:t>
            </a:r>
            <a:r>
              <a:rPr lang="en-US" sz="2800" i="1"/>
              <a:t>consistency</a:t>
            </a:r>
          </a:p>
          <a:p>
            <a:pPr marL="742950" lvl="1" indent="-285750" defTabSz="914400">
              <a:lnSpc>
                <a:spcPct val="90000"/>
              </a:lnSpc>
            </a:pPr>
            <a:r>
              <a:rPr lang="en-US" sz="2400"/>
              <a:t>h(n) </a:t>
            </a:r>
            <a:r>
              <a:rPr lang="en-US" sz="2400">
                <a:sym typeface="Symbol" charset="0"/>
              </a:rPr>
              <a:t> c(n,a,n’) + h(n’) where:</a:t>
            </a:r>
          </a:p>
          <a:p>
            <a:pPr lvl="2" defTabSz="914400">
              <a:lnSpc>
                <a:spcPct val="90000"/>
              </a:lnSpc>
            </a:pPr>
            <a:r>
              <a:rPr lang="en-US" sz="2000">
                <a:sym typeface="Symbol" charset="0"/>
              </a:rPr>
              <a:t>c(n,a,n’) is the cost to get to n’ from n using action a.</a:t>
            </a:r>
          </a:p>
          <a:p>
            <a:pPr marL="742950" lvl="1" indent="-285750" defTabSz="914400">
              <a:lnSpc>
                <a:spcPct val="90000"/>
              </a:lnSpc>
            </a:pPr>
            <a:r>
              <a:rPr lang="en-US" sz="2400">
                <a:sym typeface="Symbol" charset="0"/>
              </a:rPr>
              <a:t>Consistent h(n) </a:t>
            </a:r>
            <a:r>
              <a:rPr lang="en-US" sz="2400">
                <a:sym typeface="Wingdings" charset="0"/>
              </a:rPr>
              <a:t> the values of f(n) along any path are non-decreasing</a:t>
            </a:r>
          </a:p>
          <a:p>
            <a:pPr marL="342900" indent="-342900" defTabSz="914400">
              <a:lnSpc>
                <a:spcPct val="90000"/>
              </a:lnSpc>
            </a:pPr>
            <a:r>
              <a:rPr lang="en-US" sz="2800">
                <a:sym typeface="Symbol" charset="0"/>
              </a:rPr>
              <a:t>Graph search is optimal if h(n) is consistent</a:t>
            </a: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ChangeArrowheads="1"/>
          </p:cNvSpPr>
          <p:nvPr>
            <p:ph type="title"/>
          </p:nvPr>
        </p:nvSpPr>
        <p:spPr>
          <a:xfrm>
            <a:off x="1150938" y="611188"/>
            <a:ext cx="7789862" cy="452437"/>
          </a:xfrm>
        </p:spPr>
        <p:txBody>
          <a:bodyPr/>
          <a:lstStyle/>
          <a:p>
            <a:r>
              <a:rPr lang="en-US"/>
              <a:t>Heuristic Functions</a:t>
            </a:r>
          </a:p>
        </p:txBody>
      </p:sp>
      <p:sp>
        <p:nvSpPr>
          <p:cNvPr id="227331" name="Rectangle 3"/>
          <p:cNvSpPr>
            <a:spLocks noGrp="1" noChangeArrowheads="1"/>
          </p:cNvSpPr>
          <p:nvPr>
            <p:ph type="body" idx="1"/>
          </p:nvPr>
        </p:nvSpPr>
        <p:spPr/>
        <p:txBody>
          <a:bodyPr/>
          <a:lstStyle/>
          <a:p>
            <a:r>
              <a:rPr lang="en-US"/>
              <a:t>Is h1 </a:t>
            </a:r>
            <a:r>
              <a:rPr lang="en-US" sz="2000"/>
              <a:t>(#of displaced tiles)</a:t>
            </a:r>
          </a:p>
          <a:p>
            <a:pPr lvl="1"/>
            <a:r>
              <a:rPr lang="en-US"/>
              <a:t>admissible?</a:t>
            </a:r>
          </a:p>
          <a:p>
            <a:pPr lvl="1"/>
            <a:r>
              <a:rPr lang="en-US"/>
              <a:t>consistent?</a:t>
            </a:r>
          </a:p>
          <a:p>
            <a:r>
              <a:rPr lang="en-US"/>
              <a:t>Is h2 </a:t>
            </a:r>
            <a:r>
              <a:rPr lang="en-US" sz="2000"/>
              <a:t>(Manhattan distance)</a:t>
            </a:r>
          </a:p>
          <a:p>
            <a:pPr lvl="1"/>
            <a:r>
              <a:rPr lang="en-US"/>
              <a:t>admissible?</a:t>
            </a:r>
          </a:p>
          <a:p>
            <a:pPr lvl="1"/>
            <a:r>
              <a:rPr lang="en-US"/>
              <a:t>consistent?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p:txBody>
          <a:bodyPr/>
          <a:lstStyle/>
          <a:p>
            <a:r>
              <a:rPr lang="en-US"/>
              <a:t>Dominance</a:t>
            </a:r>
          </a:p>
        </p:txBody>
      </p:sp>
      <p:sp>
        <p:nvSpPr>
          <p:cNvPr id="228355" name="Rectangle 3"/>
          <p:cNvSpPr>
            <a:spLocks noGrp="1" noChangeArrowheads="1"/>
          </p:cNvSpPr>
          <p:nvPr>
            <p:ph type="body" idx="1"/>
          </p:nvPr>
        </p:nvSpPr>
        <p:spPr/>
        <p:txBody>
          <a:bodyPr/>
          <a:lstStyle/>
          <a:p>
            <a:pPr>
              <a:lnSpc>
                <a:spcPct val="80000"/>
              </a:lnSpc>
            </a:pPr>
            <a:r>
              <a:rPr lang="en-US" sz="2400"/>
              <a:t>If </a:t>
            </a:r>
            <a:r>
              <a:rPr lang="en-US" sz="2400" i="1"/>
              <a:t>h</a:t>
            </a:r>
            <a:r>
              <a:rPr lang="en-US" sz="2400" i="1" baseline="-25000"/>
              <a:t>2</a:t>
            </a:r>
            <a:r>
              <a:rPr lang="en-US" sz="2400" i="1"/>
              <a:t>(n) </a:t>
            </a:r>
            <a:r>
              <a:rPr lang="en-US" sz="2400" i="1">
                <a:cs typeface="Arial" charset="0"/>
              </a:rPr>
              <a:t>≥</a:t>
            </a:r>
            <a:r>
              <a:rPr lang="en-US" sz="2400" i="1"/>
              <a:t> h</a:t>
            </a:r>
            <a:r>
              <a:rPr lang="en-US" sz="2400" i="1" baseline="-25000"/>
              <a:t>1</a:t>
            </a:r>
            <a:r>
              <a:rPr lang="en-US" sz="2400" i="1"/>
              <a:t>(n)</a:t>
            </a:r>
            <a:r>
              <a:rPr lang="en-US" sz="2400"/>
              <a:t> for all </a:t>
            </a:r>
            <a:r>
              <a:rPr lang="en-US" sz="2400" i="1"/>
              <a:t>n</a:t>
            </a:r>
            <a:r>
              <a:rPr lang="en-US" sz="2400"/>
              <a:t> (both admissible)</a:t>
            </a:r>
          </a:p>
          <a:p>
            <a:pPr lvl="1">
              <a:lnSpc>
                <a:spcPct val="80000"/>
              </a:lnSpc>
            </a:pPr>
            <a:r>
              <a:rPr lang="en-US" sz="2000"/>
              <a:t>then </a:t>
            </a:r>
            <a:r>
              <a:rPr lang="en-US" sz="2000" i="1"/>
              <a:t>h</a:t>
            </a:r>
            <a:r>
              <a:rPr lang="en-US" sz="2000" i="1" baseline="-25000"/>
              <a:t>2</a:t>
            </a:r>
            <a:r>
              <a:rPr lang="en-US" sz="2000" i="1"/>
              <a:t> </a:t>
            </a:r>
            <a:r>
              <a:rPr lang="en-US" sz="2000">
                <a:solidFill>
                  <a:srgbClr val="FF0000"/>
                </a:solidFill>
              </a:rPr>
              <a:t>dominates</a:t>
            </a:r>
            <a:r>
              <a:rPr lang="en-US" sz="2000"/>
              <a:t> </a:t>
            </a:r>
            <a:r>
              <a:rPr lang="en-US" sz="2000" i="1"/>
              <a:t>h</a:t>
            </a:r>
            <a:r>
              <a:rPr lang="en-US" sz="2000" i="1" baseline="-25000"/>
              <a:t>1</a:t>
            </a:r>
            <a:r>
              <a:rPr lang="en-US" sz="2000" i="1"/>
              <a:t> </a:t>
            </a:r>
          </a:p>
          <a:p>
            <a:pPr lvl="1">
              <a:lnSpc>
                <a:spcPct val="80000"/>
              </a:lnSpc>
            </a:pPr>
            <a:r>
              <a:rPr lang="en-US" sz="2000" i="1"/>
              <a:t>h</a:t>
            </a:r>
            <a:r>
              <a:rPr lang="en-US" sz="2000" i="1" baseline="-25000"/>
              <a:t>2</a:t>
            </a:r>
            <a:r>
              <a:rPr lang="en-US" sz="2000" i="1"/>
              <a:t> </a:t>
            </a:r>
            <a:r>
              <a:rPr lang="en-US" sz="2000"/>
              <a:t>is better for search</a:t>
            </a:r>
          </a:p>
          <a:p>
            <a:pPr>
              <a:lnSpc>
                <a:spcPct val="80000"/>
              </a:lnSpc>
            </a:pPr>
            <a:endParaRPr lang="en-US" sz="2400"/>
          </a:p>
          <a:p>
            <a:pPr>
              <a:lnSpc>
                <a:spcPct val="80000"/>
              </a:lnSpc>
            </a:pPr>
            <a:r>
              <a:rPr lang="en-US" sz="2400"/>
              <a:t>Typical search costs (average number of nodes expanded):</a:t>
            </a:r>
          </a:p>
          <a:p>
            <a:pPr>
              <a:lnSpc>
                <a:spcPct val="80000"/>
              </a:lnSpc>
            </a:pPr>
            <a:endParaRPr lang="en-US" sz="2400" i="1"/>
          </a:p>
          <a:p>
            <a:pPr>
              <a:lnSpc>
                <a:spcPct val="80000"/>
              </a:lnSpc>
            </a:pPr>
            <a:r>
              <a:rPr lang="en-US" sz="2400" i="1"/>
              <a:t>d=12	</a:t>
            </a:r>
            <a:r>
              <a:rPr lang="en-US" sz="2400"/>
              <a:t>IDS = 3,644,035 nodes</a:t>
            </a:r>
            <a:br>
              <a:rPr lang="en-US" sz="2400"/>
            </a:br>
            <a:r>
              <a:rPr lang="en-US" sz="2400"/>
              <a:t>	A</a:t>
            </a:r>
            <a:r>
              <a:rPr lang="en-US" sz="2400" baseline="30000"/>
              <a:t>*</a:t>
            </a:r>
            <a:r>
              <a:rPr lang="en-US" sz="2400"/>
              <a:t>(h</a:t>
            </a:r>
            <a:r>
              <a:rPr lang="en-US" sz="2400" baseline="-25000"/>
              <a:t>1</a:t>
            </a:r>
            <a:r>
              <a:rPr lang="en-US" sz="2400"/>
              <a:t>) = 227 nodes </a:t>
            </a:r>
            <a:br>
              <a:rPr lang="en-US" sz="2400"/>
            </a:br>
            <a:r>
              <a:rPr lang="en-US" sz="2400"/>
              <a:t>	A</a:t>
            </a:r>
            <a:r>
              <a:rPr lang="en-US" sz="2400" baseline="30000"/>
              <a:t>*</a:t>
            </a:r>
            <a:r>
              <a:rPr lang="en-US" sz="2400"/>
              <a:t>(h</a:t>
            </a:r>
            <a:r>
              <a:rPr lang="en-US" sz="2400" baseline="-25000"/>
              <a:t>2</a:t>
            </a:r>
            <a:r>
              <a:rPr lang="en-US" sz="2400"/>
              <a:t>) = 73 nodes </a:t>
            </a:r>
          </a:p>
          <a:p>
            <a:pPr>
              <a:lnSpc>
                <a:spcPct val="80000"/>
              </a:lnSpc>
            </a:pPr>
            <a:r>
              <a:rPr lang="en-US" sz="2400" i="1"/>
              <a:t>d=24 	</a:t>
            </a:r>
            <a:r>
              <a:rPr lang="en-US" sz="2400"/>
              <a:t>IDS = too many nodes</a:t>
            </a:r>
            <a:br>
              <a:rPr lang="en-US" sz="2400"/>
            </a:br>
            <a:r>
              <a:rPr lang="en-US" sz="2400"/>
              <a:t>	A</a:t>
            </a:r>
            <a:r>
              <a:rPr lang="en-US" sz="2400" baseline="30000"/>
              <a:t>*</a:t>
            </a:r>
            <a:r>
              <a:rPr lang="en-US" sz="2400"/>
              <a:t>(h</a:t>
            </a:r>
            <a:r>
              <a:rPr lang="en-US" sz="2400" baseline="-25000"/>
              <a:t>1</a:t>
            </a:r>
            <a:r>
              <a:rPr lang="en-US" sz="2400"/>
              <a:t>) = 39,135 nodes </a:t>
            </a:r>
            <a:br>
              <a:rPr lang="en-US" sz="2400"/>
            </a:br>
            <a:r>
              <a:rPr lang="en-US" sz="2400"/>
              <a:t>	A</a:t>
            </a:r>
            <a:r>
              <a:rPr lang="en-US" sz="2400" baseline="30000"/>
              <a:t>*</a:t>
            </a:r>
            <a:r>
              <a:rPr lang="en-US" sz="2400"/>
              <a:t>(h</a:t>
            </a:r>
            <a:r>
              <a:rPr lang="en-US" sz="2400" baseline="-25000"/>
              <a:t>2</a:t>
            </a:r>
            <a:r>
              <a:rPr lang="en-US" sz="2400"/>
              <a:t>) = 1,641 nodes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a:xfrm>
            <a:off x="1150938" y="611188"/>
            <a:ext cx="7789862" cy="452437"/>
          </a:xfrm>
        </p:spPr>
        <p:txBody>
          <a:bodyPr/>
          <a:lstStyle/>
          <a:p>
            <a:r>
              <a:rPr lang="en-US"/>
              <a:t>Heuristic Functions</a:t>
            </a:r>
          </a:p>
        </p:txBody>
      </p:sp>
      <p:sp>
        <p:nvSpPr>
          <p:cNvPr id="229379" name="Rectangle 3"/>
          <p:cNvSpPr>
            <a:spLocks noGrp="1" noChangeArrowheads="1"/>
          </p:cNvSpPr>
          <p:nvPr>
            <p:ph type="body" idx="1"/>
          </p:nvPr>
        </p:nvSpPr>
        <p:spPr/>
        <p:txBody>
          <a:bodyPr/>
          <a:lstStyle/>
          <a:p>
            <a:r>
              <a:rPr lang="en-US"/>
              <a:t>Heuristics are often obtained from </a:t>
            </a:r>
            <a:r>
              <a:rPr lang="en-US" i="1"/>
              <a:t>relaxed problem</a:t>
            </a:r>
          </a:p>
          <a:p>
            <a:pPr lvl="1"/>
            <a:r>
              <a:rPr lang="en-US"/>
              <a:t>Simplify the original problem by removing constraints</a:t>
            </a:r>
          </a:p>
          <a:p>
            <a:pPr lvl="1"/>
            <a:r>
              <a:rPr lang="en-US"/>
              <a:t>The cost of an optimal solution to a relaxed problem is an admissible heuristic.</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a:xfrm>
            <a:off x="1150938" y="611188"/>
            <a:ext cx="7789862" cy="452437"/>
          </a:xfrm>
        </p:spPr>
        <p:txBody>
          <a:bodyPr/>
          <a:lstStyle/>
          <a:p>
            <a:r>
              <a:rPr lang="en-US"/>
              <a:t>8-Puzzle</a:t>
            </a:r>
          </a:p>
        </p:txBody>
      </p:sp>
      <p:sp>
        <p:nvSpPr>
          <p:cNvPr id="230403" name="Rectangle 3"/>
          <p:cNvSpPr>
            <a:spLocks noGrp="1" noChangeArrowheads="1"/>
          </p:cNvSpPr>
          <p:nvPr>
            <p:ph type="body" idx="1"/>
          </p:nvPr>
        </p:nvSpPr>
        <p:spPr/>
        <p:txBody>
          <a:bodyPr/>
          <a:lstStyle/>
          <a:p>
            <a:pPr marL="342900" indent="-342900" defTabSz="914400"/>
            <a:r>
              <a:rPr lang="en-US"/>
              <a:t>Original</a:t>
            </a:r>
          </a:p>
          <a:p>
            <a:pPr marL="742950" lvl="1" indent="-285750" defTabSz="914400"/>
            <a:r>
              <a:rPr lang="en-US"/>
              <a:t>A tile can move from </a:t>
            </a:r>
            <a:r>
              <a:rPr lang="en-US" i="1"/>
              <a:t>A</a:t>
            </a:r>
            <a:r>
              <a:rPr lang="en-US"/>
              <a:t> to </a:t>
            </a:r>
            <a:r>
              <a:rPr lang="en-US" i="1"/>
              <a:t>B</a:t>
            </a:r>
            <a:r>
              <a:rPr lang="en-US"/>
              <a:t> if </a:t>
            </a:r>
            <a:r>
              <a:rPr lang="en-US" i="1"/>
              <a:t>A</a:t>
            </a:r>
            <a:r>
              <a:rPr lang="en-US"/>
              <a:t> is horizontally or vertically </a:t>
            </a:r>
            <a:r>
              <a:rPr lang="en-US" b="1"/>
              <a:t>adjacent</a:t>
            </a:r>
            <a:r>
              <a:rPr lang="en-US"/>
              <a:t> to </a:t>
            </a:r>
            <a:r>
              <a:rPr lang="en-US" i="1"/>
              <a:t>B</a:t>
            </a:r>
            <a:r>
              <a:rPr lang="en-US"/>
              <a:t> and </a:t>
            </a:r>
            <a:r>
              <a:rPr lang="en-US" i="1"/>
              <a:t>B</a:t>
            </a:r>
            <a:r>
              <a:rPr lang="en-US"/>
              <a:t> is </a:t>
            </a:r>
            <a:r>
              <a:rPr lang="en-US" b="1"/>
              <a:t>blank</a:t>
            </a:r>
            <a:r>
              <a:rPr lang="en-US"/>
              <a:t>.</a:t>
            </a:r>
          </a:p>
          <a:p>
            <a:pPr marL="342900" indent="-342900" defTabSz="914400"/>
            <a:r>
              <a:rPr lang="en-US"/>
              <a:t>Relaxations</a:t>
            </a:r>
          </a:p>
          <a:p>
            <a:pPr marL="742950" lvl="1" indent="-285750" defTabSz="914400"/>
            <a:r>
              <a:rPr lang="en-US"/>
              <a:t>Move from </a:t>
            </a:r>
            <a:r>
              <a:rPr lang="en-US" i="1"/>
              <a:t>A</a:t>
            </a:r>
            <a:r>
              <a:rPr lang="en-US"/>
              <a:t> to </a:t>
            </a:r>
            <a:r>
              <a:rPr lang="en-US" i="1"/>
              <a:t>B</a:t>
            </a:r>
            <a:r>
              <a:rPr lang="en-US"/>
              <a:t> if </a:t>
            </a:r>
            <a:r>
              <a:rPr lang="en-US" i="1"/>
              <a:t>A</a:t>
            </a:r>
            <a:r>
              <a:rPr lang="en-US"/>
              <a:t> is adjacent to </a:t>
            </a:r>
            <a:r>
              <a:rPr lang="en-US" i="1"/>
              <a:t>B</a:t>
            </a:r>
            <a:r>
              <a:rPr lang="en-US" sz="1800" i="1"/>
              <a:t>(remove “blank”)</a:t>
            </a:r>
            <a:endParaRPr lang="en-US" i="1"/>
          </a:p>
          <a:p>
            <a:pPr lvl="2" defTabSz="914400"/>
            <a:r>
              <a:rPr lang="en-US" i="1"/>
              <a:t>h2 by moving each tile in turn to destination</a:t>
            </a:r>
            <a:endParaRPr lang="en-US"/>
          </a:p>
          <a:p>
            <a:pPr marL="742950" lvl="1" indent="-285750" defTabSz="914400"/>
            <a:r>
              <a:rPr lang="en-US"/>
              <a:t>Move from </a:t>
            </a:r>
            <a:r>
              <a:rPr lang="en-US" i="1"/>
              <a:t>A</a:t>
            </a:r>
            <a:r>
              <a:rPr lang="en-US"/>
              <a:t> to </a:t>
            </a:r>
            <a:r>
              <a:rPr lang="en-US" i="1"/>
              <a:t>B </a:t>
            </a:r>
            <a:r>
              <a:rPr lang="en-US" sz="1800" i="1"/>
              <a:t>(remove “adjacent” and “blank”)</a:t>
            </a:r>
          </a:p>
          <a:p>
            <a:pPr lvl="2" defTabSz="914400"/>
            <a:r>
              <a:rPr lang="en-US" i="1"/>
              <a:t>h1 by simply moving each tile directly to destination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ChangeArrowheads="1"/>
          </p:cNvSpPr>
          <p:nvPr/>
        </p:nvSpPr>
        <p:spPr bwMode="auto">
          <a:xfrm>
            <a:off x="1076325" y="533400"/>
            <a:ext cx="7762875" cy="606425"/>
          </a:xfrm>
          <a:prstGeom prst="rect">
            <a:avLst/>
          </a:prstGeom>
          <a:noFill/>
          <a:ln>
            <a:noFill/>
          </a:ln>
          <a:effectLst>
            <a:outerShdw blurRad="63500" dist="107763" dir="2700000" algn="ctr" rotWithShape="0">
              <a:schemeClr val="bg2">
                <a:alpha val="74998"/>
              </a:schemeClr>
            </a:outerShdw>
          </a:effectLst>
          <a:extLst>
            <a:ext uri="{909E8E84-426E-40dd-AFC4-6F175D3DCCD1}">
              <a14:hiddenFill xmlns:a14="http://schemas.microsoft.com/office/drawing/2010/main">
                <a:noFill/>
              </a14:hiddenFill>
            </a:ext>
            <a:ext uri="{91240B29-F687-4f45-9708-019B960494DF}">
              <a14:hiddenLine xmlns:a14="http://schemas.microsoft.com/office/drawing/2010/main" w="28575">
                <a:solidFill>
                  <a:schemeClr val="tx1"/>
                </a:solidFill>
                <a:miter lim="800000"/>
                <a:headEnd/>
                <a:tailEnd/>
              </a14:hiddenLine>
            </a:ext>
          </a:extLst>
        </p:spPr>
        <p:txBody>
          <a:bodyPr lIns="90488" tIns="44450" rIns="90488" bIns="44450" anchor="ctr">
            <a:spAutoFit/>
          </a:bodyPr>
          <a:lstStyle/>
          <a:p>
            <a:pPr defTabSz="457200" eaLnBrk="1" hangingPunct="1">
              <a:buClr>
                <a:srgbClr val="000066"/>
              </a:buClr>
              <a:buSzPct val="100000"/>
              <a:buFont typeface="Tahoma" charset="0"/>
              <a:buNone/>
            </a:pPr>
            <a:r>
              <a:rPr lang="en-US" sz="3400" b="1">
                <a:solidFill>
                  <a:srgbClr val="000066"/>
                </a:solidFill>
                <a:effectLst>
                  <a:outerShdw blurRad="38100" dist="38100" dir="2700000" algn="tl">
                    <a:srgbClr val="DDDDDD"/>
                  </a:outerShdw>
                </a:effectLst>
                <a:latin typeface="Tahoma" charset="0"/>
                <a:ea typeface="Arial Unicode MS" charset="0"/>
                <a:cs typeface="Arial Unicode MS" charset="0"/>
              </a:rPr>
              <a:t>How to Obtain </a:t>
            </a:r>
            <a:r>
              <a:rPr lang="en-US" sz="3400" b="1">
                <a:solidFill>
                  <a:srgbClr val="000066"/>
                </a:solidFill>
                <a:latin typeface="Tahoma" charset="0"/>
                <a:ea typeface="Arial Unicode MS" charset="0"/>
                <a:cs typeface="Arial Unicode MS" charset="0"/>
              </a:rPr>
              <a:t>Heuristics</a:t>
            </a:r>
            <a:r>
              <a:rPr lang="en-US" sz="3400" b="1">
                <a:solidFill>
                  <a:srgbClr val="000066"/>
                </a:solidFill>
                <a:effectLst>
                  <a:outerShdw blurRad="38100" dist="38100" dir="2700000" algn="tl">
                    <a:srgbClr val="DDDDDD"/>
                  </a:outerShdw>
                </a:effectLst>
                <a:latin typeface="Tahoma" charset="0"/>
                <a:ea typeface="Arial Unicode MS" charset="0"/>
                <a:cs typeface="Arial Unicode MS" charset="0"/>
              </a:rPr>
              <a:t>?</a:t>
            </a:r>
          </a:p>
        </p:txBody>
      </p:sp>
      <p:sp>
        <p:nvSpPr>
          <p:cNvPr id="233475" name="Rectangle 3"/>
          <p:cNvSpPr>
            <a:spLocks noGrp="1" noChangeArrowheads="1"/>
          </p:cNvSpPr>
          <p:nvPr>
            <p:ph type="body" idx="1"/>
          </p:nvPr>
        </p:nvSpPr>
        <p:spPr>
          <a:xfrm>
            <a:off x="228600" y="1905000"/>
            <a:ext cx="8794750" cy="4191000"/>
          </a:xfrm>
        </p:spPr>
        <p:txBody>
          <a:bodyPr/>
          <a:lstStyle/>
          <a:p>
            <a:pPr marL="342900" indent="-342900" defTabSz="914400">
              <a:lnSpc>
                <a:spcPct val="90000"/>
              </a:lnSpc>
            </a:pPr>
            <a:r>
              <a:rPr lang="en-US" sz="2100"/>
              <a:t>Ask the domain expert (if there is one)</a:t>
            </a:r>
          </a:p>
          <a:p>
            <a:pPr marL="342900" indent="-342900" defTabSz="914400">
              <a:lnSpc>
                <a:spcPct val="90000"/>
              </a:lnSpc>
            </a:pPr>
            <a:r>
              <a:rPr lang="en-US" sz="2100"/>
              <a:t>Solve example problems and generalize your experience on which operators are helpful in which situation (particularly important for state space search)</a:t>
            </a:r>
          </a:p>
          <a:p>
            <a:pPr marL="342900" indent="-342900" defTabSz="914400">
              <a:lnSpc>
                <a:spcPct val="90000"/>
              </a:lnSpc>
            </a:pPr>
            <a:r>
              <a:rPr lang="en-US" sz="2100"/>
              <a:t>Try to develop sophisticated evaluation functions that measure the closeness of a state to a goal state (particularly important for state space search) </a:t>
            </a:r>
          </a:p>
          <a:p>
            <a:pPr marL="342900" indent="-342900" defTabSz="914400">
              <a:lnSpc>
                <a:spcPct val="90000"/>
              </a:lnSpc>
            </a:pPr>
            <a:r>
              <a:rPr lang="en-US" sz="2100"/>
              <a:t>Run your search algorithm with different parameter settings trying to determine which parameter settings of the chosen search algorithm are “good” to solve a particular class of problems.</a:t>
            </a:r>
          </a:p>
          <a:p>
            <a:pPr marL="342900" indent="-342900" defTabSz="914400">
              <a:lnSpc>
                <a:spcPct val="90000"/>
              </a:lnSpc>
            </a:pPr>
            <a:r>
              <a:rPr lang="en-US" sz="2100"/>
              <a:t>Write a program that selects “good parameter” settings based on problem characteristics (frequently very difficult) relying on machine learning</a:t>
            </a:r>
          </a:p>
          <a:p>
            <a:pPr marL="342900" indent="-342900" defTabSz="914400">
              <a:lnSpc>
                <a:spcPct val="90000"/>
              </a:lnSpc>
            </a:pPr>
            <a:endParaRPr lang="en-US" sz="210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a:xfrm>
            <a:off x="1150938" y="611188"/>
            <a:ext cx="7789862" cy="452437"/>
          </a:xfrm>
        </p:spPr>
        <p:txBody>
          <a:bodyPr/>
          <a:lstStyle/>
          <a:p>
            <a:r>
              <a:rPr lang="en-US"/>
              <a:t>A* Search</a:t>
            </a:r>
          </a:p>
        </p:txBody>
      </p:sp>
      <p:sp>
        <p:nvSpPr>
          <p:cNvPr id="158723" name="Rectangle 3"/>
          <p:cNvSpPr>
            <a:spLocks noGrp="1" noChangeArrowheads="1"/>
          </p:cNvSpPr>
          <p:nvPr>
            <p:ph type="body" idx="1"/>
          </p:nvPr>
        </p:nvSpPr>
        <p:spPr/>
        <p:txBody>
          <a:bodyPr/>
          <a:lstStyle/>
          <a:p>
            <a:pPr>
              <a:lnSpc>
                <a:spcPct val="90000"/>
              </a:lnSpc>
            </a:pPr>
            <a:r>
              <a:rPr lang="en-US"/>
              <a:t>The greedy best-first search does not consider how costly it was to get to a node.</a:t>
            </a:r>
          </a:p>
          <a:p>
            <a:pPr lvl="1">
              <a:lnSpc>
                <a:spcPct val="90000"/>
              </a:lnSpc>
            </a:pPr>
            <a:r>
              <a:rPr lang="en-US"/>
              <a:t>f(n) = h(n)</a:t>
            </a:r>
          </a:p>
          <a:p>
            <a:pPr>
              <a:lnSpc>
                <a:spcPct val="90000"/>
              </a:lnSpc>
            </a:pPr>
            <a:r>
              <a:rPr lang="en-US"/>
              <a:t>Idea: avoid expanding paths that are already expensive</a:t>
            </a:r>
          </a:p>
          <a:p>
            <a:pPr>
              <a:lnSpc>
                <a:spcPct val="90000"/>
              </a:lnSpc>
            </a:pPr>
            <a:r>
              <a:rPr lang="en-US"/>
              <a:t>Combine g(n), the cost to reach node n, with h(n) </a:t>
            </a:r>
          </a:p>
          <a:p>
            <a:pPr lvl="1">
              <a:lnSpc>
                <a:spcPct val="90000"/>
              </a:lnSpc>
            </a:pPr>
            <a:r>
              <a:rPr lang="en-US"/>
              <a:t>f(n) = g(n) + h(n)</a:t>
            </a:r>
          </a:p>
          <a:p>
            <a:pPr lvl="1">
              <a:lnSpc>
                <a:spcPct val="90000"/>
              </a:lnSpc>
            </a:pPr>
            <a:r>
              <a:rPr lang="en-US"/>
              <a:t>estimated cost of cheapest solution through 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p:txBody>
          <a:bodyPr/>
          <a:lstStyle/>
          <a:p>
            <a:r>
              <a:rPr lang="en-US"/>
              <a:t>A* Search</a:t>
            </a:r>
          </a:p>
        </p:txBody>
      </p:sp>
      <p:sp>
        <p:nvSpPr>
          <p:cNvPr id="209923" name="Rectangle 3"/>
          <p:cNvSpPr>
            <a:spLocks noGrp="1" noChangeArrowheads="1"/>
          </p:cNvSpPr>
          <p:nvPr>
            <p:ph type="body" idx="1"/>
          </p:nvPr>
        </p:nvSpPr>
        <p:spPr/>
        <p:txBody>
          <a:bodyPr/>
          <a:lstStyle/>
          <a:p>
            <a:r>
              <a:rPr lang="en-US"/>
              <a:t>When h(n) = actual cost to goal</a:t>
            </a:r>
          </a:p>
          <a:p>
            <a:pPr lvl="1"/>
            <a:r>
              <a:rPr lang="en-US"/>
              <a:t>Only nodes in the correct path are expanded</a:t>
            </a:r>
          </a:p>
          <a:p>
            <a:pPr lvl="1"/>
            <a:r>
              <a:rPr lang="en-US"/>
              <a:t>Optimal solution is found</a:t>
            </a:r>
          </a:p>
          <a:p>
            <a:r>
              <a:rPr lang="en-US"/>
              <a:t>When h(n) &lt; actual cost to goal</a:t>
            </a:r>
          </a:p>
          <a:p>
            <a:pPr lvl="1"/>
            <a:r>
              <a:rPr lang="en-US"/>
              <a:t>Additional nodes are expanded</a:t>
            </a:r>
          </a:p>
          <a:p>
            <a:pPr lvl="1"/>
            <a:r>
              <a:rPr lang="en-US"/>
              <a:t>Optimal solution is found</a:t>
            </a:r>
          </a:p>
          <a:p>
            <a:r>
              <a:rPr lang="en-US"/>
              <a:t>When h(n) &gt; actual cost to goal</a:t>
            </a:r>
          </a:p>
          <a:p>
            <a:pPr lvl="1"/>
            <a:r>
              <a:rPr lang="en-US"/>
              <a:t>Optimal solution can be overlooked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ChangeArrowheads="1"/>
          </p:cNvSpPr>
          <p:nvPr>
            <p:ph type="title"/>
          </p:nvPr>
        </p:nvSpPr>
        <p:spPr/>
        <p:txBody>
          <a:bodyPr/>
          <a:lstStyle/>
          <a:p>
            <a:r>
              <a:rPr lang="en-US" sz="2000"/>
              <a:t>(Quick Partial)</a:t>
            </a:r>
            <a:r>
              <a:rPr lang="en-US"/>
              <a:t> Review</a:t>
            </a:r>
          </a:p>
        </p:txBody>
      </p:sp>
      <p:sp>
        <p:nvSpPr>
          <p:cNvPr id="243715" name="Rectangle 3"/>
          <p:cNvSpPr>
            <a:spLocks noGrp="1" noChangeArrowheads="1"/>
          </p:cNvSpPr>
          <p:nvPr>
            <p:ph type="body" idx="1"/>
          </p:nvPr>
        </p:nvSpPr>
        <p:spPr/>
        <p:txBody>
          <a:bodyPr/>
          <a:lstStyle/>
          <a:p>
            <a:r>
              <a:rPr lang="en-US"/>
              <a:t>Previous algorithms differed in how to select next node for expansion </a:t>
            </a:r>
            <a:r>
              <a:rPr lang="en-US" sz="2000"/>
              <a:t>eg:</a:t>
            </a:r>
          </a:p>
          <a:p>
            <a:pPr lvl="1"/>
            <a:r>
              <a:rPr lang="en-US"/>
              <a:t>Breadth First</a:t>
            </a:r>
          </a:p>
          <a:p>
            <a:pPr lvl="2"/>
            <a:r>
              <a:rPr lang="en-US"/>
              <a:t>Fringe nodes sorted old -&gt; new</a:t>
            </a:r>
          </a:p>
          <a:p>
            <a:pPr lvl="1"/>
            <a:r>
              <a:rPr lang="en-US"/>
              <a:t>Depth First</a:t>
            </a:r>
          </a:p>
          <a:p>
            <a:pPr lvl="2"/>
            <a:r>
              <a:rPr lang="en-US"/>
              <a:t>Fringe nodes sorted new -&gt; old</a:t>
            </a:r>
          </a:p>
          <a:p>
            <a:pPr lvl="1"/>
            <a:r>
              <a:rPr lang="en-US"/>
              <a:t>Uniform cost</a:t>
            </a:r>
          </a:p>
          <a:p>
            <a:pPr lvl="2"/>
            <a:r>
              <a:rPr lang="en-US"/>
              <a:t>Fringe nodes sorted by path cost: small -&gt; big</a:t>
            </a:r>
          </a:p>
          <a:p>
            <a:r>
              <a:rPr lang="en-US"/>
              <a:t>Used little (no) “external” domain knowledge</a:t>
            </a:r>
          </a:p>
          <a:p>
            <a:endParaRPr lang="en-US"/>
          </a:p>
          <a:p>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p:txBody>
          <a:bodyPr/>
          <a:lstStyle/>
          <a:p>
            <a:r>
              <a:rPr lang="en-US"/>
              <a:t>A* Search</a:t>
            </a:r>
          </a:p>
        </p:txBody>
      </p:sp>
      <p:sp>
        <p:nvSpPr>
          <p:cNvPr id="210947" name="Rectangle 3"/>
          <p:cNvSpPr>
            <a:spLocks noGrp="1" noChangeArrowheads="1"/>
          </p:cNvSpPr>
          <p:nvPr>
            <p:ph type="body" idx="1"/>
          </p:nvPr>
        </p:nvSpPr>
        <p:spPr/>
        <p:txBody>
          <a:bodyPr/>
          <a:lstStyle/>
          <a:p>
            <a:pPr>
              <a:lnSpc>
                <a:spcPct val="80000"/>
              </a:lnSpc>
            </a:pPr>
            <a:r>
              <a:rPr lang="en-US" sz="2400"/>
              <a:t>Complete</a:t>
            </a:r>
          </a:p>
          <a:p>
            <a:pPr lvl="1">
              <a:lnSpc>
                <a:spcPct val="80000"/>
              </a:lnSpc>
            </a:pPr>
            <a:r>
              <a:rPr lang="en-US" sz="2000"/>
              <a:t>Yes, unless there are infinitely many nodes with f &lt;= f(G)</a:t>
            </a:r>
          </a:p>
          <a:p>
            <a:pPr>
              <a:lnSpc>
                <a:spcPct val="80000"/>
              </a:lnSpc>
            </a:pPr>
            <a:r>
              <a:rPr lang="en-US" sz="2400"/>
              <a:t>Time</a:t>
            </a:r>
          </a:p>
          <a:p>
            <a:pPr lvl="1">
              <a:lnSpc>
                <a:spcPct val="80000"/>
              </a:lnSpc>
            </a:pPr>
            <a:r>
              <a:rPr lang="en-US" sz="2000"/>
              <a:t>Exponential in [relative error of h x length of soln]</a:t>
            </a:r>
          </a:p>
          <a:p>
            <a:pPr lvl="1">
              <a:lnSpc>
                <a:spcPct val="80000"/>
              </a:lnSpc>
            </a:pPr>
            <a:r>
              <a:rPr lang="en-US" sz="2000"/>
              <a:t>The better the heuristic, the better the time</a:t>
            </a:r>
          </a:p>
          <a:p>
            <a:pPr lvl="2">
              <a:lnSpc>
                <a:spcPct val="80000"/>
              </a:lnSpc>
            </a:pPr>
            <a:r>
              <a:rPr lang="en-US" sz="1800"/>
              <a:t>Best case h is perfect, O(d)</a:t>
            </a:r>
          </a:p>
          <a:p>
            <a:pPr lvl="2">
              <a:lnSpc>
                <a:spcPct val="80000"/>
              </a:lnSpc>
            </a:pPr>
            <a:r>
              <a:rPr lang="en-US" sz="1800"/>
              <a:t>Worst case h = 0, O(b</a:t>
            </a:r>
            <a:r>
              <a:rPr lang="en-US" sz="1800" baseline="30000"/>
              <a:t>d</a:t>
            </a:r>
            <a:r>
              <a:rPr lang="en-US" sz="1800"/>
              <a:t>) same as BFS</a:t>
            </a:r>
          </a:p>
          <a:p>
            <a:pPr>
              <a:lnSpc>
                <a:spcPct val="80000"/>
              </a:lnSpc>
            </a:pPr>
            <a:r>
              <a:rPr lang="en-US" sz="2400"/>
              <a:t>Space</a:t>
            </a:r>
          </a:p>
          <a:p>
            <a:pPr lvl="1">
              <a:lnSpc>
                <a:spcPct val="80000"/>
              </a:lnSpc>
            </a:pPr>
            <a:r>
              <a:rPr lang="en-US" sz="2000"/>
              <a:t>Keeps all nodes in memory and save in case of repetition</a:t>
            </a:r>
          </a:p>
          <a:p>
            <a:pPr lvl="1">
              <a:lnSpc>
                <a:spcPct val="80000"/>
              </a:lnSpc>
            </a:pPr>
            <a:r>
              <a:rPr lang="en-US" sz="2000"/>
              <a:t>This is O(b</a:t>
            </a:r>
            <a:r>
              <a:rPr lang="en-US" sz="2000" baseline="30000"/>
              <a:t>d</a:t>
            </a:r>
            <a:r>
              <a:rPr lang="en-US" sz="2000"/>
              <a:t>) or worse</a:t>
            </a:r>
          </a:p>
          <a:p>
            <a:pPr lvl="1">
              <a:lnSpc>
                <a:spcPct val="80000"/>
              </a:lnSpc>
            </a:pPr>
            <a:r>
              <a:rPr lang="en-US" sz="2000"/>
              <a:t>A* usually runs out of space before it runs out of time</a:t>
            </a:r>
          </a:p>
          <a:p>
            <a:pPr>
              <a:lnSpc>
                <a:spcPct val="80000"/>
              </a:lnSpc>
            </a:pPr>
            <a:r>
              <a:rPr lang="en-US" sz="2400"/>
              <a:t>Optimal</a:t>
            </a:r>
          </a:p>
          <a:p>
            <a:pPr lvl="1">
              <a:lnSpc>
                <a:spcPct val="80000"/>
              </a:lnSpc>
            </a:pPr>
            <a:r>
              <a:rPr lang="en-US" sz="2000"/>
              <a:t>Yes, cannot expand f</a:t>
            </a:r>
            <a:r>
              <a:rPr lang="en-US" sz="2000" baseline="-25000"/>
              <a:t>i+1</a:t>
            </a:r>
            <a:r>
              <a:rPr lang="en-US" sz="2000"/>
              <a:t> unless f</a:t>
            </a:r>
            <a:r>
              <a:rPr lang="en-US" sz="2000" baseline="-25000"/>
              <a:t>i</a:t>
            </a:r>
            <a:r>
              <a:rPr lang="en-US" sz="2000"/>
              <a:t> is finished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1150938" y="611188"/>
            <a:ext cx="7789862" cy="452437"/>
          </a:xfrm>
        </p:spPr>
        <p:txBody>
          <a:bodyPr/>
          <a:lstStyle/>
          <a:p>
            <a:r>
              <a:rPr lang="en-US"/>
              <a:t>Route Finding</a:t>
            </a:r>
          </a:p>
        </p:txBody>
      </p:sp>
      <p:pic>
        <p:nvPicPr>
          <p:cNvPr id="1597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1400" y="1947863"/>
            <a:ext cx="1466850" cy="3524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597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828800"/>
            <a:ext cx="6477000" cy="3776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p:txBody>
          <a:bodyPr/>
          <a:lstStyle/>
          <a:p>
            <a:r>
              <a:rPr lang="en-US"/>
              <a:t>A* Example</a:t>
            </a:r>
          </a:p>
        </p:txBody>
      </p:sp>
      <p:pic>
        <p:nvPicPr>
          <p:cNvPr id="259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0"/>
            <a:ext cx="2093913"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a:xfrm>
            <a:off x="1150938" y="611188"/>
            <a:ext cx="7789862" cy="452437"/>
          </a:xfrm>
        </p:spPr>
        <p:txBody>
          <a:bodyPr/>
          <a:lstStyle/>
          <a:p>
            <a:r>
              <a:rPr lang="en-US"/>
              <a:t>A* Search</a:t>
            </a:r>
          </a:p>
        </p:txBody>
      </p:sp>
      <p:sp>
        <p:nvSpPr>
          <p:cNvPr id="160771" name="Oval 3"/>
          <p:cNvSpPr>
            <a:spLocks noChangeArrowheads="1"/>
          </p:cNvSpPr>
          <p:nvPr/>
        </p:nvSpPr>
        <p:spPr bwMode="auto">
          <a:xfrm>
            <a:off x="3857625" y="1981200"/>
            <a:ext cx="1295400" cy="5334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Arad</a:t>
            </a:r>
          </a:p>
        </p:txBody>
      </p:sp>
      <p:sp>
        <p:nvSpPr>
          <p:cNvPr id="160772" name="Text Box 4"/>
          <p:cNvSpPr txBox="1">
            <a:spLocks noChangeArrowheads="1"/>
          </p:cNvSpPr>
          <p:nvPr/>
        </p:nvSpPr>
        <p:spPr bwMode="auto">
          <a:xfrm>
            <a:off x="5137150" y="2057400"/>
            <a:ext cx="1701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f(n) = 0 + 366</a:t>
            </a:r>
          </a:p>
        </p:txBody>
      </p:sp>
      <p:grpSp>
        <p:nvGrpSpPr>
          <p:cNvPr id="160773" name="Group 5"/>
          <p:cNvGrpSpPr>
            <a:grpSpLocks/>
          </p:cNvGrpSpPr>
          <p:nvPr/>
        </p:nvGrpSpPr>
        <p:grpSpPr bwMode="auto">
          <a:xfrm>
            <a:off x="1447800" y="2436813"/>
            <a:ext cx="6629400" cy="1541462"/>
            <a:chOff x="912" y="1535"/>
            <a:chExt cx="4176" cy="971"/>
          </a:xfrm>
        </p:grpSpPr>
        <p:sp>
          <p:nvSpPr>
            <p:cNvPr id="160774" name="Oval 6"/>
            <p:cNvSpPr>
              <a:spLocks noChangeArrowheads="1"/>
            </p:cNvSpPr>
            <p:nvPr/>
          </p:nvSpPr>
          <p:spPr bwMode="auto">
            <a:xfrm>
              <a:off x="2304" y="2112"/>
              <a:ext cx="105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Timisoara</a:t>
              </a:r>
            </a:p>
          </p:txBody>
        </p:sp>
        <p:sp>
          <p:nvSpPr>
            <p:cNvPr id="160775" name="Oval 7"/>
            <p:cNvSpPr>
              <a:spLocks noChangeArrowheads="1"/>
            </p:cNvSpPr>
            <p:nvPr/>
          </p:nvSpPr>
          <p:spPr bwMode="auto">
            <a:xfrm>
              <a:off x="912" y="2112"/>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Sibiu</a:t>
              </a:r>
            </a:p>
          </p:txBody>
        </p:sp>
        <p:sp>
          <p:nvSpPr>
            <p:cNvPr id="160776" name="Oval 8"/>
            <p:cNvSpPr>
              <a:spLocks noChangeArrowheads="1"/>
            </p:cNvSpPr>
            <p:nvPr/>
          </p:nvSpPr>
          <p:spPr bwMode="auto">
            <a:xfrm>
              <a:off x="3936" y="2112"/>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Zerind</a:t>
              </a:r>
            </a:p>
          </p:txBody>
        </p:sp>
        <p:sp>
          <p:nvSpPr>
            <p:cNvPr id="160777" name="Text Box 9"/>
            <p:cNvSpPr txBox="1">
              <a:spLocks noChangeArrowheads="1"/>
            </p:cNvSpPr>
            <p:nvPr/>
          </p:nvSpPr>
          <p:spPr bwMode="auto">
            <a:xfrm>
              <a:off x="4729" y="2160"/>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449</a:t>
              </a:r>
            </a:p>
          </p:txBody>
        </p:sp>
        <p:sp>
          <p:nvSpPr>
            <p:cNvPr id="160778" name="Text Box 10"/>
            <p:cNvSpPr txBox="1">
              <a:spLocks noChangeArrowheads="1"/>
            </p:cNvSpPr>
            <p:nvPr/>
          </p:nvSpPr>
          <p:spPr bwMode="auto">
            <a:xfrm>
              <a:off x="3337" y="2160"/>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447</a:t>
              </a:r>
            </a:p>
          </p:txBody>
        </p:sp>
        <p:sp>
          <p:nvSpPr>
            <p:cNvPr id="160779" name="Text Box 11"/>
            <p:cNvSpPr txBox="1">
              <a:spLocks noChangeArrowheads="1"/>
            </p:cNvSpPr>
            <p:nvPr/>
          </p:nvSpPr>
          <p:spPr bwMode="auto">
            <a:xfrm>
              <a:off x="1728" y="2160"/>
              <a:ext cx="726" cy="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393</a:t>
              </a:r>
            </a:p>
            <a:p>
              <a:pPr eaLnBrk="1" hangingPunct="1"/>
              <a:r>
                <a:rPr lang="en-US" sz="1400">
                  <a:solidFill>
                    <a:schemeClr val="tx1"/>
                  </a:solidFill>
                  <a:latin typeface="Verdana" charset="0"/>
                </a:rPr>
                <a:t>=140+253</a:t>
              </a:r>
            </a:p>
          </p:txBody>
        </p:sp>
        <p:cxnSp>
          <p:nvCxnSpPr>
            <p:cNvPr id="160780" name="AutoShape 12"/>
            <p:cNvCxnSpPr>
              <a:cxnSpLocks noChangeShapeType="1"/>
              <a:stCxn id="160771" idx="3"/>
              <a:endCxn id="160775" idx="0"/>
            </p:cNvCxnSpPr>
            <p:nvPr/>
          </p:nvCxnSpPr>
          <p:spPr bwMode="auto">
            <a:xfrm flipH="1">
              <a:off x="1320" y="1535"/>
              <a:ext cx="1229" cy="577"/>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0781" name="AutoShape 13"/>
            <p:cNvCxnSpPr>
              <a:cxnSpLocks noChangeShapeType="1"/>
              <a:stCxn id="160771" idx="4"/>
              <a:endCxn id="160774" idx="0"/>
            </p:cNvCxnSpPr>
            <p:nvPr/>
          </p:nvCxnSpPr>
          <p:spPr bwMode="auto">
            <a:xfrm flipH="1">
              <a:off x="2832" y="1584"/>
              <a:ext cx="6" cy="528"/>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0782" name="AutoShape 14"/>
            <p:cNvCxnSpPr>
              <a:cxnSpLocks noChangeShapeType="1"/>
              <a:stCxn id="160771" idx="5"/>
              <a:endCxn id="160776" idx="0"/>
            </p:cNvCxnSpPr>
            <p:nvPr/>
          </p:nvCxnSpPr>
          <p:spPr bwMode="auto">
            <a:xfrm>
              <a:off x="3127" y="1535"/>
              <a:ext cx="1217" cy="577"/>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160783" name="Group 15"/>
          <p:cNvGrpSpPr>
            <a:grpSpLocks/>
          </p:cNvGrpSpPr>
          <p:nvPr/>
        </p:nvGrpSpPr>
        <p:grpSpPr bwMode="auto">
          <a:xfrm>
            <a:off x="609600" y="3886200"/>
            <a:ext cx="8418513" cy="1371600"/>
            <a:chOff x="384" y="2448"/>
            <a:chExt cx="5303" cy="864"/>
          </a:xfrm>
        </p:grpSpPr>
        <p:sp>
          <p:nvSpPr>
            <p:cNvPr id="160784" name="Oval 16"/>
            <p:cNvSpPr>
              <a:spLocks noChangeArrowheads="1"/>
            </p:cNvSpPr>
            <p:nvPr/>
          </p:nvSpPr>
          <p:spPr bwMode="auto">
            <a:xfrm>
              <a:off x="384" y="2976"/>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Arad</a:t>
              </a:r>
            </a:p>
          </p:txBody>
        </p:sp>
        <p:sp>
          <p:nvSpPr>
            <p:cNvPr id="160785" name="Oval 17"/>
            <p:cNvSpPr>
              <a:spLocks noChangeArrowheads="1"/>
            </p:cNvSpPr>
            <p:nvPr/>
          </p:nvSpPr>
          <p:spPr bwMode="auto">
            <a:xfrm>
              <a:off x="4320" y="2976"/>
              <a:ext cx="105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1600">
                  <a:solidFill>
                    <a:schemeClr val="tx1"/>
                  </a:solidFill>
                  <a:latin typeface="Verdana" charset="0"/>
                </a:rPr>
                <a:t>Rimnicu Vilcea</a:t>
              </a:r>
            </a:p>
          </p:txBody>
        </p:sp>
        <p:sp>
          <p:nvSpPr>
            <p:cNvPr id="160786" name="Oval 18"/>
            <p:cNvSpPr>
              <a:spLocks noChangeArrowheads="1"/>
            </p:cNvSpPr>
            <p:nvPr/>
          </p:nvSpPr>
          <p:spPr bwMode="auto">
            <a:xfrm>
              <a:off x="3072" y="2976"/>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Oradea</a:t>
              </a:r>
            </a:p>
          </p:txBody>
        </p:sp>
        <p:sp>
          <p:nvSpPr>
            <p:cNvPr id="160787" name="Oval 19"/>
            <p:cNvSpPr>
              <a:spLocks noChangeArrowheads="1"/>
            </p:cNvSpPr>
            <p:nvPr/>
          </p:nvSpPr>
          <p:spPr bwMode="auto">
            <a:xfrm>
              <a:off x="1728" y="2976"/>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Fagaras</a:t>
              </a:r>
            </a:p>
          </p:txBody>
        </p:sp>
        <p:cxnSp>
          <p:nvCxnSpPr>
            <p:cNvPr id="160788" name="AutoShape 20"/>
            <p:cNvCxnSpPr>
              <a:cxnSpLocks noChangeShapeType="1"/>
              <a:stCxn id="160775" idx="4"/>
              <a:endCxn id="160784" idx="0"/>
            </p:cNvCxnSpPr>
            <p:nvPr/>
          </p:nvCxnSpPr>
          <p:spPr bwMode="auto">
            <a:xfrm flipH="1">
              <a:off x="792" y="2448"/>
              <a:ext cx="528" cy="528"/>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0789" name="AutoShape 21"/>
            <p:cNvCxnSpPr>
              <a:cxnSpLocks noChangeShapeType="1"/>
              <a:stCxn id="160775" idx="4"/>
              <a:endCxn id="160787" idx="0"/>
            </p:cNvCxnSpPr>
            <p:nvPr/>
          </p:nvCxnSpPr>
          <p:spPr bwMode="auto">
            <a:xfrm>
              <a:off x="1320" y="2448"/>
              <a:ext cx="816" cy="528"/>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0790" name="AutoShape 22"/>
            <p:cNvCxnSpPr>
              <a:cxnSpLocks noChangeShapeType="1"/>
              <a:stCxn id="160775" idx="4"/>
              <a:endCxn id="160786" idx="0"/>
            </p:cNvCxnSpPr>
            <p:nvPr/>
          </p:nvCxnSpPr>
          <p:spPr bwMode="auto">
            <a:xfrm>
              <a:off x="1320" y="2448"/>
              <a:ext cx="2160" cy="528"/>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0791" name="AutoShape 23"/>
            <p:cNvCxnSpPr>
              <a:cxnSpLocks noChangeShapeType="1"/>
              <a:stCxn id="160775" idx="4"/>
              <a:endCxn id="160785" idx="0"/>
            </p:cNvCxnSpPr>
            <p:nvPr/>
          </p:nvCxnSpPr>
          <p:spPr bwMode="auto">
            <a:xfrm>
              <a:off x="1320" y="2448"/>
              <a:ext cx="3528" cy="528"/>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60792" name="Text Box 24"/>
            <p:cNvSpPr txBox="1">
              <a:spLocks noChangeArrowheads="1"/>
            </p:cNvSpPr>
            <p:nvPr/>
          </p:nvSpPr>
          <p:spPr bwMode="auto">
            <a:xfrm>
              <a:off x="1177" y="3024"/>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646</a:t>
              </a:r>
            </a:p>
          </p:txBody>
        </p:sp>
        <p:sp>
          <p:nvSpPr>
            <p:cNvPr id="160793" name="Text Box 25"/>
            <p:cNvSpPr txBox="1">
              <a:spLocks noChangeArrowheads="1"/>
            </p:cNvSpPr>
            <p:nvPr/>
          </p:nvSpPr>
          <p:spPr bwMode="auto">
            <a:xfrm>
              <a:off x="2544" y="3024"/>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415</a:t>
              </a:r>
            </a:p>
          </p:txBody>
        </p:sp>
        <p:sp>
          <p:nvSpPr>
            <p:cNvPr id="160794" name="Text Box 26"/>
            <p:cNvSpPr txBox="1">
              <a:spLocks noChangeArrowheads="1"/>
            </p:cNvSpPr>
            <p:nvPr/>
          </p:nvSpPr>
          <p:spPr bwMode="auto">
            <a:xfrm>
              <a:off x="3865" y="3024"/>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671</a:t>
              </a:r>
            </a:p>
          </p:txBody>
        </p:sp>
        <p:sp>
          <p:nvSpPr>
            <p:cNvPr id="160795" name="Text Box 27"/>
            <p:cNvSpPr txBox="1">
              <a:spLocks noChangeArrowheads="1"/>
            </p:cNvSpPr>
            <p:nvPr/>
          </p:nvSpPr>
          <p:spPr bwMode="auto">
            <a:xfrm>
              <a:off x="5328" y="3024"/>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413</a:t>
              </a:r>
            </a:p>
          </p:txBody>
        </p:sp>
      </p:grpSp>
      <p:sp>
        <p:nvSpPr>
          <p:cNvPr id="160796" name="AutoShape 28"/>
          <p:cNvSpPr>
            <a:spLocks noChangeArrowheads="1"/>
          </p:cNvSpPr>
          <p:nvPr/>
        </p:nvSpPr>
        <p:spPr bwMode="auto">
          <a:xfrm>
            <a:off x="6248400" y="5486400"/>
            <a:ext cx="2667000" cy="990600"/>
          </a:xfrm>
          <a:prstGeom prst="cloudCallout">
            <a:avLst>
              <a:gd name="adj1" fmla="val 2380"/>
              <a:gd name="adj2" fmla="val -76444"/>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eaLnBrk="1" hangingPunct="1"/>
            <a:r>
              <a:rPr lang="en-US">
                <a:solidFill>
                  <a:schemeClr val="tx1"/>
                </a:solidFill>
                <a:latin typeface="Verdana" charset="0"/>
              </a:rPr>
              <a:t>Things are different now!</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60773"/>
                                        </p:tgtEl>
                                        <p:attrNameLst>
                                          <p:attrName>style.visibility</p:attrName>
                                        </p:attrNameLst>
                                      </p:cBhvr>
                                      <p:to>
                                        <p:strVal val="visible"/>
                                      </p:to>
                                    </p:set>
                                    <p:animEffect transition="in" filter="dissolve">
                                      <p:cBhvr>
                                        <p:cTn id="7" dur="500"/>
                                        <p:tgtEl>
                                          <p:spTgt spid="16077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60783"/>
                                        </p:tgtEl>
                                        <p:attrNameLst>
                                          <p:attrName>style.visibility</p:attrName>
                                        </p:attrNameLst>
                                      </p:cBhvr>
                                      <p:to>
                                        <p:strVal val="visible"/>
                                      </p:to>
                                    </p:set>
                                    <p:animEffect transition="in" filter="dissolve">
                                      <p:cBhvr>
                                        <p:cTn id="12" dur="500"/>
                                        <p:tgtEl>
                                          <p:spTgt spid="16078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60796"/>
                                        </p:tgtEl>
                                        <p:attrNameLst>
                                          <p:attrName>style.visibility</p:attrName>
                                        </p:attrNameLst>
                                      </p:cBhvr>
                                      <p:to>
                                        <p:strVal val="visible"/>
                                      </p:to>
                                    </p:set>
                                    <p:animEffect transition="in" filter="dissolve">
                                      <p:cBhvr>
                                        <p:cTn id="17" dur="500"/>
                                        <p:tgtEl>
                                          <p:spTgt spid="1607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96" grpId="0" animBg="1"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1150938" y="611188"/>
            <a:ext cx="7789862" cy="452437"/>
          </a:xfrm>
        </p:spPr>
        <p:txBody>
          <a:bodyPr/>
          <a:lstStyle/>
          <a:p>
            <a:r>
              <a:rPr lang="en-US"/>
              <a:t>A* Search Continued</a:t>
            </a:r>
          </a:p>
        </p:txBody>
      </p:sp>
      <p:sp>
        <p:nvSpPr>
          <p:cNvPr id="161795" name="Oval 3"/>
          <p:cNvSpPr>
            <a:spLocks noChangeArrowheads="1"/>
          </p:cNvSpPr>
          <p:nvPr/>
        </p:nvSpPr>
        <p:spPr bwMode="auto">
          <a:xfrm>
            <a:off x="533400" y="2743200"/>
            <a:ext cx="1295400" cy="5334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Arad</a:t>
            </a:r>
          </a:p>
        </p:txBody>
      </p:sp>
      <p:sp>
        <p:nvSpPr>
          <p:cNvPr id="161796" name="Oval 4"/>
          <p:cNvSpPr>
            <a:spLocks noChangeArrowheads="1"/>
          </p:cNvSpPr>
          <p:nvPr/>
        </p:nvSpPr>
        <p:spPr bwMode="auto">
          <a:xfrm>
            <a:off x="6781800" y="2743200"/>
            <a:ext cx="1676400" cy="5334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1600">
                <a:solidFill>
                  <a:schemeClr val="tx1"/>
                </a:solidFill>
                <a:latin typeface="Verdana" charset="0"/>
              </a:rPr>
              <a:t>Rimnicu Vilcea</a:t>
            </a:r>
          </a:p>
        </p:txBody>
      </p:sp>
      <p:sp>
        <p:nvSpPr>
          <p:cNvPr id="161797" name="Oval 5"/>
          <p:cNvSpPr>
            <a:spLocks noChangeArrowheads="1"/>
          </p:cNvSpPr>
          <p:nvPr/>
        </p:nvSpPr>
        <p:spPr bwMode="auto">
          <a:xfrm>
            <a:off x="4800600" y="2743200"/>
            <a:ext cx="1295400" cy="5334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Oradea</a:t>
            </a:r>
          </a:p>
        </p:txBody>
      </p:sp>
      <p:sp>
        <p:nvSpPr>
          <p:cNvPr id="161798" name="Oval 6"/>
          <p:cNvSpPr>
            <a:spLocks noChangeArrowheads="1"/>
          </p:cNvSpPr>
          <p:nvPr/>
        </p:nvSpPr>
        <p:spPr bwMode="auto">
          <a:xfrm>
            <a:off x="2667000" y="2743200"/>
            <a:ext cx="1295400" cy="5334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Fagaras</a:t>
            </a:r>
          </a:p>
        </p:txBody>
      </p:sp>
      <p:cxnSp>
        <p:nvCxnSpPr>
          <p:cNvPr id="161799" name="AutoShape 7"/>
          <p:cNvCxnSpPr>
            <a:cxnSpLocks noChangeShapeType="1"/>
            <a:endCxn id="161795" idx="0"/>
          </p:cNvCxnSpPr>
          <p:nvPr/>
        </p:nvCxnSpPr>
        <p:spPr bwMode="auto">
          <a:xfrm flipH="1">
            <a:off x="1181100" y="1905000"/>
            <a:ext cx="838200" cy="838200"/>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1800" name="AutoShape 8"/>
          <p:cNvCxnSpPr>
            <a:cxnSpLocks noChangeShapeType="1"/>
            <a:endCxn id="161798" idx="0"/>
          </p:cNvCxnSpPr>
          <p:nvPr/>
        </p:nvCxnSpPr>
        <p:spPr bwMode="auto">
          <a:xfrm>
            <a:off x="2019300" y="1905000"/>
            <a:ext cx="1295400" cy="838200"/>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1801" name="AutoShape 9"/>
          <p:cNvCxnSpPr>
            <a:cxnSpLocks noChangeShapeType="1"/>
            <a:endCxn id="161797" idx="0"/>
          </p:cNvCxnSpPr>
          <p:nvPr/>
        </p:nvCxnSpPr>
        <p:spPr bwMode="auto">
          <a:xfrm>
            <a:off x="2019300" y="1905000"/>
            <a:ext cx="3429000" cy="838200"/>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1802" name="AutoShape 10"/>
          <p:cNvCxnSpPr>
            <a:cxnSpLocks noChangeShapeType="1"/>
            <a:endCxn id="161796" idx="0"/>
          </p:cNvCxnSpPr>
          <p:nvPr/>
        </p:nvCxnSpPr>
        <p:spPr bwMode="auto">
          <a:xfrm>
            <a:off x="2019300" y="1905000"/>
            <a:ext cx="5600700" cy="838200"/>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61803" name="Text Box 11"/>
          <p:cNvSpPr txBox="1">
            <a:spLocks noChangeArrowheads="1"/>
          </p:cNvSpPr>
          <p:nvPr/>
        </p:nvSpPr>
        <p:spPr bwMode="auto">
          <a:xfrm>
            <a:off x="1792288" y="2819400"/>
            <a:ext cx="5699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646</a:t>
            </a:r>
          </a:p>
        </p:txBody>
      </p:sp>
      <p:sp>
        <p:nvSpPr>
          <p:cNvPr id="161804" name="Text Box 12"/>
          <p:cNvSpPr txBox="1">
            <a:spLocks noChangeArrowheads="1"/>
          </p:cNvSpPr>
          <p:nvPr/>
        </p:nvSpPr>
        <p:spPr bwMode="auto">
          <a:xfrm>
            <a:off x="3962400" y="2819400"/>
            <a:ext cx="569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415</a:t>
            </a:r>
          </a:p>
        </p:txBody>
      </p:sp>
      <p:sp>
        <p:nvSpPr>
          <p:cNvPr id="161805" name="Text Box 13"/>
          <p:cNvSpPr txBox="1">
            <a:spLocks noChangeArrowheads="1"/>
          </p:cNvSpPr>
          <p:nvPr/>
        </p:nvSpPr>
        <p:spPr bwMode="auto">
          <a:xfrm>
            <a:off x="6059488" y="2819400"/>
            <a:ext cx="5699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671</a:t>
            </a:r>
          </a:p>
        </p:txBody>
      </p:sp>
      <p:sp>
        <p:nvSpPr>
          <p:cNvPr id="161806" name="Text Box 14"/>
          <p:cNvSpPr txBox="1">
            <a:spLocks noChangeArrowheads="1"/>
          </p:cNvSpPr>
          <p:nvPr/>
        </p:nvSpPr>
        <p:spPr bwMode="auto">
          <a:xfrm>
            <a:off x="8382000" y="2819400"/>
            <a:ext cx="569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413</a:t>
            </a:r>
          </a:p>
        </p:txBody>
      </p:sp>
      <p:grpSp>
        <p:nvGrpSpPr>
          <p:cNvPr id="161807" name="Group 15"/>
          <p:cNvGrpSpPr>
            <a:grpSpLocks/>
          </p:cNvGrpSpPr>
          <p:nvPr/>
        </p:nvGrpSpPr>
        <p:grpSpPr bwMode="auto">
          <a:xfrm>
            <a:off x="1752600" y="3276600"/>
            <a:ext cx="2895600" cy="1555750"/>
            <a:chOff x="1104" y="2064"/>
            <a:chExt cx="1824" cy="980"/>
          </a:xfrm>
        </p:grpSpPr>
        <p:sp>
          <p:nvSpPr>
            <p:cNvPr id="161808" name="Text Box 16"/>
            <p:cNvSpPr txBox="1">
              <a:spLocks noChangeArrowheads="1"/>
            </p:cNvSpPr>
            <p:nvPr/>
          </p:nvSpPr>
          <p:spPr bwMode="auto">
            <a:xfrm>
              <a:off x="2304" y="2832"/>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591</a:t>
              </a:r>
            </a:p>
          </p:txBody>
        </p:sp>
        <p:sp>
          <p:nvSpPr>
            <p:cNvPr id="161809" name="Oval 17"/>
            <p:cNvSpPr>
              <a:spLocks noChangeArrowheads="1"/>
            </p:cNvSpPr>
            <p:nvPr/>
          </p:nvSpPr>
          <p:spPr bwMode="auto">
            <a:xfrm>
              <a:off x="2112" y="2496"/>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Sibiu</a:t>
              </a:r>
            </a:p>
          </p:txBody>
        </p:sp>
        <p:sp>
          <p:nvSpPr>
            <p:cNvPr id="161810" name="Oval 18"/>
            <p:cNvSpPr>
              <a:spLocks noChangeArrowheads="1"/>
            </p:cNvSpPr>
            <p:nvPr/>
          </p:nvSpPr>
          <p:spPr bwMode="auto">
            <a:xfrm>
              <a:off x="1104" y="2496"/>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1600">
                  <a:solidFill>
                    <a:schemeClr val="tx1"/>
                  </a:solidFill>
                  <a:latin typeface="Verdana" charset="0"/>
                </a:rPr>
                <a:t>Bucharest</a:t>
              </a:r>
            </a:p>
          </p:txBody>
        </p:sp>
        <p:sp>
          <p:nvSpPr>
            <p:cNvPr id="161811" name="Text Box 19"/>
            <p:cNvSpPr txBox="1">
              <a:spLocks noChangeArrowheads="1"/>
            </p:cNvSpPr>
            <p:nvPr/>
          </p:nvSpPr>
          <p:spPr bwMode="auto">
            <a:xfrm>
              <a:off x="1369" y="2832"/>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450</a:t>
              </a:r>
            </a:p>
          </p:txBody>
        </p:sp>
        <p:cxnSp>
          <p:nvCxnSpPr>
            <p:cNvPr id="161812" name="AutoShape 20"/>
            <p:cNvCxnSpPr>
              <a:cxnSpLocks noChangeShapeType="1"/>
              <a:stCxn id="161798" idx="4"/>
              <a:endCxn id="161810" idx="0"/>
            </p:cNvCxnSpPr>
            <p:nvPr/>
          </p:nvCxnSpPr>
          <p:spPr bwMode="auto">
            <a:xfrm flipH="1">
              <a:off x="1512" y="2064"/>
              <a:ext cx="576" cy="432"/>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1813" name="AutoShape 21"/>
            <p:cNvCxnSpPr>
              <a:cxnSpLocks noChangeShapeType="1"/>
              <a:stCxn id="161798" idx="4"/>
              <a:endCxn id="161809" idx="0"/>
            </p:cNvCxnSpPr>
            <p:nvPr/>
          </p:nvCxnSpPr>
          <p:spPr bwMode="auto">
            <a:xfrm>
              <a:off x="2088" y="2064"/>
              <a:ext cx="432" cy="432"/>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161814" name="Group 22"/>
          <p:cNvGrpSpPr>
            <a:grpSpLocks/>
          </p:cNvGrpSpPr>
          <p:nvPr/>
        </p:nvGrpSpPr>
        <p:grpSpPr bwMode="auto">
          <a:xfrm>
            <a:off x="5029200" y="3276600"/>
            <a:ext cx="4114800" cy="1555750"/>
            <a:chOff x="3168" y="2064"/>
            <a:chExt cx="2592" cy="980"/>
          </a:xfrm>
        </p:grpSpPr>
        <p:sp>
          <p:nvSpPr>
            <p:cNvPr id="161815" name="Oval 23"/>
            <p:cNvSpPr>
              <a:spLocks noChangeArrowheads="1"/>
            </p:cNvSpPr>
            <p:nvPr/>
          </p:nvSpPr>
          <p:spPr bwMode="auto">
            <a:xfrm>
              <a:off x="4080" y="2496"/>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Pitesti</a:t>
              </a:r>
            </a:p>
          </p:txBody>
        </p:sp>
        <p:sp>
          <p:nvSpPr>
            <p:cNvPr id="161816" name="Oval 24"/>
            <p:cNvSpPr>
              <a:spLocks noChangeArrowheads="1"/>
            </p:cNvSpPr>
            <p:nvPr/>
          </p:nvSpPr>
          <p:spPr bwMode="auto">
            <a:xfrm>
              <a:off x="4944" y="2496"/>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Sibiu</a:t>
              </a:r>
            </a:p>
          </p:txBody>
        </p:sp>
        <p:sp>
          <p:nvSpPr>
            <p:cNvPr id="161817" name="Oval 25"/>
            <p:cNvSpPr>
              <a:spLocks noChangeArrowheads="1"/>
            </p:cNvSpPr>
            <p:nvPr/>
          </p:nvSpPr>
          <p:spPr bwMode="auto">
            <a:xfrm>
              <a:off x="3168" y="2496"/>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Craiova</a:t>
              </a:r>
            </a:p>
          </p:txBody>
        </p:sp>
        <p:sp>
          <p:nvSpPr>
            <p:cNvPr id="161818" name="Text Box 26"/>
            <p:cNvSpPr txBox="1">
              <a:spLocks noChangeArrowheads="1"/>
            </p:cNvSpPr>
            <p:nvPr/>
          </p:nvSpPr>
          <p:spPr bwMode="auto">
            <a:xfrm>
              <a:off x="3408" y="2812"/>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526</a:t>
              </a:r>
            </a:p>
          </p:txBody>
        </p:sp>
        <p:sp>
          <p:nvSpPr>
            <p:cNvPr id="161819" name="Text Box 27"/>
            <p:cNvSpPr txBox="1">
              <a:spLocks noChangeArrowheads="1"/>
            </p:cNvSpPr>
            <p:nvPr/>
          </p:nvSpPr>
          <p:spPr bwMode="auto">
            <a:xfrm>
              <a:off x="4320" y="2832"/>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417</a:t>
              </a:r>
            </a:p>
          </p:txBody>
        </p:sp>
        <p:sp>
          <p:nvSpPr>
            <p:cNvPr id="161820" name="Text Box 28"/>
            <p:cNvSpPr txBox="1">
              <a:spLocks noChangeArrowheads="1"/>
            </p:cNvSpPr>
            <p:nvPr/>
          </p:nvSpPr>
          <p:spPr bwMode="auto">
            <a:xfrm>
              <a:off x="5184" y="2832"/>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553</a:t>
              </a:r>
            </a:p>
          </p:txBody>
        </p:sp>
        <p:cxnSp>
          <p:nvCxnSpPr>
            <p:cNvPr id="161821" name="AutoShape 29"/>
            <p:cNvCxnSpPr>
              <a:cxnSpLocks noChangeShapeType="1"/>
              <a:stCxn id="161796" idx="4"/>
              <a:endCxn id="161817" idx="0"/>
            </p:cNvCxnSpPr>
            <p:nvPr/>
          </p:nvCxnSpPr>
          <p:spPr bwMode="auto">
            <a:xfrm flipH="1">
              <a:off x="3576" y="2064"/>
              <a:ext cx="1224" cy="432"/>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1822" name="AutoShape 30"/>
            <p:cNvCxnSpPr>
              <a:cxnSpLocks noChangeShapeType="1"/>
              <a:stCxn id="161796" idx="4"/>
              <a:endCxn id="161815" idx="0"/>
            </p:cNvCxnSpPr>
            <p:nvPr/>
          </p:nvCxnSpPr>
          <p:spPr bwMode="auto">
            <a:xfrm flipH="1">
              <a:off x="4488" y="2064"/>
              <a:ext cx="312" cy="432"/>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1823" name="AutoShape 31"/>
            <p:cNvCxnSpPr>
              <a:cxnSpLocks noChangeShapeType="1"/>
              <a:stCxn id="161796" idx="4"/>
              <a:endCxn id="161816" idx="0"/>
            </p:cNvCxnSpPr>
            <p:nvPr/>
          </p:nvCxnSpPr>
          <p:spPr bwMode="auto">
            <a:xfrm>
              <a:off x="4800" y="2064"/>
              <a:ext cx="552" cy="432"/>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161824" name="Group 32"/>
          <p:cNvGrpSpPr>
            <a:grpSpLocks/>
          </p:cNvGrpSpPr>
          <p:nvPr/>
        </p:nvGrpSpPr>
        <p:grpSpPr bwMode="auto">
          <a:xfrm>
            <a:off x="4495800" y="4495800"/>
            <a:ext cx="4419600" cy="1479550"/>
            <a:chOff x="2832" y="2832"/>
            <a:chExt cx="2784" cy="932"/>
          </a:xfrm>
        </p:grpSpPr>
        <p:sp>
          <p:nvSpPr>
            <p:cNvPr id="161825" name="Oval 33"/>
            <p:cNvSpPr>
              <a:spLocks noChangeArrowheads="1"/>
            </p:cNvSpPr>
            <p:nvPr/>
          </p:nvSpPr>
          <p:spPr bwMode="auto">
            <a:xfrm>
              <a:off x="3696" y="3216"/>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2400">
                  <a:solidFill>
                    <a:schemeClr val="tx1"/>
                  </a:solidFill>
                  <a:latin typeface="Verdana" charset="0"/>
                </a:rPr>
                <a:t>Craiova</a:t>
              </a:r>
            </a:p>
          </p:txBody>
        </p:sp>
        <p:sp>
          <p:nvSpPr>
            <p:cNvPr id="161826" name="Text Box 34"/>
            <p:cNvSpPr txBox="1">
              <a:spLocks noChangeArrowheads="1"/>
            </p:cNvSpPr>
            <p:nvPr/>
          </p:nvSpPr>
          <p:spPr bwMode="auto">
            <a:xfrm>
              <a:off x="3936" y="3532"/>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615</a:t>
              </a:r>
            </a:p>
          </p:txBody>
        </p:sp>
        <p:sp>
          <p:nvSpPr>
            <p:cNvPr id="161827" name="Oval 35"/>
            <p:cNvSpPr>
              <a:spLocks noChangeArrowheads="1"/>
            </p:cNvSpPr>
            <p:nvPr/>
          </p:nvSpPr>
          <p:spPr bwMode="auto">
            <a:xfrm>
              <a:off x="4560" y="3216"/>
              <a:ext cx="105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1600">
                  <a:solidFill>
                    <a:schemeClr val="tx1"/>
                  </a:solidFill>
                  <a:latin typeface="Verdana" charset="0"/>
                </a:rPr>
                <a:t>Rimnicu Vilcea</a:t>
              </a:r>
            </a:p>
          </p:txBody>
        </p:sp>
        <p:sp>
          <p:nvSpPr>
            <p:cNvPr id="161828" name="Text Box 36"/>
            <p:cNvSpPr txBox="1">
              <a:spLocks noChangeArrowheads="1"/>
            </p:cNvSpPr>
            <p:nvPr/>
          </p:nvSpPr>
          <p:spPr bwMode="auto">
            <a:xfrm>
              <a:off x="4944" y="3552"/>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607</a:t>
              </a:r>
            </a:p>
          </p:txBody>
        </p:sp>
        <p:sp>
          <p:nvSpPr>
            <p:cNvPr id="161829" name="Oval 37"/>
            <p:cNvSpPr>
              <a:spLocks noChangeArrowheads="1"/>
            </p:cNvSpPr>
            <p:nvPr/>
          </p:nvSpPr>
          <p:spPr bwMode="auto">
            <a:xfrm>
              <a:off x="2832" y="3216"/>
              <a:ext cx="816" cy="336"/>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r>
                <a:rPr lang="en-US" sz="1600">
                  <a:solidFill>
                    <a:schemeClr val="tx1"/>
                  </a:solidFill>
                  <a:latin typeface="Verdana" charset="0"/>
                </a:rPr>
                <a:t>Bucharest</a:t>
              </a:r>
            </a:p>
          </p:txBody>
        </p:sp>
        <p:sp>
          <p:nvSpPr>
            <p:cNvPr id="161830" name="Text Box 38"/>
            <p:cNvSpPr txBox="1">
              <a:spLocks noChangeArrowheads="1"/>
            </p:cNvSpPr>
            <p:nvPr/>
          </p:nvSpPr>
          <p:spPr bwMode="auto">
            <a:xfrm>
              <a:off x="3097" y="3552"/>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418</a:t>
              </a:r>
            </a:p>
          </p:txBody>
        </p:sp>
        <p:cxnSp>
          <p:nvCxnSpPr>
            <p:cNvPr id="161831" name="AutoShape 39"/>
            <p:cNvCxnSpPr>
              <a:cxnSpLocks noChangeShapeType="1"/>
              <a:stCxn id="161819" idx="0"/>
              <a:endCxn id="161829" idx="0"/>
            </p:cNvCxnSpPr>
            <p:nvPr/>
          </p:nvCxnSpPr>
          <p:spPr bwMode="auto">
            <a:xfrm flipH="1">
              <a:off x="3240" y="2832"/>
              <a:ext cx="1260" cy="384"/>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1832" name="AutoShape 40"/>
            <p:cNvCxnSpPr>
              <a:cxnSpLocks noChangeShapeType="1"/>
              <a:stCxn id="161819" idx="0"/>
              <a:endCxn id="161825" idx="0"/>
            </p:cNvCxnSpPr>
            <p:nvPr/>
          </p:nvCxnSpPr>
          <p:spPr bwMode="auto">
            <a:xfrm flipH="1">
              <a:off x="4104" y="2832"/>
              <a:ext cx="396" cy="384"/>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1833" name="AutoShape 41"/>
            <p:cNvCxnSpPr>
              <a:cxnSpLocks noChangeShapeType="1"/>
              <a:stCxn id="161815" idx="4"/>
              <a:endCxn id="161827" idx="0"/>
            </p:cNvCxnSpPr>
            <p:nvPr/>
          </p:nvCxnSpPr>
          <p:spPr bwMode="auto">
            <a:xfrm>
              <a:off x="4488" y="2832"/>
              <a:ext cx="600" cy="384"/>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61814"/>
                                        </p:tgtEl>
                                        <p:attrNameLst>
                                          <p:attrName>style.visibility</p:attrName>
                                        </p:attrNameLst>
                                      </p:cBhvr>
                                      <p:to>
                                        <p:strVal val="visible"/>
                                      </p:to>
                                    </p:set>
                                    <p:animEffect transition="in" filter="dissolve">
                                      <p:cBhvr>
                                        <p:cTn id="7" dur="500"/>
                                        <p:tgtEl>
                                          <p:spTgt spid="1618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61807"/>
                                        </p:tgtEl>
                                        <p:attrNameLst>
                                          <p:attrName>style.visibility</p:attrName>
                                        </p:attrNameLst>
                                      </p:cBhvr>
                                      <p:to>
                                        <p:strVal val="visible"/>
                                      </p:to>
                                    </p:set>
                                    <p:animEffect transition="in" filter="dissolve">
                                      <p:cBhvr>
                                        <p:cTn id="12" dur="500"/>
                                        <p:tgtEl>
                                          <p:spTgt spid="16180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161824"/>
                                        </p:tgtEl>
                                        <p:attrNameLst>
                                          <p:attrName>style.visibility</p:attrName>
                                        </p:attrNameLst>
                                      </p:cBhvr>
                                      <p:to>
                                        <p:strVal val="visible"/>
                                      </p:to>
                                    </p:set>
                                    <p:animEffect transition="in" filter="dissolve">
                                      <p:cBhvr>
                                        <p:cTn id="17" dur="500"/>
                                        <p:tgtEl>
                                          <p:spTgt spid="1618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a:xfrm>
            <a:off x="1150938" y="682625"/>
            <a:ext cx="7789862" cy="381000"/>
          </a:xfrm>
        </p:spPr>
        <p:txBody>
          <a:bodyPr/>
          <a:lstStyle/>
          <a:p>
            <a:r>
              <a:rPr lang="en-US" sz="3600">
                <a:solidFill>
                  <a:srgbClr val="C2540A"/>
                </a:solidFill>
              </a:rPr>
              <a:t>A* Search; complete</a:t>
            </a:r>
          </a:p>
        </p:txBody>
      </p:sp>
      <p:sp>
        <p:nvSpPr>
          <p:cNvPr id="220163" name="Text Box 3"/>
          <p:cNvSpPr txBox="1">
            <a:spLocks noChangeArrowheads="1"/>
          </p:cNvSpPr>
          <p:nvPr/>
        </p:nvSpPr>
        <p:spPr bwMode="auto">
          <a:xfrm>
            <a:off x="1066800" y="2379663"/>
            <a:ext cx="1841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marL="457200" indent="-457200">
              <a:defRPr sz="2400">
                <a:solidFill>
                  <a:schemeClr val="tx1"/>
                </a:solidFill>
                <a:latin typeface="Times New Roman" charset="0"/>
                <a:ea typeface="ＭＳ Ｐゴシック" charset="0"/>
              </a:defRPr>
            </a:lvl1pPr>
            <a:lvl2pPr marL="914400" indent="-457200">
              <a:defRPr sz="2400">
                <a:solidFill>
                  <a:schemeClr val="tx1"/>
                </a:solidFill>
                <a:latin typeface="Times New Roman" charset="0"/>
                <a:ea typeface="ＭＳ Ｐゴシック" charset="0"/>
              </a:defRPr>
            </a:lvl2pPr>
            <a:lvl3pPr marL="1371600" indent="-457200">
              <a:defRPr sz="2400">
                <a:solidFill>
                  <a:schemeClr val="tx1"/>
                </a:solidFill>
                <a:latin typeface="Times New Roman" charset="0"/>
                <a:ea typeface="ＭＳ Ｐゴシック" charset="0"/>
              </a:defRPr>
            </a:lvl3pPr>
            <a:lvl4pPr marL="1828800" indent="-457200">
              <a:defRPr sz="2400">
                <a:solidFill>
                  <a:schemeClr val="tx1"/>
                </a:solidFill>
                <a:latin typeface="Times New Roman" charset="0"/>
                <a:ea typeface="ＭＳ Ｐゴシック" charset="0"/>
              </a:defRPr>
            </a:lvl4pPr>
            <a:lvl5pPr marL="2286000" indent="-457200">
              <a:defRPr sz="2400">
                <a:solidFill>
                  <a:schemeClr val="tx1"/>
                </a:solidFill>
                <a:latin typeface="Times New Roman" charset="0"/>
                <a:ea typeface="ＭＳ Ｐゴシック" charset="0"/>
              </a:defRPr>
            </a:lvl5pPr>
            <a:lvl6pPr marL="2743200" indent="-457200" eaLnBrk="0" fontAlgn="base" hangingPunct="0">
              <a:spcBef>
                <a:spcPct val="0"/>
              </a:spcBef>
              <a:spcAft>
                <a:spcPct val="0"/>
              </a:spcAft>
              <a:defRPr sz="2400">
                <a:solidFill>
                  <a:schemeClr val="tx1"/>
                </a:solidFill>
                <a:latin typeface="Times New Roman" charset="0"/>
                <a:ea typeface="ＭＳ Ｐゴシック" charset="0"/>
              </a:defRPr>
            </a:lvl6pPr>
            <a:lvl7pPr marL="3200400" indent="-457200" eaLnBrk="0" fontAlgn="base" hangingPunct="0">
              <a:spcBef>
                <a:spcPct val="0"/>
              </a:spcBef>
              <a:spcAft>
                <a:spcPct val="0"/>
              </a:spcAft>
              <a:defRPr sz="2400">
                <a:solidFill>
                  <a:schemeClr val="tx1"/>
                </a:solidFill>
                <a:latin typeface="Times New Roman" charset="0"/>
                <a:ea typeface="ＭＳ Ｐゴシック" charset="0"/>
              </a:defRPr>
            </a:lvl7pPr>
            <a:lvl8pPr marL="3657600" indent="-457200" eaLnBrk="0" fontAlgn="base" hangingPunct="0">
              <a:spcBef>
                <a:spcPct val="0"/>
              </a:spcBef>
              <a:spcAft>
                <a:spcPct val="0"/>
              </a:spcAft>
              <a:defRPr sz="2400">
                <a:solidFill>
                  <a:schemeClr val="tx1"/>
                </a:solidFill>
                <a:latin typeface="Times New Roman" charset="0"/>
                <a:ea typeface="ＭＳ Ｐゴシック" charset="0"/>
              </a:defRPr>
            </a:lvl8pPr>
            <a:lvl9pPr marL="4114800" indent="-4572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sz="3200"/>
          </a:p>
        </p:txBody>
      </p:sp>
      <p:sp>
        <p:nvSpPr>
          <p:cNvPr id="220164" name="Text Box 4"/>
          <p:cNvSpPr txBox="1">
            <a:spLocks noChangeArrowheads="1"/>
          </p:cNvSpPr>
          <p:nvPr/>
        </p:nvSpPr>
        <p:spPr bwMode="auto">
          <a:xfrm>
            <a:off x="838200" y="2057400"/>
            <a:ext cx="7964488" cy="3990975"/>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rgbClr val="FF99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buFontTx/>
              <a:buChar char="•"/>
            </a:pPr>
            <a:r>
              <a:rPr lang="en-US" sz="3200">
                <a:solidFill>
                  <a:schemeClr val="tx1"/>
                </a:solidFill>
              </a:rPr>
              <a:t> A* is complete.</a:t>
            </a:r>
          </a:p>
          <a:p>
            <a:pPr eaLnBrk="1" hangingPunct="1">
              <a:buFontTx/>
              <a:buChar char="•"/>
            </a:pPr>
            <a:endParaRPr lang="en-US" sz="3200">
              <a:solidFill>
                <a:schemeClr val="tx1"/>
              </a:solidFill>
            </a:endParaRPr>
          </a:p>
          <a:p>
            <a:pPr eaLnBrk="1" hangingPunct="1"/>
            <a:r>
              <a:rPr lang="en-US" sz="3200">
                <a:solidFill>
                  <a:schemeClr val="tx1"/>
                </a:solidFill>
              </a:rPr>
              <a:t>       A* builds search “bands” of increasing f(n)</a:t>
            </a:r>
          </a:p>
          <a:p>
            <a:pPr eaLnBrk="1" hangingPunct="1"/>
            <a:r>
              <a:rPr lang="en-US" sz="3200">
                <a:solidFill>
                  <a:schemeClr val="tx1"/>
                </a:solidFill>
              </a:rPr>
              <a:t>       At all points f(n) &lt; C*</a:t>
            </a:r>
          </a:p>
          <a:p>
            <a:pPr eaLnBrk="1" hangingPunct="1"/>
            <a:r>
              <a:rPr lang="en-US" sz="3200">
                <a:solidFill>
                  <a:schemeClr val="tx1"/>
                </a:solidFill>
              </a:rPr>
              <a:t>       Eventually we reach the “goal contour”</a:t>
            </a:r>
          </a:p>
          <a:p>
            <a:pPr eaLnBrk="1" hangingPunct="1">
              <a:buFontTx/>
              <a:buChar char="•"/>
            </a:pPr>
            <a:endParaRPr lang="en-US" sz="3200">
              <a:solidFill>
                <a:schemeClr val="tx1"/>
              </a:solidFill>
            </a:endParaRPr>
          </a:p>
          <a:p>
            <a:pPr eaLnBrk="1" hangingPunct="1">
              <a:buFontTx/>
              <a:buChar char="•"/>
            </a:pPr>
            <a:r>
              <a:rPr lang="en-US" sz="3200">
                <a:solidFill>
                  <a:schemeClr val="tx1"/>
                </a:solidFill>
              </a:rPr>
              <a:t> Optimally efficient</a:t>
            </a:r>
          </a:p>
          <a:p>
            <a:pPr eaLnBrk="1" hangingPunct="1">
              <a:buFontTx/>
              <a:buChar char="•"/>
            </a:pPr>
            <a:r>
              <a:rPr lang="en-US" sz="3200">
                <a:solidFill>
                  <a:schemeClr val="tx1"/>
                </a:solidFill>
              </a:rPr>
              <a:t> Most times exponential growth occurs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a:xfrm>
            <a:off x="1354138" y="533400"/>
            <a:ext cx="7789862" cy="849313"/>
          </a:xfrm>
        </p:spPr>
        <p:txBody>
          <a:bodyPr/>
          <a:lstStyle/>
          <a:p>
            <a:r>
              <a:rPr lang="en-US"/>
              <a:t>Memory Bounded Heuristic Search</a:t>
            </a:r>
          </a:p>
        </p:txBody>
      </p:sp>
      <p:sp>
        <p:nvSpPr>
          <p:cNvPr id="222211" name="Rectangle 3"/>
          <p:cNvSpPr>
            <a:spLocks noGrp="1" noChangeArrowheads="1"/>
          </p:cNvSpPr>
          <p:nvPr>
            <p:ph type="body" idx="1"/>
          </p:nvPr>
        </p:nvSpPr>
        <p:spPr/>
        <p:txBody>
          <a:bodyPr/>
          <a:lstStyle/>
          <a:p>
            <a:r>
              <a:rPr lang="en-US" sz="2800"/>
              <a:t>Ways of getting around memory issues of A*:</a:t>
            </a:r>
          </a:p>
          <a:p>
            <a:r>
              <a:rPr lang="en-US" sz="2800"/>
              <a:t>IDA* (iterative deepening algorithm)</a:t>
            </a:r>
          </a:p>
          <a:p>
            <a:pPr lvl="1"/>
            <a:r>
              <a:rPr lang="en-US" sz="2400"/>
              <a:t>Cutoff = f(n) instead of depth</a:t>
            </a:r>
          </a:p>
          <a:p>
            <a:r>
              <a:rPr lang="en-US" sz="2800"/>
              <a:t>Recursive Best First Search</a:t>
            </a:r>
          </a:p>
          <a:p>
            <a:pPr lvl="1"/>
            <a:r>
              <a:rPr lang="en-US" sz="2400"/>
              <a:t>Mimic standard BFS, but use linear space!</a:t>
            </a:r>
          </a:p>
          <a:p>
            <a:pPr lvl="1"/>
            <a:r>
              <a:rPr lang="en-US" sz="2400"/>
              <a:t>Keeps track of best f(n) from alternate paths</a:t>
            </a:r>
          </a:p>
          <a:p>
            <a:pPr lvl="1"/>
            <a:r>
              <a:rPr lang="en-US" sz="2400"/>
              <a:t>Disad’s: excessive node regeneration from recursion</a:t>
            </a:r>
          </a:p>
          <a:p>
            <a:pPr lvl="1"/>
            <a:r>
              <a:rPr lang="en-US" sz="2400"/>
              <a:t>Too little memory!  </a:t>
            </a:r>
            <a:r>
              <a:rPr lang="en-US" sz="2400">
                <a:sym typeface="Wingdings" charset="0"/>
              </a:rPr>
              <a:t> use memory-bounded approaches</a:t>
            </a:r>
          </a:p>
          <a:p>
            <a:pPr lvl="2"/>
            <a:r>
              <a:rPr lang="en-US" sz="2000"/>
              <a:t>Cutoff when memory bound is reached and other constraints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1150938" y="611188"/>
            <a:ext cx="7789862" cy="452437"/>
          </a:xfrm>
        </p:spPr>
        <p:txBody>
          <a:bodyPr/>
          <a:lstStyle/>
          <a:p>
            <a:r>
              <a:rPr lang="en-US"/>
              <a:t>Local Search / Optimization</a:t>
            </a:r>
          </a:p>
        </p:txBody>
      </p:sp>
      <p:sp>
        <p:nvSpPr>
          <p:cNvPr id="176131" name="Rectangle 3"/>
          <p:cNvSpPr>
            <a:spLocks noGrp="1" noChangeArrowheads="1"/>
          </p:cNvSpPr>
          <p:nvPr>
            <p:ph type="body" idx="1"/>
          </p:nvPr>
        </p:nvSpPr>
        <p:spPr/>
        <p:txBody>
          <a:bodyPr/>
          <a:lstStyle/>
          <a:p>
            <a:pPr marL="342900" indent="-342900" defTabSz="914400">
              <a:lnSpc>
                <a:spcPct val="90000"/>
              </a:lnSpc>
            </a:pPr>
            <a:r>
              <a:rPr lang="en-US"/>
              <a:t>Idea is to find the </a:t>
            </a:r>
            <a:r>
              <a:rPr lang="en-US" i="1"/>
              <a:t>best </a:t>
            </a:r>
            <a:r>
              <a:rPr lang="en-US"/>
              <a:t>state.</a:t>
            </a:r>
          </a:p>
          <a:p>
            <a:pPr marL="342900" indent="-342900" defTabSz="914400">
              <a:lnSpc>
                <a:spcPct val="90000"/>
              </a:lnSpc>
            </a:pPr>
            <a:r>
              <a:rPr lang="en-US"/>
              <a:t>We don’t really care how to get to the best state, just that we get there.</a:t>
            </a:r>
          </a:p>
          <a:p>
            <a:pPr marL="342900" indent="-342900" defTabSz="914400">
              <a:lnSpc>
                <a:spcPct val="90000"/>
              </a:lnSpc>
            </a:pPr>
            <a:r>
              <a:rPr lang="en-US"/>
              <a:t>The best state is defined according to an </a:t>
            </a:r>
            <a:r>
              <a:rPr lang="en-US" i="1"/>
              <a:t>objective function</a:t>
            </a:r>
          </a:p>
          <a:p>
            <a:pPr marL="742950" lvl="1" indent="-285750" defTabSz="914400">
              <a:lnSpc>
                <a:spcPct val="90000"/>
              </a:lnSpc>
            </a:pPr>
            <a:r>
              <a:rPr lang="en-US"/>
              <a:t>Measures the “fitness” of a state.</a:t>
            </a:r>
          </a:p>
          <a:p>
            <a:pPr marL="342900" indent="-342900" defTabSz="914400">
              <a:lnSpc>
                <a:spcPct val="90000"/>
              </a:lnSpc>
            </a:pPr>
            <a:r>
              <a:rPr lang="en-US"/>
              <a:t>Problem: Find the optimal state</a:t>
            </a:r>
          </a:p>
          <a:p>
            <a:pPr marL="742950" lvl="1" indent="-285750" defTabSz="914400">
              <a:lnSpc>
                <a:spcPct val="90000"/>
              </a:lnSpc>
            </a:pPr>
            <a:r>
              <a:rPr lang="en-US"/>
              <a:t>The one that maximizes (or minimizes) the objective function.</a:t>
            </a:r>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a:xfrm>
            <a:off x="1150938" y="611188"/>
            <a:ext cx="7789862" cy="452437"/>
          </a:xfrm>
        </p:spPr>
        <p:txBody>
          <a:bodyPr/>
          <a:lstStyle/>
          <a:p>
            <a:r>
              <a:rPr lang="en-US"/>
              <a:t>State Space Landscapes</a:t>
            </a:r>
          </a:p>
        </p:txBody>
      </p:sp>
      <p:sp>
        <p:nvSpPr>
          <p:cNvPr id="177155" name="Line 3"/>
          <p:cNvSpPr>
            <a:spLocks noChangeShapeType="1"/>
          </p:cNvSpPr>
          <p:nvPr/>
        </p:nvSpPr>
        <p:spPr bwMode="auto">
          <a:xfrm flipV="1">
            <a:off x="1524000" y="2057400"/>
            <a:ext cx="0" cy="38862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177156" name="Line 4"/>
          <p:cNvSpPr>
            <a:spLocks noChangeShapeType="1"/>
          </p:cNvSpPr>
          <p:nvPr/>
        </p:nvSpPr>
        <p:spPr bwMode="auto">
          <a:xfrm>
            <a:off x="1524000" y="5943600"/>
            <a:ext cx="5867400"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177157" name="Text Box 5"/>
          <p:cNvSpPr txBox="1">
            <a:spLocks noChangeArrowheads="1"/>
          </p:cNvSpPr>
          <p:nvPr/>
        </p:nvSpPr>
        <p:spPr bwMode="auto">
          <a:xfrm>
            <a:off x="593725" y="1708150"/>
            <a:ext cx="2324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a:solidFill>
                  <a:schemeClr val="tx1"/>
                </a:solidFill>
                <a:latin typeface="Verdana" charset="0"/>
              </a:rPr>
              <a:t>Objective Function</a:t>
            </a:r>
          </a:p>
        </p:txBody>
      </p:sp>
      <p:sp>
        <p:nvSpPr>
          <p:cNvPr id="177158" name="Text Box 6"/>
          <p:cNvSpPr txBox="1">
            <a:spLocks noChangeArrowheads="1"/>
          </p:cNvSpPr>
          <p:nvPr/>
        </p:nvSpPr>
        <p:spPr bwMode="auto">
          <a:xfrm>
            <a:off x="7391400" y="5757863"/>
            <a:ext cx="15652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a:solidFill>
                  <a:schemeClr val="tx1"/>
                </a:solidFill>
                <a:latin typeface="Verdana" charset="0"/>
              </a:rPr>
              <a:t>State Space</a:t>
            </a:r>
          </a:p>
        </p:txBody>
      </p:sp>
      <p:sp>
        <p:nvSpPr>
          <p:cNvPr id="177159" name="Freeform 7"/>
          <p:cNvSpPr>
            <a:spLocks/>
          </p:cNvSpPr>
          <p:nvPr/>
        </p:nvSpPr>
        <p:spPr bwMode="auto">
          <a:xfrm>
            <a:off x="1695450" y="2174875"/>
            <a:ext cx="5586413" cy="3624263"/>
          </a:xfrm>
          <a:custGeom>
            <a:avLst/>
            <a:gdLst>
              <a:gd name="T0" fmla="*/ 77 w 3519"/>
              <a:gd name="T1" fmla="*/ 2184 h 2283"/>
              <a:gd name="T2" fmla="*/ 119 w 3519"/>
              <a:gd name="T3" fmla="*/ 2149 h 2283"/>
              <a:gd name="T4" fmla="*/ 309 w 3519"/>
              <a:gd name="T5" fmla="*/ 1812 h 2283"/>
              <a:gd name="T6" fmla="*/ 372 w 3519"/>
              <a:gd name="T7" fmla="*/ 1629 h 2283"/>
              <a:gd name="T8" fmla="*/ 428 w 3519"/>
              <a:gd name="T9" fmla="*/ 1173 h 2283"/>
              <a:gd name="T10" fmla="*/ 751 w 3519"/>
              <a:gd name="T11" fmla="*/ 1082 h 2283"/>
              <a:gd name="T12" fmla="*/ 836 w 3519"/>
              <a:gd name="T13" fmla="*/ 857 h 2283"/>
              <a:gd name="T14" fmla="*/ 934 w 3519"/>
              <a:gd name="T15" fmla="*/ 225 h 2283"/>
              <a:gd name="T16" fmla="*/ 1046 w 3519"/>
              <a:gd name="T17" fmla="*/ 42 h 2283"/>
              <a:gd name="T18" fmla="*/ 1152 w 3519"/>
              <a:gd name="T19" fmla="*/ 0 h 2283"/>
              <a:gd name="T20" fmla="*/ 1292 w 3519"/>
              <a:gd name="T21" fmla="*/ 337 h 2283"/>
              <a:gd name="T22" fmla="*/ 1376 w 3519"/>
              <a:gd name="T23" fmla="*/ 1313 h 2283"/>
              <a:gd name="T24" fmla="*/ 1447 w 3519"/>
              <a:gd name="T25" fmla="*/ 1672 h 2283"/>
              <a:gd name="T26" fmla="*/ 1510 w 3519"/>
              <a:gd name="T27" fmla="*/ 2135 h 2283"/>
              <a:gd name="T28" fmla="*/ 1573 w 3519"/>
              <a:gd name="T29" fmla="*/ 2283 h 2283"/>
              <a:gd name="T30" fmla="*/ 1791 w 3519"/>
              <a:gd name="T31" fmla="*/ 2205 h 2283"/>
              <a:gd name="T32" fmla="*/ 1868 w 3519"/>
              <a:gd name="T33" fmla="*/ 2142 h 2283"/>
              <a:gd name="T34" fmla="*/ 1931 w 3519"/>
              <a:gd name="T35" fmla="*/ 1981 h 2283"/>
              <a:gd name="T36" fmla="*/ 2044 w 3519"/>
              <a:gd name="T37" fmla="*/ 1398 h 2283"/>
              <a:gd name="T38" fmla="*/ 2128 w 3519"/>
              <a:gd name="T39" fmla="*/ 997 h 2283"/>
              <a:gd name="T40" fmla="*/ 2212 w 3519"/>
              <a:gd name="T41" fmla="*/ 955 h 2283"/>
              <a:gd name="T42" fmla="*/ 2339 w 3519"/>
              <a:gd name="T43" fmla="*/ 1131 h 2283"/>
              <a:gd name="T44" fmla="*/ 2388 w 3519"/>
              <a:gd name="T45" fmla="*/ 1756 h 2283"/>
              <a:gd name="T46" fmla="*/ 2444 w 3519"/>
              <a:gd name="T47" fmla="*/ 1995 h 2283"/>
              <a:gd name="T48" fmla="*/ 2543 w 3519"/>
              <a:gd name="T49" fmla="*/ 2058 h 2283"/>
              <a:gd name="T50" fmla="*/ 2641 w 3519"/>
              <a:gd name="T51" fmla="*/ 2058 h 2283"/>
              <a:gd name="T52" fmla="*/ 2732 w 3519"/>
              <a:gd name="T53" fmla="*/ 1953 h 2283"/>
              <a:gd name="T54" fmla="*/ 2795 w 3519"/>
              <a:gd name="T55" fmla="*/ 1749 h 2283"/>
              <a:gd name="T56" fmla="*/ 2816 w 3519"/>
              <a:gd name="T57" fmla="*/ 1285 h 2283"/>
              <a:gd name="T58" fmla="*/ 2922 w 3519"/>
              <a:gd name="T59" fmla="*/ 1194 h 2283"/>
              <a:gd name="T60" fmla="*/ 3133 w 3519"/>
              <a:gd name="T61" fmla="*/ 1566 h 2283"/>
              <a:gd name="T62" fmla="*/ 3217 w 3519"/>
              <a:gd name="T63" fmla="*/ 1910 h 2283"/>
              <a:gd name="T64" fmla="*/ 3421 w 3519"/>
              <a:gd name="T65" fmla="*/ 2149 h 2283"/>
              <a:gd name="T66" fmla="*/ 3519 w 3519"/>
              <a:gd name="T67" fmla="*/ 2163 h 2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19" h="2283">
                <a:moveTo>
                  <a:pt x="0" y="2198"/>
                </a:moveTo>
                <a:cubicBezTo>
                  <a:pt x="26" y="2193"/>
                  <a:pt x="51" y="2189"/>
                  <a:pt x="77" y="2184"/>
                </a:cubicBezTo>
                <a:cubicBezTo>
                  <a:pt x="86" y="2182"/>
                  <a:pt x="98" y="2183"/>
                  <a:pt x="105" y="2177"/>
                </a:cubicBezTo>
                <a:cubicBezTo>
                  <a:pt x="113" y="2170"/>
                  <a:pt x="113" y="2158"/>
                  <a:pt x="119" y="2149"/>
                </a:cubicBezTo>
                <a:cubicBezTo>
                  <a:pt x="150" y="2102"/>
                  <a:pt x="182" y="2053"/>
                  <a:pt x="217" y="2009"/>
                </a:cubicBezTo>
                <a:cubicBezTo>
                  <a:pt x="235" y="1937"/>
                  <a:pt x="276" y="1878"/>
                  <a:pt x="309" y="1812"/>
                </a:cubicBezTo>
                <a:cubicBezTo>
                  <a:pt x="324" y="1782"/>
                  <a:pt x="332" y="1746"/>
                  <a:pt x="344" y="1714"/>
                </a:cubicBezTo>
                <a:cubicBezTo>
                  <a:pt x="355" y="1685"/>
                  <a:pt x="366" y="1659"/>
                  <a:pt x="372" y="1629"/>
                </a:cubicBezTo>
                <a:cubicBezTo>
                  <a:pt x="377" y="1606"/>
                  <a:pt x="386" y="1559"/>
                  <a:pt x="386" y="1559"/>
                </a:cubicBezTo>
                <a:cubicBezTo>
                  <a:pt x="391" y="1421"/>
                  <a:pt x="395" y="1304"/>
                  <a:pt x="428" y="1173"/>
                </a:cubicBezTo>
                <a:cubicBezTo>
                  <a:pt x="436" y="1143"/>
                  <a:pt x="445" y="1090"/>
                  <a:pt x="491" y="1089"/>
                </a:cubicBezTo>
                <a:cubicBezTo>
                  <a:pt x="578" y="1087"/>
                  <a:pt x="664" y="1084"/>
                  <a:pt x="751" y="1082"/>
                </a:cubicBezTo>
                <a:cubicBezTo>
                  <a:pt x="786" y="1034"/>
                  <a:pt x="807" y="978"/>
                  <a:pt x="822" y="920"/>
                </a:cubicBezTo>
                <a:cubicBezTo>
                  <a:pt x="825" y="907"/>
                  <a:pt x="831" y="871"/>
                  <a:pt x="836" y="857"/>
                </a:cubicBezTo>
                <a:cubicBezTo>
                  <a:pt x="849" y="821"/>
                  <a:pt x="858" y="797"/>
                  <a:pt x="864" y="758"/>
                </a:cubicBezTo>
                <a:cubicBezTo>
                  <a:pt x="870" y="528"/>
                  <a:pt x="868" y="422"/>
                  <a:pt x="934" y="225"/>
                </a:cubicBezTo>
                <a:cubicBezTo>
                  <a:pt x="944" y="163"/>
                  <a:pt x="970" y="122"/>
                  <a:pt x="1004" y="70"/>
                </a:cubicBezTo>
                <a:cubicBezTo>
                  <a:pt x="1013" y="56"/>
                  <a:pt x="1033" y="52"/>
                  <a:pt x="1046" y="42"/>
                </a:cubicBezTo>
                <a:cubicBezTo>
                  <a:pt x="1075" y="20"/>
                  <a:pt x="1066" y="22"/>
                  <a:pt x="1096" y="14"/>
                </a:cubicBezTo>
                <a:cubicBezTo>
                  <a:pt x="1115" y="9"/>
                  <a:pt x="1152" y="0"/>
                  <a:pt x="1152" y="0"/>
                </a:cubicBezTo>
                <a:cubicBezTo>
                  <a:pt x="1204" y="9"/>
                  <a:pt x="1227" y="19"/>
                  <a:pt x="1264" y="56"/>
                </a:cubicBezTo>
                <a:cubicBezTo>
                  <a:pt x="1287" y="148"/>
                  <a:pt x="1280" y="243"/>
                  <a:pt x="1292" y="337"/>
                </a:cubicBezTo>
                <a:cubicBezTo>
                  <a:pt x="1300" y="404"/>
                  <a:pt x="1334" y="478"/>
                  <a:pt x="1348" y="548"/>
                </a:cubicBezTo>
                <a:cubicBezTo>
                  <a:pt x="1369" y="803"/>
                  <a:pt x="1356" y="1058"/>
                  <a:pt x="1376" y="1313"/>
                </a:cubicBezTo>
                <a:cubicBezTo>
                  <a:pt x="1381" y="1382"/>
                  <a:pt x="1412" y="1456"/>
                  <a:pt x="1426" y="1524"/>
                </a:cubicBezTo>
                <a:cubicBezTo>
                  <a:pt x="1430" y="1578"/>
                  <a:pt x="1435" y="1621"/>
                  <a:pt x="1447" y="1672"/>
                </a:cubicBezTo>
                <a:cubicBezTo>
                  <a:pt x="1454" y="1752"/>
                  <a:pt x="1450" y="1834"/>
                  <a:pt x="1475" y="1910"/>
                </a:cubicBezTo>
                <a:cubicBezTo>
                  <a:pt x="1483" y="1986"/>
                  <a:pt x="1500" y="2060"/>
                  <a:pt x="1510" y="2135"/>
                </a:cubicBezTo>
                <a:cubicBezTo>
                  <a:pt x="1516" y="2177"/>
                  <a:pt x="1508" y="2222"/>
                  <a:pt x="1524" y="2262"/>
                </a:cubicBezTo>
                <a:cubicBezTo>
                  <a:pt x="1529" y="2275"/>
                  <a:pt x="1564" y="2281"/>
                  <a:pt x="1573" y="2283"/>
                </a:cubicBezTo>
                <a:cubicBezTo>
                  <a:pt x="1646" y="2278"/>
                  <a:pt x="1678" y="2273"/>
                  <a:pt x="1742" y="2262"/>
                </a:cubicBezTo>
                <a:cubicBezTo>
                  <a:pt x="1759" y="2244"/>
                  <a:pt x="1772" y="2221"/>
                  <a:pt x="1791" y="2205"/>
                </a:cubicBezTo>
                <a:cubicBezTo>
                  <a:pt x="1805" y="2193"/>
                  <a:pt x="1824" y="2187"/>
                  <a:pt x="1840" y="2177"/>
                </a:cubicBezTo>
                <a:cubicBezTo>
                  <a:pt x="1858" y="2124"/>
                  <a:pt x="1832" y="2187"/>
                  <a:pt x="1868" y="2142"/>
                </a:cubicBezTo>
                <a:cubicBezTo>
                  <a:pt x="1873" y="2136"/>
                  <a:pt x="1872" y="2128"/>
                  <a:pt x="1875" y="2121"/>
                </a:cubicBezTo>
                <a:cubicBezTo>
                  <a:pt x="1895" y="2074"/>
                  <a:pt x="1915" y="2029"/>
                  <a:pt x="1931" y="1981"/>
                </a:cubicBezTo>
                <a:cubicBezTo>
                  <a:pt x="1942" y="1881"/>
                  <a:pt x="1942" y="1768"/>
                  <a:pt x="1974" y="1672"/>
                </a:cubicBezTo>
                <a:cubicBezTo>
                  <a:pt x="1984" y="1578"/>
                  <a:pt x="2021" y="1490"/>
                  <a:pt x="2044" y="1398"/>
                </a:cubicBezTo>
                <a:cubicBezTo>
                  <a:pt x="2049" y="1334"/>
                  <a:pt x="2056" y="1271"/>
                  <a:pt x="2072" y="1208"/>
                </a:cubicBezTo>
                <a:cubicBezTo>
                  <a:pt x="2080" y="1100"/>
                  <a:pt x="2082" y="1089"/>
                  <a:pt x="2128" y="997"/>
                </a:cubicBezTo>
                <a:cubicBezTo>
                  <a:pt x="2131" y="990"/>
                  <a:pt x="2142" y="993"/>
                  <a:pt x="2149" y="990"/>
                </a:cubicBezTo>
                <a:cubicBezTo>
                  <a:pt x="2170" y="979"/>
                  <a:pt x="2192" y="968"/>
                  <a:pt x="2212" y="955"/>
                </a:cubicBezTo>
                <a:cubicBezTo>
                  <a:pt x="2266" y="966"/>
                  <a:pt x="2259" y="987"/>
                  <a:pt x="2297" y="1025"/>
                </a:cubicBezTo>
                <a:cubicBezTo>
                  <a:pt x="2305" y="1066"/>
                  <a:pt x="2326" y="1093"/>
                  <a:pt x="2339" y="1131"/>
                </a:cubicBezTo>
                <a:cubicBezTo>
                  <a:pt x="2357" y="1278"/>
                  <a:pt x="2347" y="1427"/>
                  <a:pt x="2367" y="1573"/>
                </a:cubicBezTo>
                <a:cubicBezTo>
                  <a:pt x="2375" y="1634"/>
                  <a:pt x="2379" y="1695"/>
                  <a:pt x="2388" y="1756"/>
                </a:cubicBezTo>
                <a:cubicBezTo>
                  <a:pt x="2392" y="1782"/>
                  <a:pt x="2409" y="1833"/>
                  <a:pt x="2409" y="1833"/>
                </a:cubicBezTo>
                <a:cubicBezTo>
                  <a:pt x="2411" y="1856"/>
                  <a:pt x="2425" y="1972"/>
                  <a:pt x="2444" y="1995"/>
                </a:cubicBezTo>
                <a:cubicBezTo>
                  <a:pt x="2449" y="2001"/>
                  <a:pt x="2458" y="2000"/>
                  <a:pt x="2465" y="2002"/>
                </a:cubicBezTo>
                <a:cubicBezTo>
                  <a:pt x="2484" y="2031"/>
                  <a:pt x="2513" y="2038"/>
                  <a:pt x="2543" y="2058"/>
                </a:cubicBezTo>
                <a:cubicBezTo>
                  <a:pt x="2550" y="2063"/>
                  <a:pt x="2564" y="2072"/>
                  <a:pt x="2564" y="2072"/>
                </a:cubicBezTo>
                <a:cubicBezTo>
                  <a:pt x="2590" y="2068"/>
                  <a:pt x="2619" y="2072"/>
                  <a:pt x="2641" y="2058"/>
                </a:cubicBezTo>
                <a:cubicBezTo>
                  <a:pt x="2651" y="2052"/>
                  <a:pt x="2654" y="2039"/>
                  <a:pt x="2662" y="2030"/>
                </a:cubicBezTo>
                <a:cubicBezTo>
                  <a:pt x="2685" y="2004"/>
                  <a:pt x="2708" y="1977"/>
                  <a:pt x="2732" y="1953"/>
                </a:cubicBezTo>
                <a:cubicBezTo>
                  <a:pt x="2763" y="1874"/>
                  <a:pt x="2746" y="1903"/>
                  <a:pt x="2774" y="1861"/>
                </a:cubicBezTo>
                <a:cubicBezTo>
                  <a:pt x="2783" y="1824"/>
                  <a:pt x="2783" y="1785"/>
                  <a:pt x="2795" y="1749"/>
                </a:cubicBezTo>
                <a:cubicBezTo>
                  <a:pt x="2801" y="1613"/>
                  <a:pt x="2803" y="1477"/>
                  <a:pt x="2809" y="1341"/>
                </a:cubicBezTo>
                <a:cubicBezTo>
                  <a:pt x="2810" y="1322"/>
                  <a:pt x="2814" y="1304"/>
                  <a:pt x="2816" y="1285"/>
                </a:cubicBezTo>
                <a:cubicBezTo>
                  <a:pt x="2819" y="1257"/>
                  <a:pt x="2803" y="1219"/>
                  <a:pt x="2824" y="1201"/>
                </a:cubicBezTo>
                <a:cubicBezTo>
                  <a:pt x="2849" y="1180"/>
                  <a:pt x="2889" y="1196"/>
                  <a:pt x="2922" y="1194"/>
                </a:cubicBezTo>
                <a:cubicBezTo>
                  <a:pt x="2994" y="1199"/>
                  <a:pt x="3043" y="1208"/>
                  <a:pt x="3112" y="1215"/>
                </a:cubicBezTo>
                <a:cubicBezTo>
                  <a:pt x="3147" y="1321"/>
                  <a:pt x="3123" y="1452"/>
                  <a:pt x="3133" y="1566"/>
                </a:cubicBezTo>
                <a:cubicBezTo>
                  <a:pt x="3138" y="1618"/>
                  <a:pt x="3136" y="1679"/>
                  <a:pt x="3154" y="1728"/>
                </a:cubicBezTo>
                <a:cubicBezTo>
                  <a:pt x="3176" y="1787"/>
                  <a:pt x="3201" y="1848"/>
                  <a:pt x="3217" y="1910"/>
                </a:cubicBezTo>
                <a:cubicBezTo>
                  <a:pt x="3229" y="1960"/>
                  <a:pt x="3261" y="2059"/>
                  <a:pt x="3301" y="2086"/>
                </a:cubicBezTo>
                <a:cubicBezTo>
                  <a:pt x="3326" y="2124"/>
                  <a:pt x="3379" y="2135"/>
                  <a:pt x="3421" y="2149"/>
                </a:cubicBezTo>
                <a:cubicBezTo>
                  <a:pt x="3431" y="2152"/>
                  <a:pt x="3439" y="2162"/>
                  <a:pt x="3449" y="2163"/>
                </a:cubicBezTo>
                <a:cubicBezTo>
                  <a:pt x="3472" y="2166"/>
                  <a:pt x="3496" y="2163"/>
                  <a:pt x="3519" y="2163"/>
                </a:cubicBezTo>
              </a:path>
            </a:pathLst>
          </a:custGeom>
          <a:noFill/>
          <a:ln w="952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lstStyle/>
          <a:p>
            <a:endParaRPr lang="en-US"/>
          </a:p>
        </p:txBody>
      </p:sp>
      <p:sp>
        <p:nvSpPr>
          <p:cNvPr id="177160" name="AutoShape 8"/>
          <p:cNvSpPr>
            <a:spLocks/>
          </p:cNvSpPr>
          <p:nvPr/>
        </p:nvSpPr>
        <p:spPr bwMode="auto">
          <a:xfrm>
            <a:off x="2743200" y="4724400"/>
            <a:ext cx="1219200" cy="319088"/>
          </a:xfrm>
          <a:prstGeom prst="borderCallout2">
            <a:avLst>
              <a:gd name="adj1" fmla="val 35819"/>
              <a:gd name="adj2" fmla="val -6250"/>
              <a:gd name="adj3" fmla="val 35819"/>
              <a:gd name="adj4" fmla="val -12241"/>
              <a:gd name="adj5" fmla="val -257213"/>
              <a:gd name="adj6" fmla="val -19139"/>
            </a:avLst>
          </a:prstGeom>
          <a:solidFill>
            <a:schemeClr val="accent1"/>
          </a:solidFill>
          <a:ln w="9525">
            <a:solidFill>
              <a:schemeClr val="folHlink"/>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eaLnBrk="1" hangingPunct="1"/>
            <a:r>
              <a:rPr lang="en-US" sz="1600">
                <a:solidFill>
                  <a:schemeClr val="tx1"/>
                </a:solidFill>
                <a:latin typeface="Verdana" charset="0"/>
              </a:rPr>
              <a:t>shoulder</a:t>
            </a:r>
          </a:p>
        </p:txBody>
      </p:sp>
      <p:sp>
        <p:nvSpPr>
          <p:cNvPr id="177161" name="AutoShape 9"/>
          <p:cNvSpPr>
            <a:spLocks/>
          </p:cNvSpPr>
          <p:nvPr/>
        </p:nvSpPr>
        <p:spPr bwMode="auto">
          <a:xfrm>
            <a:off x="4235450" y="1971675"/>
            <a:ext cx="914400" cy="609600"/>
          </a:xfrm>
          <a:prstGeom prst="borderCallout2">
            <a:avLst>
              <a:gd name="adj1" fmla="val 18750"/>
              <a:gd name="adj2" fmla="val -8333"/>
              <a:gd name="adj3" fmla="val 18750"/>
              <a:gd name="adj4" fmla="val -8333"/>
              <a:gd name="adj5" fmla="val 29690"/>
              <a:gd name="adj6" fmla="val -60764"/>
            </a:avLst>
          </a:prstGeom>
          <a:solidFill>
            <a:schemeClr val="accent1"/>
          </a:solidFill>
          <a:ln w="9525">
            <a:solidFill>
              <a:schemeClr val="folHlink"/>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eaLnBrk="1" hangingPunct="1"/>
            <a:r>
              <a:rPr lang="en-US" sz="1600">
                <a:solidFill>
                  <a:schemeClr val="tx1"/>
                </a:solidFill>
                <a:latin typeface="Verdana" charset="0"/>
              </a:rPr>
              <a:t>global max</a:t>
            </a:r>
          </a:p>
        </p:txBody>
      </p:sp>
      <p:sp>
        <p:nvSpPr>
          <p:cNvPr id="177162" name="AutoShape 10"/>
          <p:cNvSpPr>
            <a:spLocks/>
          </p:cNvSpPr>
          <p:nvPr/>
        </p:nvSpPr>
        <p:spPr bwMode="auto">
          <a:xfrm>
            <a:off x="5334000" y="2819400"/>
            <a:ext cx="914400" cy="609600"/>
          </a:xfrm>
          <a:prstGeom prst="borderCallout2">
            <a:avLst>
              <a:gd name="adj1" fmla="val 18750"/>
              <a:gd name="adj2" fmla="val -8333"/>
              <a:gd name="adj3" fmla="val 18750"/>
              <a:gd name="adj4" fmla="val -8333"/>
              <a:gd name="adj5" fmla="val 131509"/>
              <a:gd name="adj6" fmla="val -13023"/>
            </a:avLst>
          </a:prstGeom>
          <a:solidFill>
            <a:schemeClr val="accent1"/>
          </a:solidFill>
          <a:ln w="9525">
            <a:solidFill>
              <a:schemeClr val="folHlink"/>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eaLnBrk="1" hangingPunct="1"/>
            <a:r>
              <a:rPr lang="en-US" sz="1600">
                <a:solidFill>
                  <a:schemeClr val="tx1"/>
                </a:solidFill>
                <a:latin typeface="Verdana" charset="0"/>
              </a:rPr>
              <a:t>local max</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a:xfrm>
            <a:off x="1150938" y="611188"/>
            <a:ext cx="7789862" cy="452437"/>
          </a:xfrm>
        </p:spPr>
        <p:txBody>
          <a:bodyPr/>
          <a:lstStyle/>
          <a:p>
            <a:r>
              <a:rPr lang="en-US"/>
              <a:t>Problem Formulation</a:t>
            </a:r>
          </a:p>
        </p:txBody>
      </p:sp>
      <p:sp>
        <p:nvSpPr>
          <p:cNvPr id="180227" name="Rectangle 3"/>
          <p:cNvSpPr>
            <a:spLocks noGrp="1" noChangeArrowheads="1"/>
          </p:cNvSpPr>
          <p:nvPr>
            <p:ph type="body" idx="1"/>
          </p:nvPr>
        </p:nvSpPr>
        <p:spPr/>
        <p:txBody>
          <a:bodyPr/>
          <a:lstStyle/>
          <a:p>
            <a:r>
              <a:rPr lang="en-US"/>
              <a:t>Complete-state formulation</a:t>
            </a:r>
          </a:p>
          <a:p>
            <a:pPr lvl="1"/>
            <a:r>
              <a:rPr lang="en-US"/>
              <a:t>Start with an approximate solution and perturb</a:t>
            </a:r>
          </a:p>
          <a:p>
            <a:r>
              <a:rPr lang="en-US"/>
              <a:t>n-queens problem</a:t>
            </a:r>
          </a:p>
          <a:p>
            <a:pPr lvl="1"/>
            <a:r>
              <a:rPr lang="en-US"/>
              <a:t>Place n queens on a board so that no queen is attacking another queen.</a:t>
            </a:r>
          </a:p>
          <a:p>
            <a:pPr lvl="1"/>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1150938" y="611188"/>
            <a:ext cx="7789862" cy="452437"/>
          </a:xfrm>
        </p:spPr>
        <p:txBody>
          <a:bodyPr/>
          <a:lstStyle/>
          <a:p>
            <a:r>
              <a:rPr lang="en-US"/>
              <a:t>Overview</a:t>
            </a:r>
          </a:p>
        </p:txBody>
      </p:sp>
      <p:sp>
        <p:nvSpPr>
          <p:cNvPr id="146435" name="Rectangle 3"/>
          <p:cNvSpPr>
            <a:spLocks noGrp="1" noChangeArrowheads="1"/>
          </p:cNvSpPr>
          <p:nvPr>
            <p:ph type="body" idx="1"/>
          </p:nvPr>
        </p:nvSpPr>
        <p:spPr/>
        <p:txBody>
          <a:bodyPr/>
          <a:lstStyle/>
          <a:p>
            <a:pPr marL="342900" indent="-342900" defTabSz="914400"/>
            <a:r>
              <a:rPr lang="en-US" sz="2800"/>
              <a:t>Heuristic Search</a:t>
            </a:r>
          </a:p>
          <a:p>
            <a:pPr marL="742950" lvl="1" indent="-285750" defTabSz="914400"/>
            <a:r>
              <a:rPr lang="en-US" sz="2400"/>
              <a:t>Best-First Search Approach</a:t>
            </a:r>
          </a:p>
          <a:p>
            <a:pPr lvl="2" defTabSz="914400"/>
            <a:r>
              <a:rPr lang="en-US" sz="2000"/>
              <a:t>Greedy </a:t>
            </a:r>
          </a:p>
          <a:p>
            <a:pPr lvl="2" defTabSz="914400"/>
            <a:r>
              <a:rPr lang="en-US" sz="2000"/>
              <a:t>A* </a:t>
            </a:r>
          </a:p>
          <a:p>
            <a:pPr marL="742950" lvl="1" indent="-285750" defTabSz="914400"/>
            <a:r>
              <a:rPr lang="en-US" sz="2400"/>
              <a:t>Heuristic Functions</a:t>
            </a:r>
          </a:p>
          <a:p>
            <a:pPr marL="342900" indent="-342900" defTabSz="914400"/>
            <a:r>
              <a:rPr lang="en-US" sz="2800"/>
              <a:t>Local Search and Optimization</a:t>
            </a:r>
          </a:p>
          <a:p>
            <a:pPr marL="742950" lvl="1" indent="-285750" defTabSz="914400"/>
            <a:r>
              <a:rPr lang="en-US" sz="2400"/>
              <a:t>Hill-climbing</a:t>
            </a:r>
          </a:p>
          <a:p>
            <a:pPr marL="742950" lvl="1" indent="-285750" defTabSz="914400"/>
            <a:r>
              <a:rPr lang="en-US" sz="2400"/>
              <a:t>Simulated Annealing</a:t>
            </a:r>
          </a:p>
          <a:p>
            <a:pPr marL="742950" lvl="1" indent="-285750" defTabSz="914400"/>
            <a:r>
              <a:rPr lang="en-US" sz="2400"/>
              <a:t>Local Beam</a:t>
            </a:r>
          </a:p>
          <a:p>
            <a:pPr marL="742950" lvl="1" indent="-285750" defTabSz="914400"/>
            <a:r>
              <a:rPr lang="en-US" sz="2400"/>
              <a:t>Genetic Algorithms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a:xfrm>
            <a:off x="1150938" y="611188"/>
            <a:ext cx="7789862" cy="452437"/>
          </a:xfrm>
        </p:spPr>
        <p:txBody>
          <a:bodyPr/>
          <a:lstStyle/>
          <a:p>
            <a:r>
              <a:rPr lang="en-US"/>
              <a:t>Problem Formulation</a:t>
            </a:r>
          </a:p>
        </p:txBody>
      </p:sp>
      <p:sp>
        <p:nvSpPr>
          <p:cNvPr id="181251" name="Rectangle 3"/>
          <p:cNvSpPr>
            <a:spLocks noGrp="1" noChangeArrowheads="1"/>
          </p:cNvSpPr>
          <p:nvPr>
            <p:ph type="body" idx="1"/>
          </p:nvPr>
        </p:nvSpPr>
        <p:spPr/>
        <p:txBody>
          <a:bodyPr/>
          <a:lstStyle/>
          <a:p>
            <a:r>
              <a:rPr lang="en-US"/>
              <a:t>Initial State: n queens placed randomly on the board, one per column.</a:t>
            </a:r>
          </a:p>
          <a:p>
            <a:r>
              <a:rPr lang="en-US"/>
              <a:t>Successor function: States that obtained by moving one queen to a new location in its column.</a:t>
            </a:r>
          </a:p>
          <a:p>
            <a:r>
              <a:rPr lang="en-US"/>
              <a:t>Heuristic/objective function: The number of pairs of attacking queens.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22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2609850"/>
            <a:ext cx="1533525"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82275" name="Rectangle 3"/>
          <p:cNvSpPr>
            <a:spLocks noGrp="1" noChangeArrowheads="1"/>
          </p:cNvSpPr>
          <p:nvPr>
            <p:ph type="title"/>
          </p:nvPr>
        </p:nvSpPr>
        <p:spPr>
          <a:xfrm>
            <a:off x="1150938" y="611188"/>
            <a:ext cx="7789862" cy="452437"/>
          </a:xfrm>
        </p:spPr>
        <p:txBody>
          <a:bodyPr/>
          <a:lstStyle/>
          <a:p>
            <a:r>
              <a:rPr lang="en-US"/>
              <a:t>n-Queens</a:t>
            </a:r>
          </a:p>
        </p:txBody>
      </p:sp>
      <p:sp>
        <p:nvSpPr>
          <p:cNvPr id="182276" name="Text Box 4"/>
          <p:cNvSpPr txBox="1">
            <a:spLocks noChangeArrowheads="1"/>
          </p:cNvSpPr>
          <p:nvPr/>
        </p:nvSpPr>
        <p:spPr bwMode="auto">
          <a:xfrm>
            <a:off x="2743200" y="3067050"/>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5</a:t>
            </a:r>
          </a:p>
        </p:txBody>
      </p:sp>
      <p:sp>
        <p:nvSpPr>
          <p:cNvPr id="182277" name="Text Box 5"/>
          <p:cNvSpPr txBox="1">
            <a:spLocks noChangeArrowheads="1"/>
          </p:cNvSpPr>
          <p:nvPr/>
        </p:nvSpPr>
        <p:spPr bwMode="auto">
          <a:xfrm>
            <a:off x="2743200" y="3448050"/>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5</a:t>
            </a:r>
          </a:p>
        </p:txBody>
      </p:sp>
      <p:sp>
        <p:nvSpPr>
          <p:cNvPr id="182278" name="Text Box 6"/>
          <p:cNvSpPr txBox="1">
            <a:spLocks noChangeArrowheads="1"/>
          </p:cNvSpPr>
          <p:nvPr/>
        </p:nvSpPr>
        <p:spPr bwMode="auto">
          <a:xfrm>
            <a:off x="3071813" y="2730500"/>
            <a:ext cx="312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4</a:t>
            </a:r>
          </a:p>
        </p:txBody>
      </p:sp>
      <p:sp>
        <p:nvSpPr>
          <p:cNvPr id="182279" name="Text Box 7"/>
          <p:cNvSpPr txBox="1">
            <a:spLocks noChangeArrowheads="1"/>
          </p:cNvSpPr>
          <p:nvPr/>
        </p:nvSpPr>
        <p:spPr bwMode="auto">
          <a:xfrm>
            <a:off x="2743200" y="3797300"/>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a:t>
            </a:r>
          </a:p>
        </p:txBody>
      </p:sp>
      <p:sp>
        <p:nvSpPr>
          <p:cNvPr id="182280" name="Text Box 8"/>
          <p:cNvSpPr txBox="1">
            <a:spLocks noChangeArrowheads="1"/>
          </p:cNvSpPr>
          <p:nvPr/>
        </p:nvSpPr>
        <p:spPr bwMode="auto">
          <a:xfrm>
            <a:off x="3070225" y="3416300"/>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2</a:t>
            </a:r>
          </a:p>
        </p:txBody>
      </p:sp>
      <p:sp>
        <p:nvSpPr>
          <p:cNvPr id="182281" name="Text Box 9"/>
          <p:cNvSpPr txBox="1">
            <a:spLocks noChangeArrowheads="1"/>
          </p:cNvSpPr>
          <p:nvPr/>
        </p:nvSpPr>
        <p:spPr bwMode="auto">
          <a:xfrm>
            <a:off x="3070225" y="3775075"/>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a:t>
            </a:r>
          </a:p>
        </p:txBody>
      </p:sp>
      <p:sp>
        <p:nvSpPr>
          <p:cNvPr id="182282" name="Text Box 10"/>
          <p:cNvSpPr txBox="1">
            <a:spLocks noChangeArrowheads="1"/>
          </p:cNvSpPr>
          <p:nvPr/>
        </p:nvSpPr>
        <p:spPr bwMode="auto">
          <a:xfrm>
            <a:off x="3421063" y="3067050"/>
            <a:ext cx="312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4</a:t>
            </a:r>
          </a:p>
        </p:txBody>
      </p:sp>
      <p:sp>
        <p:nvSpPr>
          <p:cNvPr id="182283" name="Text Box 11"/>
          <p:cNvSpPr txBox="1">
            <a:spLocks noChangeArrowheads="1"/>
          </p:cNvSpPr>
          <p:nvPr/>
        </p:nvSpPr>
        <p:spPr bwMode="auto">
          <a:xfrm>
            <a:off x="3429000" y="3416300"/>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5</a:t>
            </a:r>
          </a:p>
        </p:txBody>
      </p:sp>
      <p:sp>
        <p:nvSpPr>
          <p:cNvPr id="182284" name="Text Box 12"/>
          <p:cNvSpPr txBox="1">
            <a:spLocks noChangeArrowheads="1"/>
          </p:cNvSpPr>
          <p:nvPr/>
        </p:nvSpPr>
        <p:spPr bwMode="auto">
          <a:xfrm>
            <a:off x="3429000" y="3797300"/>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2</a:t>
            </a:r>
          </a:p>
        </p:txBody>
      </p:sp>
      <p:sp>
        <p:nvSpPr>
          <p:cNvPr id="182285" name="Text Box 13"/>
          <p:cNvSpPr txBox="1">
            <a:spLocks noChangeArrowheads="1"/>
          </p:cNvSpPr>
          <p:nvPr/>
        </p:nvSpPr>
        <p:spPr bwMode="auto">
          <a:xfrm>
            <a:off x="3767138" y="2730500"/>
            <a:ext cx="312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4</a:t>
            </a:r>
          </a:p>
        </p:txBody>
      </p:sp>
      <p:sp>
        <p:nvSpPr>
          <p:cNvPr id="182286" name="Text Box 14"/>
          <p:cNvSpPr txBox="1">
            <a:spLocks noChangeArrowheads="1"/>
          </p:cNvSpPr>
          <p:nvPr/>
        </p:nvSpPr>
        <p:spPr bwMode="auto">
          <a:xfrm>
            <a:off x="3779838" y="3416300"/>
            <a:ext cx="312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a:t>
            </a:r>
          </a:p>
        </p:txBody>
      </p:sp>
      <p:sp>
        <p:nvSpPr>
          <p:cNvPr id="182287" name="Text Box 15"/>
          <p:cNvSpPr txBox="1">
            <a:spLocks noChangeArrowheads="1"/>
          </p:cNvSpPr>
          <p:nvPr/>
        </p:nvSpPr>
        <p:spPr bwMode="auto">
          <a:xfrm>
            <a:off x="3779838" y="3797300"/>
            <a:ext cx="312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4</a:t>
            </a:r>
          </a:p>
        </p:txBody>
      </p:sp>
      <p:pic>
        <p:nvPicPr>
          <p:cNvPr id="182288" name="Picture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5875" y="2590800"/>
            <a:ext cx="1533525"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82289"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0850" y="3408363"/>
            <a:ext cx="3333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82290"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625" y="3024188"/>
            <a:ext cx="361950"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82291" name="Text Box 19"/>
          <p:cNvSpPr txBox="1">
            <a:spLocks noChangeArrowheads="1"/>
          </p:cNvSpPr>
          <p:nvPr/>
        </p:nvSpPr>
        <p:spPr bwMode="auto">
          <a:xfrm>
            <a:off x="5181600" y="3048000"/>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a:t>
            </a:r>
          </a:p>
        </p:txBody>
      </p:sp>
      <p:sp>
        <p:nvSpPr>
          <p:cNvPr id="182292" name="Text Box 20"/>
          <p:cNvSpPr txBox="1">
            <a:spLocks noChangeArrowheads="1"/>
          </p:cNvSpPr>
          <p:nvPr/>
        </p:nvSpPr>
        <p:spPr bwMode="auto">
          <a:xfrm>
            <a:off x="5181600" y="3397250"/>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a:t>
            </a:r>
          </a:p>
        </p:txBody>
      </p:sp>
      <p:sp>
        <p:nvSpPr>
          <p:cNvPr id="182293" name="Text Box 21"/>
          <p:cNvSpPr txBox="1">
            <a:spLocks noChangeArrowheads="1"/>
          </p:cNvSpPr>
          <p:nvPr/>
        </p:nvSpPr>
        <p:spPr bwMode="auto">
          <a:xfrm>
            <a:off x="5181600" y="3733800"/>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2</a:t>
            </a:r>
          </a:p>
        </p:txBody>
      </p:sp>
      <p:sp>
        <p:nvSpPr>
          <p:cNvPr id="182294" name="Text Box 22"/>
          <p:cNvSpPr txBox="1">
            <a:spLocks noChangeArrowheads="1"/>
          </p:cNvSpPr>
          <p:nvPr/>
        </p:nvSpPr>
        <p:spPr bwMode="auto">
          <a:xfrm>
            <a:off x="5554663" y="3733800"/>
            <a:ext cx="312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a:t>
            </a:r>
          </a:p>
        </p:txBody>
      </p:sp>
      <p:sp>
        <p:nvSpPr>
          <p:cNvPr id="182295" name="Text Box 23"/>
          <p:cNvSpPr txBox="1">
            <a:spLocks noChangeArrowheads="1"/>
          </p:cNvSpPr>
          <p:nvPr/>
        </p:nvSpPr>
        <p:spPr bwMode="auto">
          <a:xfrm>
            <a:off x="5519738" y="3048000"/>
            <a:ext cx="312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5</a:t>
            </a:r>
          </a:p>
        </p:txBody>
      </p:sp>
      <p:sp>
        <p:nvSpPr>
          <p:cNvPr id="182296" name="Text Box 24"/>
          <p:cNvSpPr txBox="1">
            <a:spLocks noChangeArrowheads="1"/>
          </p:cNvSpPr>
          <p:nvPr/>
        </p:nvSpPr>
        <p:spPr bwMode="auto">
          <a:xfrm>
            <a:off x="5532438" y="2689225"/>
            <a:ext cx="312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4</a:t>
            </a:r>
          </a:p>
        </p:txBody>
      </p:sp>
      <p:sp>
        <p:nvSpPr>
          <p:cNvPr id="182297" name="Text Box 25"/>
          <p:cNvSpPr txBox="1">
            <a:spLocks noChangeArrowheads="1"/>
          </p:cNvSpPr>
          <p:nvPr/>
        </p:nvSpPr>
        <p:spPr bwMode="auto">
          <a:xfrm>
            <a:off x="5867400" y="3048000"/>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2</a:t>
            </a:r>
          </a:p>
        </p:txBody>
      </p:sp>
      <p:sp>
        <p:nvSpPr>
          <p:cNvPr id="182298" name="Text Box 26"/>
          <p:cNvSpPr txBox="1">
            <a:spLocks noChangeArrowheads="1"/>
          </p:cNvSpPr>
          <p:nvPr/>
        </p:nvSpPr>
        <p:spPr bwMode="auto">
          <a:xfrm>
            <a:off x="5878513" y="3386138"/>
            <a:ext cx="312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a:t>
            </a:r>
          </a:p>
        </p:txBody>
      </p:sp>
      <p:sp>
        <p:nvSpPr>
          <p:cNvPr id="182299" name="Text Box 27"/>
          <p:cNvSpPr txBox="1">
            <a:spLocks noChangeArrowheads="1"/>
          </p:cNvSpPr>
          <p:nvPr/>
        </p:nvSpPr>
        <p:spPr bwMode="auto">
          <a:xfrm>
            <a:off x="5889625" y="3744913"/>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1</a:t>
            </a:r>
          </a:p>
        </p:txBody>
      </p:sp>
      <p:sp>
        <p:nvSpPr>
          <p:cNvPr id="182300" name="Text Box 28"/>
          <p:cNvSpPr txBox="1">
            <a:spLocks noChangeArrowheads="1"/>
          </p:cNvSpPr>
          <p:nvPr/>
        </p:nvSpPr>
        <p:spPr bwMode="auto">
          <a:xfrm>
            <a:off x="6240463" y="2700338"/>
            <a:ext cx="312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4</a:t>
            </a:r>
          </a:p>
        </p:txBody>
      </p:sp>
      <p:sp>
        <p:nvSpPr>
          <p:cNvPr id="182301" name="Text Box 29"/>
          <p:cNvSpPr txBox="1">
            <a:spLocks noChangeArrowheads="1"/>
          </p:cNvSpPr>
          <p:nvPr/>
        </p:nvSpPr>
        <p:spPr bwMode="auto">
          <a:xfrm>
            <a:off x="6240463" y="3384550"/>
            <a:ext cx="312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2</a:t>
            </a:r>
          </a:p>
        </p:txBody>
      </p:sp>
      <p:sp>
        <p:nvSpPr>
          <p:cNvPr id="182302" name="Text Box 30"/>
          <p:cNvSpPr txBox="1">
            <a:spLocks noChangeArrowheads="1"/>
          </p:cNvSpPr>
          <p:nvPr/>
        </p:nvSpPr>
        <p:spPr bwMode="auto">
          <a:xfrm>
            <a:off x="6226175" y="3733800"/>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2</a:t>
            </a:r>
          </a:p>
        </p:txBody>
      </p:sp>
      <p:sp>
        <p:nvSpPr>
          <p:cNvPr id="182303" name="AutoShape 31"/>
          <p:cNvSpPr>
            <a:spLocks noChangeArrowheads="1"/>
          </p:cNvSpPr>
          <p:nvPr/>
        </p:nvSpPr>
        <p:spPr bwMode="auto">
          <a:xfrm>
            <a:off x="4267200" y="3124200"/>
            <a:ext cx="762000" cy="457200"/>
          </a:xfrm>
          <a:prstGeom prst="rightArrow">
            <a:avLst>
              <a:gd name="adj1" fmla="val 50000"/>
              <a:gd name="adj2" fmla="val 41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a:xfrm>
            <a:off x="1150938" y="611188"/>
            <a:ext cx="7789862" cy="452437"/>
          </a:xfrm>
        </p:spPr>
        <p:txBody>
          <a:bodyPr/>
          <a:lstStyle/>
          <a:p>
            <a:r>
              <a:rPr lang="en-US"/>
              <a:t>Local Search Algorithms</a:t>
            </a:r>
          </a:p>
        </p:txBody>
      </p:sp>
      <p:sp>
        <p:nvSpPr>
          <p:cNvPr id="184323" name="Rectangle 3"/>
          <p:cNvSpPr>
            <a:spLocks noGrp="1" noChangeArrowheads="1"/>
          </p:cNvSpPr>
          <p:nvPr>
            <p:ph type="body" idx="1"/>
          </p:nvPr>
        </p:nvSpPr>
        <p:spPr/>
        <p:txBody>
          <a:bodyPr/>
          <a:lstStyle/>
          <a:p>
            <a:r>
              <a:rPr lang="en-US"/>
              <a:t>Hill climbing</a:t>
            </a:r>
          </a:p>
          <a:p>
            <a:r>
              <a:rPr lang="en-US"/>
              <a:t>Simulated annealing</a:t>
            </a:r>
          </a:p>
          <a:p>
            <a:r>
              <a:rPr lang="en-US"/>
              <a:t>Local beam search</a:t>
            </a:r>
          </a:p>
          <a:p>
            <a:r>
              <a:rPr lang="en-US"/>
              <a:t>Genetic Algorithms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1150938" y="611188"/>
            <a:ext cx="7789862" cy="452437"/>
          </a:xfrm>
        </p:spPr>
        <p:txBody>
          <a:bodyPr/>
          <a:lstStyle/>
          <a:p>
            <a:r>
              <a:rPr lang="en-US"/>
              <a:t>Hill Climbing (or Descent)</a:t>
            </a:r>
          </a:p>
        </p:txBody>
      </p:sp>
      <p:grpSp>
        <p:nvGrpSpPr>
          <p:cNvPr id="185347" name="Group 3"/>
          <p:cNvGrpSpPr>
            <a:grpSpLocks/>
          </p:cNvGrpSpPr>
          <p:nvPr/>
        </p:nvGrpSpPr>
        <p:grpSpPr bwMode="auto">
          <a:xfrm>
            <a:off x="457200" y="1905000"/>
            <a:ext cx="8362950" cy="4416425"/>
            <a:chOff x="374" y="1076"/>
            <a:chExt cx="5268" cy="2782"/>
          </a:xfrm>
        </p:grpSpPr>
        <p:sp>
          <p:nvSpPr>
            <p:cNvPr id="185348" name="Line 4"/>
            <p:cNvSpPr>
              <a:spLocks noChangeShapeType="1"/>
            </p:cNvSpPr>
            <p:nvPr/>
          </p:nvSpPr>
          <p:spPr bwMode="auto">
            <a:xfrm flipV="1">
              <a:off x="960" y="1296"/>
              <a:ext cx="0" cy="2448"/>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185349" name="Line 5"/>
            <p:cNvSpPr>
              <a:spLocks noChangeShapeType="1"/>
            </p:cNvSpPr>
            <p:nvPr/>
          </p:nvSpPr>
          <p:spPr bwMode="auto">
            <a:xfrm>
              <a:off x="960" y="3744"/>
              <a:ext cx="3696"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185350" name="Text Box 6"/>
            <p:cNvSpPr txBox="1">
              <a:spLocks noChangeArrowheads="1"/>
            </p:cNvSpPr>
            <p:nvPr/>
          </p:nvSpPr>
          <p:spPr bwMode="auto">
            <a:xfrm>
              <a:off x="374" y="1076"/>
              <a:ext cx="146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a:solidFill>
                    <a:schemeClr val="tx1"/>
                  </a:solidFill>
                  <a:latin typeface="Verdana" charset="0"/>
                </a:rPr>
                <a:t>Objective Function</a:t>
              </a:r>
            </a:p>
          </p:txBody>
        </p:sp>
        <p:sp>
          <p:nvSpPr>
            <p:cNvPr id="185351" name="Text Box 7"/>
            <p:cNvSpPr txBox="1">
              <a:spLocks noChangeArrowheads="1"/>
            </p:cNvSpPr>
            <p:nvPr/>
          </p:nvSpPr>
          <p:spPr bwMode="auto">
            <a:xfrm>
              <a:off x="4656" y="3627"/>
              <a:ext cx="98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a:solidFill>
                    <a:schemeClr val="tx1"/>
                  </a:solidFill>
                  <a:latin typeface="Verdana" charset="0"/>
                </a:rPr>
                <a:t>State Space</a:t>
              </a:r>
            </a:p>
          </p:txBody>
        </p:sp>
        <p:sp>
          <p:nvSpPr>
            <p:cNvPr id="185352" name="Freeform 8"/>
            <p:cNvSpPr>
              <a:spLocks/>
            </p:cNvSpPr>
            <p:nvPr/>
          </p:nvSpPr>
          <p:spPr bwMode="auto">
            <a:xfrm>
              <a:off x="1068" y="1370"/>
              <a:ext cx="3519" cy="2283"/>
            </a:xfrm>
            <a:custGeom>
              <a:avLst/>
              <a:gdLst>
                <a:gd name="T0" fmla="*/ 77 w 3519"/>
                <a:gd name="T1" fmla="*/ 2184 h 2283"/>
                <a:gd name="T2" fmla="*/ 119 w 3519"/>
                <a:gd name="T3" fmla="*/ 2149 h 2283"/>
                <a:gd name="T4" fmla="*/ 309 w 3519"/>
                <a:gd name="T5" fmla="*/ 1812 h 2283"/>
                <a:gd name="T6" fmla="*/ 372 w 3519"/>
                <a:gd name="T7" fmla="*/ 1629 h 2283"/>
                <a:gd name="T8" fmla="*/ 428 w 3519"/>
                <a:gd name="T9" fmla="*/ 1173 h 2283"/>
                <a:gd name="T10" fmla="*/ 751 w 3519"/>
                <a:gd name="T11" fmla="*/ 1082 h 2283"/>
                <a:gd name="T12" fmla="*/ 836 w 3519"/>
                <a:gd name="T13" fmla="*/ 857 h 2283"/>
                <a:gd name="T14" fmla="*/ 934 w 3519"/>
                <a:gd name="T15" fmla="*/ 225 h 2283"/>
                <a:gd name="T16" fmla="*/ 1046 w 3519"/>
                <a:gd name="T17" fmla="*/ 42 h 2283"/>
                <a:gd name="T18" fmla="*/ 1152 w 3519"/>
                <a:gd name="T19" fmla="*/ 0 h 2283"/>
                <a:gd name="T20" fmla="*/ 1292 w 3519"/>
                <a:gd name="T21" fmla="*/ 337 h 2283"/>
                <a:gd name="T22" fmla="*/ 1376 w 3519"/>
                <a:gd name="T23" fmla="*/ 1313 h 2283"/>
                <a:gd name="T24" fmla="*/ 1447 w 3519"/>
                <a:gd name="T25" fmla="*/ 1672 h 2283"/>
                <a:gd name="T26" fmla="*/ 1510 w 3519"/>
                <a:gd name="T27" fmla="*/ 2135 h 2283"/>
                <a:gd name="T28" fmla="*/ 1573 w 3519"/>
                <a:gd name="T29" fmla="*/ 2283 h 2283"/>
                <a:gd name="T30" fmla="*/ 1791 w 3519"/>
                <a:gd name="T31" fmla="*/ 2205 h 2283"/>
                <a:gd name="T32" fmla="*/ 1868 w 3519"/>
                <a:gd name="T33" fmla="*/ 2142 h 2283"/>
                <a:gd name="T34" fmla="*/ 1931 w 3519"/>
                <a:gd name="T35" fmla="*/ 1981 h 2283"/>
                <a:gd name="T36" fmla="*/ 2044 w 3519"/>
                <a:gd name="T37" fmla="*/ 1398 h 2283"/>
                <a:gd name="T38" fmla="*/ 2128 w 3519"/>
                <a:gd name="T39" fmla="*/ 997 h 2283"/>
                <a:gd name="T40" fmla="*/ 2212 w 3519"/>
                <a:gd name="T41" fmla="*/ 955 h 2283"/>
                <a:gd name="T42" fmla="*/ 2339 w 3519"/>
                <a:gd name="T43" fmla="*/ 1131 h 2283"/>
                <a:gd name="T44" fmla="*/ 2388 w 3519"/>
                <a:gd name="T45" fmla="*/ 1756 h 2283"/>
                <a:gd name="T46" fmla="*/ 2444 w 3519"/>
                <a:gd name="T47" fmla="*/ 1995 h 2283"/>
                <a:gd name="T48" fmla="*/ 2543 w 3519"/>
                <a:gd name="T49" fmla="*/ 2058 h 2283"/>
                <a:gd name="T50" fmla="*/ 2641 w 3519"/>
                <a:gd name="T51" fmla="*/ 2058 h 2283"/>
                <a:gd name="T52" fmla="*/ 2732 w 3519"/>
                <a:gd name="T53" fmla="*/ 1953 h 2283"/>
                <a:gd name="T54" fmla="*/ 2795 w 3519"/>
                <a:gd name="T55" fmla="*/ 1749 h 2283"/>
                <a:gd name="T56" fmla="*/ 2816 w 3519"/>
                <a:gd name="T57" fmla="*/ 1285 h 2283"/>
                <a:gd name="T58" fmla="*/ 2922 w 3519"/>
                <a:gd name="T59" fmla="*/ 1194 h 2283"/>
                <a:gd name="T60" fmla="*/ 3133 w 3519"/>
                <a:gd name="T61" fmla="*/ 1566 h 2283"/>
                <a:gd name="T62" fmla="*/ 3217 w 3519"/>
                <a:gd name="T63" fmla="*/ 1910 h 2283"/>
                <a:gd name="T64" fmla="*/ 3421 w 3519"/>
                <a:gd name="T65" fmla="*/ 2149 h 2283"/>
                <a:gd name="T66" fmla="*/ 3519 w 3519"/>
                <a:gd name="T67" fmla="*/ 2163 h 2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19" h="2283">
                  <a:moveTo>
                    <a:pt x="0" y="2198"/>
                  </a:moveTo>
                  <a:cubicBezTo>
                    <a:pt x="26" y="2193"/>
                    <a:pt x="51" y="2189"/>
                    <a:pt x="77" y="2184"/>
                  </a:cubicBezTo>
                  <a:cubicBezTo>
                    <a:pt x="86" y="2182"/>
                    <a:pt x="98" y="2183"/>
                    <a:pt x="105" y="2177"/>
                  </a:cubicBezTo>
                  <a:cubicBezTo>
                    <a:pt x="113" y="2170"/>
                    <a:pt x="113" y="2158"/>
                    <a:pt x="119" y="2149"/>
                  </a:cubicBezTo>
                  <a:cubicBezTo>
                    <a:pt x="150" y="2102"/>
                    <a:pt x="182" y="2053"/>
                    <a:pt x="217" y="2009"/>
                  </a:cubicBezTo>
                  <a:cubicBezTo>
                    <a:pt x="235" y="1937"/>
                    <a:pt x="276" y="1878"/>
                    <a:pt x="309" y="1812"/>
                  </a:cubicBezTo>
                  <a:cubicBezTo>
                    <a:pt x="324" y="1782"/>
                    <a:pt x="332" y="1746"/>
                    <a:pt x="344" y="1714"/>
                  </a:cubicBezTo>
                  <a:cubicBezTo>
                    <a:pt x="355" y="1685"/>
                    <a:pt x="366" y="1659"/>
                    <a:pt x="372" y="1629"/>
                  </a:cubicBezTo>
                  <a:cubicBezTo>
                    <a:pt x="377" y="1606"/>
                    <a:pt x="386" y="1559"/>
                    <a:pt x="386" y="1559"/>
                  </a:cubicBezTo>
                  <a:cubicBezTo>
                    <a:pt x="391" y="1421"/>
                    <a:pt x="395" y="1304"/>
                    <a:pt x="428" y="1173"/>
                  </a:cubicBezTo>
                  <a:cubicBezTo>
                    <a:pt x="436" y="1143"/>
                    <a:pt x="445" y="1090"/>
                    <a:pt x="491" y="1089"/>
                  </a:cubicBezTo>
                  <a:cubicBezTo>
                    <a:pt x="578" y="1087"/>
                    <a:pt x="664" y="1084"/>
                    <a:pt x="751" y="1082"/>
                  </a:cubicBezTo>
                  <a:cubicBezTo>
                    <a:pt x="786" y="1034"/>
                    <a:pt x="807" y="978"/>
                    <a:pt x="822" y="920"/>
                  </a:cubicBezTo>
                  <a:cubicBezTo>
                    <a:pt x="825" y="907"/>
                    <a:pt x="831" y="871"/>
                    <a:pt x="836" y="857"/>
                  </a:cubicBezTo>
                  <a:cubicBezTo>
                    <a:pt x="849" y="821"/>
                    <a:pt x="858" y="797"/>
                    <a:pt x="864" y="758"/>
                  </a:cubicBezTo>
                  <a:cubicBezTo>
                    <a:pt x="870" y="528"/>
                    <a:pt x="868" y="422"/>
                    <a:pt x="934" y="225"/>
                  </a:cubicBezTo>
                  <a:cubicBezTo>
                    <a:pt x="944" y="163"/>
                    <a:pt x="970" y="122"/>
                    <a:pt x="1004" y="70"/>
                  </a:cubicBezTo>
                  <a:cubicBezTo>
                    <a:pt x="1013" y="56"/>
                    <a:pt x="1033" y="52"/>
                    <a:pt x="1046" y="42"/>
                  </a:cubicBezTo>
                  <a:cubicBezTo>
                    <a:pt x="1075" y="20"/>
                    <a:pt x="1066" y="22"/>
                    <a:pt x="1096" y="14"/>
                  </a:cubicBezTo>
                  <a:cubicBezTo>
                    <a:pt x="1115" y="9"/>
                    <a:pt x="1152" y="0"/>
                    <a:pt x="1152" y="0"/>
                  </a:cubicBezTo>
                  <a:cubicBezTo>
                    <a:pt x="1204" y="9"/>
                    <a:pt x="1227" y="19"/>
                    <a:pt x="1264" y="56"/>
                  </a:cubicBezTo>
                  <a:cubicBezTo>
                    <a:pt x="1287" y="148"/>
                    <a:pt x="1280" y="243"/>
                    <a:pt x="1292" y="337"/>
                  </a:cubicBezTo>
                  <a:cubicBezTo>
                    <a:pt x="1300" y="404"/>
                    <a:pt x="1334" y="478"/>
                    <a:pt x="1348" y="548"/>
                  </a:cubicBezTo>
                  <a:cubicBezTo>
                    <a:pt x="1369" y="803"/>
                    <a:pt x="1356" y="1058"/>
                    <a:pt x="1376" y="1313"/>
                  </a:cubicBezTo>
                  <a:cubicBezTo>
                    <a:pt x="1381" y="1382"/>
                    <a:pt x="1412" y="1456"/>
                    <a:pt x="1426" y="1524"/>
                  </a:cubicBezTo>
                  <a:cubicBezTo>
                    <a:pt x="1430" y="1578"/>
                    <a:pt x="1435" y="1621"/>
                    <a:pt x="1447" y="1672"/>
                  </a:cubicBezTo>
                  <a:cubicBezTo>
                    <a:pt x="1454" y="1752"/>
                    <a:pt x="1450" y="1834"/>
                    <a:pt x="1475" y="1910"/>
                  </a:cubicBezTo>
                  <a:cubicBezTo>
                    <a:pt x="1483" y="1986"/>
                    <a:pt x="1500" y="2060"/>
                    <a:pt x="1510" y="2135"/>
                  </a:cubicBezTo>
                  <a:cubicBezTo>
                    <a:pt x="1516" y="2177"/>
                    <a:pt x="1508" y="2222"/>
                    <a:pt x="1524" y="2262"/>
                  </a:cubicBezTo>
                  <a:cubicBezTo>
                    <a:pt x="1529" y="2275"/>
                    <a:pt x="1564" y="2281"/>
                    <a:pt x="1573" y="2283"/>
                  </a:cubicBezTo>
                  <a:cubicBezTo>
                    <a:pt x="1646" y="2278"/>
                    <a:pt x="1678" y="2273"/>
                    <a:pt x="1742" y="2262"/>
                  </a:cubicBezTo>
                  <a:cubicBezTo>
                    <a:pt x="1759" y="2244"/>
                    <a:pt x="1772" y="2221"/>
                    <a:pt x="1791" y="2205"/>
                  </a:cubicBezTo>
                  <a:cubicBezTo>
                    <a:pt x="1805" y="2193"/>
                    <a:pt x="1824" y="2187"/>
                    <a:pt x="1840" y="2177"/>
                  </a:cubicBezTo>
                  <a:cubicBezTo>
                    <a:pt x="1858" y="2124"/>
                    <a:pt x="1832" y="2187"/>
                    <a:pt x="1868" y="2142"/>
                  </a:cubicBezTo>
                  <a:cubicBezTo>
                    <a:pt x="1873" y="2136"/>
                    <a:pt x="1872" y="2128"/>
                    <a:pt x="1875" y="2121"/>
                  </a:cubicBezTo>
                  <a:cubicBezTo>
                    <a:pt x="1895" y="2074"/>
                    <a:pt x="1915" y="2029"/>
                    <a:pt x="1931" y="1981"/>
                  </a:cubicBezTo>
                  <a:cubicBezTo>
                    <a:pt x="1942" y="1881"/>
                    <a:pt x="1942" y="1768"/>
                    <a:pt x="1974" y="1672"/>
                  </a:cubicBezTo>
                  <a:cubicBezTo>
                    <a:pt x="1984" y="1578"/>
                    <a:pt x="2021" y="1490"/>
                    <a:pt x="2044" y="1398"/>
                  </a:cubicBezTo>
                  <a:cubicBezTo>
                    <a:pt x="2049" y="1334"/>
                    <a:pt x="2056" y="1271"/>
                    <a:pt x="2072" y="1208"/>
                  </a:cubicBezTo>
                  <a:cubicBezTo>
                    <a:pt x="2080" y="1100"/>
                    <a:pt x="2082" y="1089"/>
                    <a:pt x="2128" y="997"/>
                  </a:cubicBezTo>
                  <a:cubicBezTo>
                    <a:pt x="2131" y="990"/>
                    <a:pt x="2142" y="993"/>
                    <a:pt x="2149" y="990"/>
                  </a:cubicBezTo>
                  <a:cubicBezTo>
                    <a:pt x="2170" y="979"/>
                    <a:pt x="2192" y="968"/>
                    <a:pt x="2212" y="955"/>
                  </a:cubicBezTo>
                  <a:cubicBezTo>
                    <a:pt x="2266" y="966"/>
                    <a:pt x="2259" y="987"/>
                    <a:pt x="2297" y="1025"/>
                  </a:cubicBezTo>
                  <a:cubicBezTo>
                    <a:pt x="2305" y="1066"/>
                    <a:pt x="2326" y="1093"/>
                    <a:pt x="2339" y="1131"/>
                  </a:cubicBezTo>
                  <a:cubicBezTo>
                    <a:pt x="2357" y="1278"/>
                    <a:pt x="2347" y="1427"/>
                    <a:pt x="2367" y="1573"/>
                  </a:cubicBezTo>
                  <a:cubicBezTo>
                    <a:pt x="2375" y="1634"/>
                    <a:pt x="2379" y="1695"/>
                    <a:pt x="2388" y="1756"/>
                  </a:cubicBezTo>
                  <a:cubicBezTo>
                    <a:pt x="2392" y="1782"/>
                    <a:pt x="2409" y="1833"/>
                    <a:pt x="2409" y="1833"/>
                  </a:cubicBezTo>
                  <a:cubicBezTo>
                    <a:pt x="2411" y="1856"/>
                    <a:pt x="2425" y="1972"/>
                    <a:pt x="2444" y="1995"/>
                  </a:cubicBezTo>
                  <a:cubicBezTo>
                    <a:pt x="2449" y="2001"/>
                    <a:pt x="2458" y="2000"/>
                    <a:pt x="2465" y="2002"/>
                  </a:cubicBezTo>
                  <a:cubicBezTo>
                    <a:pt x="2484" y="2031"/>
                    <a:pt x="2513" y="2038"/>
                    <a:pt x="2543" y="2058"/>
                  </a:cubicBezTo>
                  <a:cubicBezTo>
                    <a:pt x="2550" y="2063"/>
                    <a:pt x="2564" y="2072"/>
                    <a:pt x="2564" y="2072"/>
                  </a:cubicBezTo>
                  <a:cubicBezTo>
                    <a:pt x="2590" y="2068"/>
                    <a:pt x="2619" y="2072"/>
                    <a:pt x="2641" y="2058"/>
                  </a:cubicBezTo>
                  <a:cubicBezTo>
                    <a:pt x="2651" y="2052"/>
                    <a:pt x="2654" y="2039"/>
                    <a:pt x="2662" y="2030"/>
                  </a:cubicBezTo>
                  <a:cubicBezTo>
                    <a:pt x="2685" y="2004"/>
                    <a:pt x="2708" y="1977"/>
                    <a:pt x="2732" y="1953"/>
                  </a:cubicBezTo>
                  <a:cubicBezTo>
                    <a:pt x="2763" y="1874"/>
                    <a:pt x="2746" y="1903"/>
                    <a:pt x="2774" y="1861"/>
                  </a:cubicBezTo>
                  <a:cubicBezTo>
                    <a:pt x="2783" y="1824"/>
                    <a:pt x="2783" y="1785"/>
                    <a:pt x="2795" y="1749"/>
                  </a:cubicBezTo>
                  <a:cubicBezTo>
                    <a:pt x="2801" y="1613"/>
                    <a:pt x="2803" y="1477"/>
                    <a:pt x="2809" y="1341"/>
                  </a:cubicBezTo>
                  <a:cubicBezTo>
                    <a:pt x="2810" y="1322"/>
                    <a:pt x="2814" y="1304"/>
                    <a:pt x="2816" y="1285"/>
                  </a:cubicBezTo>
                  <a:cubicBezTo>
                    <a:pt x="2819" y="1257"/>
                    <a:pt x="2803" y="1219"/>
                    <a:pt x="2824" y="1201"/>
                  </a:cubicBezTo>
                  <a:cubicBezTo>
                    <a:pt x="2849" y="1180"/>
                    <a:pt x="2889" y="1196"/>
                    <a:pt x="2922" y="1194"/>
                  </a:cubicBezTo>
                  <a:cubicBezTo>
                    <a:pt x="2994" y="1199"/>
                    <a:pt x="3043" y="1208"/>
                    <a:pt x="3112" y="1215"/>
                  </a:cubicBezTo>
                  <a:cubicBezTo>
                    <a:pt x="3147" y="1321"/>
                    <a:pt x="3123" y="1452"/>
                    <a:pt x="3133" y="1566"/>
                  </a:cubicBezTo>
                  <a:cubicBezTo>
                    <a:pt x="3138" y="1618"/>
                    <a:pt x="3136" y="1679"/>
                    <a:pt x="3154" y="1728"/>
                  </a:cubicBezTo>
                  <a:cubicBezTo>
                    <a:pt x="3176" y="1787"/>
                    <a:pt x="3201" y="1848"/>
                    <a:pt x="3217" y="1910"/>
                  </a:cubicBezTo>
                  <a:cubicBezTo>
                    <a:pt x="3229" y="1960"/>
                    <a:pt x="3261" y="2059"/>
                    <a:pt x="3301" y="2086"/>
                  </a:cubicBezTo>
                  <a:cubicBezTo>
                    <a:pt x="3326" y="2124"/>
                    <a:pt x="3379" y="2135"/>
                    <a:pt x="3421" y="2149"/>
                  </a:cubicBezTo>
                  <a:cubicBezTo>
                    <a:pt x="3431" y="2152"/>
                    <a:pt x="3439" y="2162"/>
                    <a:pt x="3449" y="2163"/>
                  </a:cubicBezTo>
                  <a:cubicBezTo>
                    <a:pt x="3472" y="2166"/>
                    <a:pt x="3496" y="2163"/>
                    <a:pt x="3519" y="2163"/>
                  </a:cubicBezTo>
                </a:path>
              </a:pathLst>
            </a:custGeom>
            <a:noFill/>
            <a:ln w="952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lstStyle/>
            <a:p>
              <a:endParaRPr lang="en-US"/>
            </a:p>
          </p:txBody>
        </p:sp>
      </p:grpSp>
      <p:sp>
        <p:nvSpPr>
          <p:cNvPr id="185353" name="Oval 9"/>
          <p:cNvSpPr>
            <a:spLocks noChangeArrowheads="1"/>
          </p:cNvSpPr>
          <p:nvPr/>
        </p:nvSpPr>
        <p:spPr bwMode="auto">
          <a:xfrm>
            <a:off x="2743200" y="3657600"/>
            <a:ext cx="228600" cy="2286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5354" name="Oval 10"/>
          <p:cNvSpPr>
            <a:spLocks noChangeArrowheads="1"/>
          </p:cNvSpPr>
          <p:nvPr/>
        </p:nvSpPr>
        <p:spPr bwMode="auto">
          <a:xfrm>
            <a:off x="2819400" y="3352800"/>
            <a:ext cx="228600" cy="2286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5355" name="Oval 11"/>
          <p:cNvSpPr>
            <a:spLocks noChangeArrowheads="1"/>
          </p:cNvSpPr>
          <p:nvPr/>
        </p:nvSpPr>
        <p:spPr bwMode="auto">
          <a:xfrm>
            <a:off x="2819400" y="3048000"/>
            <a:ext cx="228600" cy="2286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5356" name="Oval 12"/>
          <p:cNvSpPr>
            <a:spLocks noChangeArrowheads="1"/>
          </p:cNvSpPr>
          <p:nvPr/>
        </p:nvSpPr>
        <p:spPr bwMode="auto">
          <a:xfrm>
            <a:off x="2895600" y="2667000"/>
            <a:ext cx="228600" cy="2286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5357" name="Oval 13"/>
          <p:cNvSpPr>
            <a:spLocks noChangeArrowheads="1"/>
          </p:cNvSpPr>
          <p:nvPr/>
        </p:nvSpPr>
        <p:spPr bwMode="auto">
          <a:xfrm>
            <a:off x="3048000" y="2362200"/>
            <a:ext cx="228600" cy="2286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5358" name="Oval 14"/>
          <p:cNvSpPr>
            <a:spLocks noChangeArrowheads="1"/>
          </p:cNvSpPr>
          <p:nvPr/>
        </p:nvSpPr>
        <p:spPr bwMode="auto">
          <a:xfrm>
            <a:off x="3276600" y="2286000"/>
            <a:ext cx="228600" cy="2286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5353"/>
                                        </p:tgtEl>
                                        <p:attrNameLst>
                                          <p:attrName>style.visibility</p:attrName>
                                        </p:attrNameLst>
                                      </p:cBhvr>
                                      <p:to>
                                        <p:strVal val="visible"/>
                                      </p:to>
                                    </p:set>
                                  </p:childTnLst>
                                  <p:subTnLst>
                                    <p:set>
                                      <p:cBhvr override="childStyle">
                                        <p:cTn dur="1" fill="hold" display="0" masterRel="nextClick" afterEffect="1"/>
                                        <p:tgtEl>
                                          <p:spTgt spid="185353"/>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9" presetClass="entr" presetSubtype="0" fill="hold" grpId="0" nodeType="clickEffect">
                                  <p:stCondLst>
                                    <p:cond delay="0"/>
                                  </p:stCondLst>
                                  <p:childTnLst>
                                    <p:set>
                                      <p:cBhvr>
                                        <p:cTn id="10" dur="1" fill="hold">
                                          <p:stCondLst>
                                            <p:cond delay="0"/>
                                          </p:stCondLst>
                                        </p:cTn>
                                        <p:tgtEl>
                                          <p:spTgt spid="185354"/>
                                        </p:tgtEl>
                                        <p:attrNameLst>
                                          <p:attrName>style.visibility</p:attrName>
                                        </p:attrNameLst>
                                      </p:cBhvr>
                                      <p:to>
                                        <p:strVal val="visible"/>
                                      </p:to>
                                    </p:set>
                                    <p:animEffect transition="in" filter="dissolve">
                                      <p:cBhvr>
                                        <p:cTn id="11" dur="500"/>
                                        <p:tgtEl>
                                          <p:spTgt spid="185354"/>
                                        </p:tgtEl>
                                      </p:cBhvr>
                                    </p:animEffect>
                                  </p:childTnLst>
                                  <p:subTnLst>
                                    <p:set>
                                      <p:cBhvr override="childStyle">
                                        <p:cTn dur="1" fill="hold" display="0" masterRel="sameClick" afterEffect="1">
                                          <p:stCondLst>
                                            <p:cond evt="end" delay="0">
                                              <p:tn val="9"/>
                                            </p:cond>
                                          </p:stCondLst>
                                        </p:cTn>
                                        <p:tgtEl>
                                          <p:spTgt spid="185354"/>
                                        </p:tgtEl>
                                        <p:attrNameLst>
                                          <p:attrName>style.visibility</p:attrName>
                                        </p:attrNameLst>
                                      </p:cBhvr>
                                      <p:to>
                                        <p:strVal val="hidden"/>
                                      </p:to>
                                    </p:set>
                                  </p:subTnLst>
                                </p:cTn>
                              </p:par>
                            </p:childTnLst>
                          </p:cTn>
                        </p:par>
                        <p:par>
                          <p:cTn id="12" fill="hold" nodeType="afterGroup">
                            <p:stCondLst>
                              <p:cond delay="500"/>
                            </p:stCondLst>
                            <p:childTnLst>
                              <p:par>
                                <p:cTn id="13" presetID="9" presetClass="entr" presetSubtype="0" fill="hold" grpId="0" nodeType="afterEffect">
                                  <p:stCondLst>
                                    <p:cond delay="0"/>
                                  </p:stCondLst>
                                  <p:childTnLst>
                                    <p:set>
                                      <p:cBhvr>
                                        <p:cTn id="14" dur="1" fill="hold">
                                          <p:stCondLst>
                                            <p:cond delay="0"/>
                                          </p:stCondLst>
                                        </p:cTn>
                                        <p:tgtEl>
                                          <p:spTgt spid="185355"/>
                                        </p:tgtEl>
                                        <p:attrNameLst>
                                          <p:attrName>style.visibility</p:attrName>
                                        </p:attrNameLst>
                                      </p:cBhvr>
                                      <p:to>
                                        <p:strVal val="visible"/>
                                      </p:to>
                                    </p:set>
                                    <p:animEffect transition="in" filter="dissolve">
                                      <p:cBhvr>
                                        <p:cTn id="15" dur="500"/>
                                        <p:tgtEl>
                                          <p:spTgt spid="185355"/>
                                        </p:tgtEl>
                                      </p:cBhvr>
                                    </p:animEffect>
                                  </p:childTnLst>
                                  <p:subTnLst>
                                    <p:set>
                                      <p:cBhvr override="childStyle">
                                        <p:cTn dur="1" fill="hold" display="0" masterRel="sameClick" afterEffect="1">
                                          <p:stCondLst>
                                            <p:cond evt="end" delay="0">
                                              <p:tn val="13"/>
                                            </p:cond>
                                          </p:stCondLst>
                                        </p:cTn>
                                        <p:tgtEl>
                                          <p:spTgt spid="185355"/>
                                        </p:tgtEl>
                                        <p:attrNameLst>
                                          <p:attrName>style.visibility</p:attrName>
                                        </p:attrNameLst>
                                      </p:cBhvr>
                                      <p:to>
                                        <p:strVal val="hidden"/>
                                      </p:to>
                                    </p:set>
                                  </p:subTnLst>
                                </p:cTn>
                              </p:par>
                            </p:childTnLst>
                          </p:cTn>
                        </p:par>
                        <p:par>
                          <p:cTn id="16" fill="hold" nodeType="afterGroup">
                            <p:stCondLst>
                              <p:cond delay="1000"/>
                            </p:stCondLst>
                            <p:childTnLst>
                              <p:par>
                                <p:cTn id="17" presetID="9" presetClass="entr" presetSubtype="0" fill="hold" grpId="0" nodeType="afterEffect">
                                  <p:stCondLst>
                                    <p:cond delay="0"/>
                                  </p:stCondLst>
                                  <p:childTnLst>
                                    <p:set>
                                      <p:cBhvr>
                                        <p:cTn id="18" dur="1" fill="hold">
                                          <p:stCondLst>
                                            <p:cond delay="0"/>
                                          </p:stCondLst>
                                        </p:cTn>
                                        <p:tgtEl>
                                          <p:spTgt spid="185356"/>
                                        </p:tgtEl>
                                        <p:attrNameLst>
                                          <p:attrName>style.visibility</p:attrName>
                                        </p:attrNameLst>
                                      </p:cBhvr>
                                      <p:to>
                                        <p:strVal val="visible"/>
                                      </p:to>
                                    </p:set>
                                    <p:animEffect transition="in" filter="dissolve">
                                      <p:cBhvr>
                                        <p:cTn id="19" dur="500"/>
                                        <p:tgtEl>
                                          <p:spTgt spid="185356"/>
                                        </p:tgtEl>
                                      </p:cBhvr>
                                    </p:animEffect>
                                  </p:childTnLst>
                                  <p:subTnLst>
                                    <p:set>
                                      <p:cBhvr override="childStyle">
                                        <p:cTn dur="1" fill="hold" display="0" masterRel="sameClick" afterEffect="1">
                                          <p:stCondLst>
                                            <p:cond evt="end" delay="0">
                                              <p:tn val="17"/>
                                            </p:cond>
                                          </p:stCondLst>
                                        </p:cTn>
                                        <p:tgtEl>
                                          <p:spTgt spid="185356"/>
                                        </p:tgtEl>
                                        <p:attrNameLst>
                                          <p:attrName>style.visibility</p:attrName>
                                        </p:attrNameLst>
                                      </p:cBhvr>
                                      <p:to>
                                        <p:strVal val="hidden"/>
                                      </p:to>
                                    </p:set>
                                  </p:subTnLst>
                                </p:cTn>
                              </p:par>
                            </p:childTnLst>
                          </p:cTn>
                        </p:par>
                        <p:par>
                          <p:cTn id="20" fill="hold" nodeType="afterGroup">
                            <p:stCondLst>
                              <p:cond delay="1500"/>
                            </p:stCondLst>
                            <p:childTnLst>
                              <p:par>
                                <p:cTn id="21" presetID="9" presetClass="entr" presetSubtype="0" fill="hold" grpId="0" nodeType="afterEffect">
                                  <p:stCondLst>
                                    <p:cond delay="0"/>
                                  </p:stCondLst>
                                  <p:childTnLst>
                                    <p:set>
                                      <p:cBhvr>
                                        <p:cTn id="22" dur="1" fill="hold">
                                          <p:stCondLst>
                                            <p:cond delay="0"/>
                                          </p:stCondLst>
                                        </p:cTn>
                                        <p:tgtEl>
                                          <p:spTgt spid="185357"/>
                                        </p:tgtEl>
                                        <p:attrNameLst>
                                          <p:attrName>style.visibility</p:attrName>
                                        </p:attrNameLst>
                                      </p:cBhvr>
                                      <p:to>
                                        <p:strVal val="visible"/>
                                      </p:to>
                                    </p:set>
                                    <p:animEffect transition="in" filter="dissolve">
                                      <p:cBhvr>
                                        <p:cTn id="23" dur="500"/>
                                        <p:tgtEl>
                                          <p:spTgt spid="185357"/>
                                        </p:tgtEl>
                                      </p:cBhvr>
                                    </p:animEffect>
                                  </p:childTnLst>
                                  <p:subTnLst>
                                    <p:set>
                                      <p:cBhvr override="childStyle">
                                        <p:cTn dur="1" fill="hold" display="0" masterRel="sameClick" afterEffect="1">
                                          <p:stCondLst>
                                            <p:cond evt="end" delay="0">
                                              <p:tn val="21"/>
                                            </p:cond>
                                          </p:stCondLst>
                                        </p:cTn>
                                        <p:tgtEl>
                                          <p:spTgt spid="185357"/>
                                        </p:tgtEl>
                                        <p:attrNameLst>
                                          <p:attrName>style.visibility</p:attrName>
                                        </p:attrNameLst>
                                      </p:cBhvr>
                                      <p:to>
                                        <p:strVal val="hidden"/>
                                      </p:to>
                                    </p:set>
                                  </p:subTnLst>
                                </p:cTn>
                              </p:par>
                            </p:childTnLst>
                          </p:cTn>
                        </p:par>
                        <p:par>
                          <p:cTn id="24" fill="hold" nodeType="afterGroup">
                            <p:stCondLst>
                              <p:cond delay="2000"/>
                            </p:stCondLst>
                            <p:childTnLst>
                              <p:par>
                                <p:cTn id="25" presetID="9" presetClass="entr" presetSubtype="0" fill="hold" grpId="0" nodeType="afterEffect">
                                  <p:stCondLst>
                                    <p:cond delay="0"/>
                                  </p:stCondLst>
                                  <p:childTnLst>
                                    <p:set>
                                      <p:cBhvr>
                                        <p:cTn id="26" dur="1" fill="hold">
                                          <p:stCondLst>
                                            <p:cond delay="0"/>
                                          </p:stCondLst>
                                        </p:cTn>
                                        <p:tgtEl>
                                          <p:spTgt spid="185358"/>
                                        </p:tgtEl>
                                        <p:attrNameLst>
                                          <p:attrName>style.visibility</p:attrName>
                                        </p:attrNameLst>
                                      </p:cBhvr>
                                      <p:to>
                                        <p:strVal val="visible"/>
                                      </p:to>
                                    </p:set>
                                    <p:animEffect transition="in" filter="dissolve">
                                      <p:cBhvr>
                                        <p:cTn id="27" dur="500"/>
                                        <p:tgtEl>
                                          <p:spTgt spid="1853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53" grpId="0" animBg="1"/>
      <p:bldP spid="185354" grpId="0" animBg="1"/>
      <p:bldP spid="185355" grpId="0" animBg="1"/>
      <p:bldP spid="185356" grpId="0" animBg="1"/>
      <p:bldP spid="185357" grpId="0" animBg="1"/>
      <p:bldP spid="18535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a:xfrm>
            <a:off x="1150938" y="611188"/>
            <a:ext cx="7789862" cy="452437"/>
          </a:xfrm>
        </p:spPr>
        <p:txBody>
          <a:bodyPr/>
          <a:lstStyle/>
          <a:p>
            <a:r>
              <a:rPr lang="en-US"/>
              <a:t>Hill Climbing Pseudo-code</a:t>
            </a:r>
          </a:p>
        </p:txBody>
      </p:sp>
      <p:pic>
        <p:nvPicPr>
          <p:cNvPr id="1863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2543175"/>
            <a:ext cx="7810500" cy="248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86372" name="Rectangle 4"/>
          <p:cNvSpPr>
            <a:spLocks noChangeArrowheads="1"/>
          </p:cNvSpPr>
          <p:nvPr/>
        </p:nvSpPr>
        <p:spPr bwMode="auto">
          <a:xfrm>
            <a:off x="158750" y="1905000"/>
            <a:ext cx="8985250" cy="5794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spcBef>
                <a:spcPct val="20000"/>
              </a:spcBef>
              <a:buFontTx/>
              <a:buChar char="•"/>
            </a:pPr>
            <a:r>
              <a:rPr lang="en-US" sz="3200">
                <a:solidFill>
                  <a:schemeClr val="tx1"/>
                </a:solidFill>
                <a:latin typeface="Arial" charset="0"/>
              </a:rPr>
              <a:t>"Like climbing Everest in thick fog with amnesia"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a:xfrm>
            <a:off x="1150938" y="611188"/>
            <a:ext cx="7789862" cy="452437"/>
          </a:xfrm>
        </p:spPr>
        <p:txBody>
          <a:bodyPr/>
          <a:lstStyle/>
          <a:p>
            <a:r>
              <a:rPr lang="en-US"/>
              <a:t>Hill Climbing Problems</a:t>
            </a:r>
          </a:p>
        </p:txBody>
      </p:sp>
      <p:grpSp>
        <p:nvGrpSpPr>
          <p:cNvPr id="187395" name="Group 3"/>
          <p:cNvGrpSpPr>
            <a:grpSpLocks/>
          </p:cNvGrpSpPr>
          <p:nvPr/>
        </p:nvGrpSpPr>
        <p:grpSpPr bwMode="auto">
          <a:xfrm>
            <a:off x="552450" y="1905000"/>
            <a:ext cx="8362950" cy="4416425"/>
            <a:chOff x="374" y="1076"/>
            <a:chExt cx="5268" cy="2782"/>
          </a:xfrm>
        </p:grpSpPr>
        <p:sp>
          <p:nvSpPr>
            <p:cNvPr id="187396" name="Line 4"/>
            <p:cNvSpPr>
              <a:spLocks noChangeShapeType="1"/>
            </p:cNvSpPr>
            <p:nvPr/>
          </p:nvSpPr>
          <p:spPr bwMode="auto">
            <a:xfrm flipV="1">
              <a:off x="960" y="1296"/>
              <a:ext cx="0" cy="2448"/>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187397" name="Line 5"/>
            <p:cNvSpPr>
              <a:spLocks noChangeShapeType="1"/>
            </p:cNvSpPr>
            <p:nvPr/>
          </p:nvSpPr>
          <p:spPr bwMode="auto">
            <a:xfrm>
              <a:off x="960" y="3744"/>
              <a:ext cx="3696"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187398" name="Text Box 6"/>
            <p:cNvSpPr txBox="1">
              <a:spLocks noChangeArrowheads="1"/>
            </p:cNvSpPr>
            <p:nvPr/>
          </p:nvSpPr>
          <p:spPr bwMode="auto">
            <a:xfrm>
              <a:off x="374" y="1076"/>
              <a:ext cx="146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a:solidFill>
                    <a:schemeClr val="tx1"/>
                  </a:solidFill>
                  <a:latin typeface="Verdana" charset="0"/>
                </a:rPr>
                <a:t>Objective Function</a:t>
              </a:r>
            </a:p>
          </p:txBody>
        </p:sp>
        <p:sp>
          <p:nvSpPr>
            <p:cNvPr id="187399" name="Text Box 7"/>
            <p:cNvSpPr txBox="1">
              <a:spLocks noChangeArrowheads="1"/>
            </p:cNvSpPr>
            <p:nvPr/>
          </p:nvSpPr>
          <p:spPr bwMode="auto">
            <a:xfrm>
              <a:off x="4656" y="3627"/>
              <a:ext cx="98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a:solidFill>
                    <a:schemeClr val="tx1"/>
                  </a:solidFill>
                  <a:latin typeface="Verdana" charset="0"/>
                </a:rPr>
                <a:t>State Space</a:t>
              </a:r>
            </a:p>
          </p:txBody>
        </p:sp>
        <p:sp>
          <p:nvSpPr>
            <p:cNvPr id="187400" name="Freeform 8"/>
            <p:cNvSpPr>
              <a:spLocks/>
            </p:cNvSpPr>
            <p:nvPr/>
          </p:nvSpPr>
          <p:spPr bwMode="auto">
            <a:xfrm>
              <a:off x="1068" y="1370"/>
              <a:ext cx="3519" cy="2283"/>
            </a:xfrm>
            <a:custGeom>
              <a:avLst/>
              <a:gdLst>
                <a:gd name="T0" fmla="*/ 77 w 3519"/>
                <a:gd name="T1" fmla="*/ 2184 h 2283"/>
                <a:gd name="T2" fmla="*/ 119 w 3519"/>
                <a:gd name="T3" fmla="*/ 2149 h 2283"/>
                <a:gd name="T4" fmla="*/ 309 w 3519"/>
                <a:gd name="T5" fmla="*/ 1812 h 2283"/>
                <a:gd name="T6" fmla="*/ 372 w 3519"/>
                <a:gd name="T7" fmla="*/ 1629 h 2283"/>
                <a:gd name="T8" fmla="*/ 428 w 3519"/>
                <a:gd name="T9" fmla="*/ 1173 h 2283"/>
                <a:gd name="T10" fmla="*/ 751 w 3519"/>
                <a:gd name="T11" fmla="*/ 1082 h 2283"/>
                <a:gd name="T12" fmla="*/ 836 w 3519"/>
                <a:gd name="T13" fmla="*/ 857 h 2283"/>
                <a:gd name="T14" fmla="*/ 934 w 3519"/>
                <a:gd name="T15" fmla="*/ 225 h 2283"/>
                <a:gd name="T16" fmla="*/ 1046 w 3519"/>
                <a:gd name="T17" fmla="*/ 42 h 2283"/>
                <a:gd name="T18" fmla="*/ 1152 w 3519"/>
                <a:gd name="T19" fmla="*/ 0 h 2283"/>
                <a:gd name="T20" fmla="*/ 1292 w 3519"/>
                <a:gd name="T21" fmla="*/ 337 h 2283"/>
                <a:gd name="T22" fmla="*/ 1376 w 3519"/>
                <a:gd name="T23" fmla="*/ 1313 h 2283"/>
                <a:gd name="T24" fmla="*/ 1447 w 3519"/>
                <a:gd name="T25" fmla="*/ 1672 h 2283"/>
                <a:gd name="T26" fmla="*/ 1510 w 3519"/>
                <a:gd name="T27" fmla="*/ 2135 h 2283"/>
                <a:gd name="T28" fmla="*/ 1573 w 3519"/>
                <a:gd name="T29" fmla="*/ 2283 h 2283"/>
                <a:gd name="T30" fmla="*/ 1791 w 3519"/>
                <a:gd name="T31" fmla="*/ 2205 h 2283"/>
                <a:gd name="T32" fmla="*/ 1868 w 3519"/>
                <a:gd name="T33" fmla="*/ 2142 h 2283"/>
                <a:gd name="T34" fmla="*/ 1931 w 3519"/>
                <a:gd name="T35" fmla="*/ 1981 h 2283"/>
                <a:gd name="T36" fmla="*/ 2044 w 3519"/>
                <a:gd name="T37" fmla="*/ 1398 h 2283"/>
                <a:gd name="T38" fmla="*/ 2128 w 3519"/>
                <a:gd name="T39" fmla="*/ 997 h 2283"/>
                <a:gd name="T40" fmla="*/ 2212 w 3519"/>
                <a:gd name="T41" fmla="*/ 955 h 2283"/>
                <a:gd name="T42" fmla="*/ 2339 w 3519"/>
                <a:gd name="T43" fmla="*/ 1131 h 2283"/>
                <a:gd name="T44" fmla="*/ 2388 w 3519"/>
                <a:gd name="T45" fmla="*/ 1756 h 2283"/>
                <a:gd name="T46" fmla="*/ 2444 w 3519"/>
                <a:gd name="T47" fmla="*/ 1995 h 2283"/>
                <a:gd name="T48" fmla="*/ 2543 w 3519"/>
                <a:gd name="T49" fmla="*/ 2058 h 2283"/>
                <a:gd name="T50" fmla="*/ 2641 w 3519"/>
                <a:gd name="T51" fmla="*/ 2058 h 2283"/>
                <a:gd name="T52" fmla="*/ 2732 w 3519"/>
                <a:gd name="T53" fmla="*/ 1953 h 2283"/>
                <a:gd name="T54" fmla="*/ 2795 w 3519"/>
                <a:gd name="T55" fmla="*/ 1749 h 2283"/>
                <a:gd name="T56" fmla="*/ 2816 w 3519"/>
                <a:gd name="T57" fmla="*/ 1285 h 2283"/>
                <a:gd name="T58" fmla="*/ 2922 w 3519"/>
                <a:gd name="T59" fmla="*/ 1194 h 2283"/>
                <a:gd name="T60" fmla="*/ 3133 w 3519"/>
                <a:gd name="T61" fmla="*/ 1566 h 2283"/>
                <a:gd name="T62" fmla="*/ 3217 w 3519"/>
                <a:gd name="T63" fmla="*/ 1910 h 2283"/>
                <a:gd name="T64" fmla="*/ 3421 w 3519"/>
                <a:gd name="T65" fmla="*/ 2149 h 2283"/>
                <a:gd name="T66" fmla="*/ 3519 w 3519"/>
                <a:gd name="T67" fmla="*/ 2163 h 2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19" h="2283">
                  <a:moveTo>
                    <a:pt x="0" y="2198"/>
                  </a:moveTo>
                  <a:cubicBezTo>
                    <a:pt x="26" y="2193"/>
                    <a:pt x="51" y="2189"/>
                    <a:pt x="77" y="2184"/>
                  </a:cubicBezTo>
                  <a:cubicBezTo>
                    <a:pt x="86" y="2182"/>
                    <a:pt x="98" y="2183"/>
                    <a:pt x="105" y="2177"/>
                  </a:cubicBezTo>
                  <a:cubicBezTo>
                    <a:pt x="113" y="2170"/>
                    <a:pt x="113" y="2158"/>
                    <a:pt x="119" y="2149"/>
                  </a:cubicBezTo>
                  <a:cubicBezTo>
                    <a:pt x="150" y="2102"/>
                    <a:pt x="182" y="2053"/>
                    <a:pt x="217" y="2009"/>
                  </a:cubicBezTo>
                  <a:cubicBezTo>
                    <a:pt x="235" y="1937"/>
                    <a:pt x="276" y="1878"/>
                    <a:pt x="309" y="1812"/>
                  </a:cubicBezTo>
                  <a:cubicBezTo>
                    <a:pt x="324" y="1782"/>
                    <a:pt x="332" y="1746"/>
                    <a:pt x="344" y="1714"/>
                  </a:cubicBezTo>
                  <a:cubicBezTo>
                    <a:pt x="355" y="1685"/>
                    <a:pt x="366" y="1659"/>
                    <a:pt x="372" y="1629"/>
                  </a:cubicBezTo>
                  <a:cubicBezTo>
                    <a:pt x="377" y="1606"/>
                    <a:pt x="386" y="1559"/>
                    <a:pt x="386" y="1559"/>
                  </a:cubicBezTo>
                  <a:cubicBezTo>
                    <a:pt x="391" y="1421"/>
                    <a:pt x="395" y="1304"/>
                    <a:pt x="428" y="1173"/>
                  </a:cubicBezTo>
                  <a:cubicBezTo>
                    <a:pt x="436" y="1143"/>
                    <a:pt x="445" y="1090"/>
                    <a:pt x="491" y="1089"/>
                  </a:cubicBezTo>
                  <a:cubicBezTo>
                    <a:pt x="578" y="1087"/>
                    <a:pt x="664" y="1084"/>
                    <a:pt x="751" y="1082"/>
                  </a:cubicBezTo>
                  <a:cubicBezTo>
                    <a:pt x="786" y="1034"/>
                    <a:pt x="807" y="978"/>
                    <a:pt x="822" y="920"/>
                  </a:cubicBezTo>
                  <a:cubicBezTo>
                    <a:pt x="825" y="907"/>
                    <a:pt x="831" y="871"/>
                    <a:pt x="836" y="857"/>
                  </a:cubicBezTo>
                  <a:cubicBezTo>
                    <a:pt x="849" y="821"/>
                    <a:pt x="858" y="797"/>
                    <a:pt x="864" y="758"/>
                  </a:cubicBezTo>
                  <a:cubicBezTo>
                    <a:pt x="870" y="528"/>
                    <a:pt x="868" y="422"/>
                    <a:pt x="934" y="225"/>
                  </a:cubicBezTo>
                  <a:cubicBezTo>
                    <a:pt x="944" y="163"/>
                    <a:pt x="970" y="122"/>
                    <a:pt x="1004" y="70"/>
                  </a:cubicBezTo>
                  <a:cubicBezTo>
                    <a:pt x="1013" y="56"/>
                    <a:pt x="1033" y="52"/>
                    <a:pt x="1046" y="42"/>
                  </a:cubicBezTo>
                  <a:cubicBezTo>
                    <a:pt x="1075" y="20"/>
                    <a:pt x="1066" y="22"/>
                    <a:pt x="1096" y="14"/>
                  </a:cubicBezTo>
                  <a:cubicBezTo>
                    <a:pt x="1115" y="9"/>
                    <a:pt x="1152" y="0"/>
                    <a:pt x="1152" y="0"/>
                  </a:cubicBezTo>
                  <a:cubicBezTo>
                    <a:pt x="1204" y="9"/>
                    <a:pt x="1227" y="19"/>
                    <a:pt x="1264" y="56"/>
                  </a:cubicBezTo>
                  <a:cubicBezTo>
                    <a:pt x="1287" y="148"/>
                    <a:pt x="1280" y="243"/>
                    <a:pt x="1292" y="337"/>
                  </a:cubicBezTo>
                  <a:cubicBezTo>
                    <a:pt x="1300" y="404"/>
                    <a:pt x="1334" y="478"/>
                    <a:pt x="1348" y="548"/>
                  </a:cubicBezTo>
                  <a:cubicBezTo>
                    <a:pt x="1369" y="803"/>
                    <a:pt x="1356" y="1058"/>
                    <a:pt x="1376" y="1313"/>
                  </a:cubicBezTo>
                  <a:cubicBezTo>
                    <a:pt x="1381" y="1382"/>
                    <a:pt x="1412" y="1456"/>
                    <a:pt x="1426" y="1524"/>
                  </a:cubicBezTo>
                  <a:cubicBezTo>
                    <a:pt x="1430" y="1578"/>
                    <a:pt x="1435" y="1621"/>
                    <a:pt x="1447" y="1672"/>
                  </a:cubicBezTo>
                  <a:cubicBezTo>
                    <a:pt x="1454" y="1752"/>
                    <a:pt x="1450" y="1834"/>
                    <a:pt x="1475" y="1910"/>
                  </a:cubicBezTo>
                  <a:cubicBezTo>
                    <a:pt x="1483" y="1986"/>
                    <a:pt x="1500" y="2060"/>
                    <a:pt x="1510" y="2135"/>
                  </a:cubicBezTo>
                  <a:cubicBezTo>
                    <a:pt x="1516" y="2177"/>
                    <a:pt x="1508" y="2222"/>
                    <a:pt x="1524" y="2262"/>
                  </a:cubicBezTo>
                  <a:cubicBezTo>
                    <a:pt x="1529" y="2275"/>
                    <a:pt x="1564" y="2281"/>
                    <a:pt x="1573" y="2283"/>
                  </a:cubicBezTo>
                  <a:cubicBezTo>
                    <a:pt x="1646" y="2278"/>
                    <a:pt x="1678" y="2273"/>
                    <a:pt x="1742" y="2262"/>
                  </a:cubicBezTo>
                  <a:cubicBezTo>
                    <a:pt x="1759" y="2244"/>
                    <a:pt x="1772" y="2221"/>
                    <a:pt x="1791" y="2205"/>
                  </a:cubicBezTo>
                  <a:cubicBezTo>
                    <a:pt x="1805" y="2193"/>
                    <a:pt x="1824" y="2187"/>
                    <a:pt x="1840" y="2177"/>
                  </a:cubicBezTo>
                  <a:cubicBezTo>
                    <a:pt x="1858" y="2124"/>
                    <a:pt x="1832" y="2187"/>
                    <a:pt x="1868" y="2142"/>
                  </a:cubicBezTo>
                  <a:cubicBezTo>
                    <a:pt x="1873" y="2136"/>
                    <a:pt x="1872" y="2128"/>
                    <a:pt x="1875" y="2121"/>
                  </a:cubicBezTo>
                  <a:cubicBezTo>
                    <a:pt x="1895" y="2074"/>
                    <a:pt x="1915" y="2029"/>
                    <a:pt x="1931" y="1981"/>
                  </a:cubicBezTo>
                  <a:cubicBezTo>
                    <a:pt x="1942" y="1881"/>
                    <a:pt x="1942" y="1768"/>
                    <a:pt x="1974" y="1672"/>
                  </a:cubicBezTo>
                  <a:cubicBezTo>
                    <a:pt x="1984" y="1578"/>
                    <a:pt x="2021" y="1490"/>
                    <a:pt x="2044" y="1398"/>
                  </a:cubicBezTo>
                  <a:cubicBezTo>
                    <a:pt x="2049" y="1334"/>
                    <a:pt x="2056" y="1271"/>
                    <a:pt x="2072" y="1208"/>
                  </a:cubicBezTo>
                  <a:cubicBezTo>
                    <a:pt x="2080" y="1100"/>
                    <a:pt x="2082" y="1089"/>
                    <a:pt x="2128" y="997"/>
                  </a:cubicBezTo>
                  <a:cubicBezTo>
                    <a:pt x="2131" y="990"/>
                    <a:pt x="2142" y="993"/>
                    <a:pt x="2149" y="990"/>
                  </a:cubicBezTo>
                  <a:cubicBezTo>
                    <a:pt x="2170" y="979"/>
                    <a:pt x="2192" y="968"/>
                    <a:pt x="2212" y="955"/>
                  </a:cubicBezTo>
                  <a:cubicBezTo>
                    <a:pt x="2266" y="966"/>
                    <a:pt x="2259" y="987"/>
                    <a:pt x="2297" y="1025"/>
                  </a:cubicBezTo>
                  <a:cubicBezTo>
                    <a:pt x="2305" y="1066"/>
                    <a:pt x="2326" y="1093"/>
                    <a:pt x="2339" y="1131"/>
                  </a:cubicBezTo>
                  <a:cubicBezTo>
                    <a:pt x="2357" y="1278"/>
                    <a:pt x="2347" y="1427"/>
                    <a:pt x="2367" y="1573"/>
                  </a:cubicBezTo>
                  <a:cubicBezTo>
                    <a:pt x="2375" y="1634"/>
                    <a:pt x="2379" y="1695"/>
                    <a:pt x="2388" y="1756"/>
                  </a:cubicBezTo>
                  <a:cubicBezTo>
                    <a:pt x="2392" y="1782"/>
                    <a:pt x="2409" y="1833"/>
                    <a:pt x="2409" y="1833"/>
                  </a:cubicBezTo>
                  <a:cubicBezTo>
                    <a:pt x="2411" y="1856"/>
                    <a:pt x="2425" y="1972"/>
                    <a:pt x="2444" y="1995"/>
                  </a:cubicBezTo>
                  <a:cubicBezTo>
                    <a:pt x="2449" y="2001"/>
                    <a:pt x="2458" y="2000"/>
                    <a:pt x="2465" y="2002"/>
                  </a:cubicBezTo>
                  <a:cubicBezTo>
                    <a:pt x="2484" y="2031"/>
                    <a:pt x="2513" y="2038"/>
                    <a:pt x="2543" y="2058"/>
                  </a:cubicBezTo>
                  <a:cubicBezTo>
                    <a:pt x="2550" y="2063"/>
                    <a:pt x="2564" y="2072"/>
                    <a:pt x="2564" y="2072"/>
                  </a:cubicBezTo>
                  <a:cubicBezTo>
                    <a:pt x="2590" y="2068"/>
                    <a:pt x="2619" y="2072"/>
                    <a:pt x="2641" y="2058"/>
                  </a:cubicBezTo>
                  <a:cubicBezTo>
                    <a:pt x="2651" y="2052"/>
                    <a:pt x="2654" y="2039"/>
                    <a:pt x="2662" y="2030"/>
                  </a:cubicBezTo>
                  <a:cubicBezTo>
                    <a:pt x="2685" y="2004"/>
                    <a:pt x="2708" y="1977"/>
                    <a:pt x="2732" y="1953"/>
                  </a:cubicBezTo>
                  <a:cubicBezTo>
                    <a:pt x="2763" y="1874"/>
                    <a:pt x="2746" y="1903"/>
                    <a:pt x="2774" y="1861"/>
                  </a:cubicBezTo>
                  <a:cubicBezTo>
                    <a:pt x="2783" y="1824"/>
                    <a:pt x="2783" y="1785"/>
                    <a:pt x="2795" y="1749"/>
                  </a:cubicBezTo>
                  <a:cubicBezTo>
                    <a:pt x="2801" y="1613"/>
                    <a:pt x="2803" y="1477"/>
                    <a:pt x="2809" y="1341"/>
                  </a:cubicBezTo>
                  <a:cubicBezTo>
                    <a:pt x="2810" y="1322"/>
                    <a:pt x="2814" y="1304"/>
                    <a:pt x="2816" y="1285"/>
                  </a:cubicBezTo>
                  <a:cubicBezTo>
                    <a:pt x="2819" y="1257"/>
                    <a:pt x="2803" y="1219"/>
                    <a:pt x="2824" y="1201"/>
                  </a:cubicBezTo>
                  <a:cubicBezTo>
                    <a:pt x="2849" y="1180"/>
                    <a:pt x="2889" y="1196"/>
                    <a:pt x="2922" y="1194"/>
                  </a:cubicBezTo>
                  <a:cubicBezTo>
                    <a:pt x="2994" y="1199"/>
                    <a:pt x="3043" y="1208"/>
                    <a:pt x="3112" y="1215"/>
                  </a:cubicBezTo>
                  <a:cubicBezTo>
                    <a:pt x="3147" y="1321"/>
                    <a:pt x="3123" y="1452"/>
                    <a:pt x="3133" y="1566"/>
                  </a:cubicBezTo>
                  <a:cubicBezTo>
                    <a:pt x="3138" y="1618"/>
                    <a:pt x="3136" y="1679"/>
                    <a:pt x="3154" y="1728"/>
                  </a:cubicBezTo>
                  <a:cubicBezTo>
                    <a:pt x="3176" y="1787"/>
                    <a:pt x="3201" y="1848"/>
                    <a:pt x="3217" y="1910"/>
                  </a:cubicBezTo>
                  <a:cubicBezTo>
                    <a:pt x="3229" y="1960"/>
                    <a:pt x="3261" y="2059"/>
                    <a:pt x="3301" y="2086"/>
                  </a:cubicBezTo>
                  <a:cubicBezTo>
                    <a:pt x="3326" y="2124"/>
                    <a:pt x="3379" y="2135"/>
                    <a:pt x="3421" y="2149"/>
                  </a:cubicBezTo>
                  <a:cubicBezTo>
                    <a:pt x="3431" y="2152"/>
                    <a:pt x="3439" y="2162"/>
                    <a:pt x="3449" y="2163"/>
                  </a:cubicBezTo>
                  <a:cubicBezTo>
                    <a:pt x="3472" y="2166"/>
                    <a:pt x="3496" y="2163"/>
                    <a:pt x="3519" y="2163"/>
                  </a:cubicBezTo>
                </a:path>
              </a:pathLst>
            </a:custGeom>
            <a:noFill/>
            <a:ln w="952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lstStyle/>
            <a:p>
              <a:endParaRPr lang="en-US"/>
            </a:p>
          </p:txBody>
        </p:sp>
      </p:grpSp>
      <p:sp>
        <p:nvSpPr>
          <p:cNvPr id="187401" name="Oval 9"/>
          <p:cNvSpPr>
            <a:spLocks noChangeArrowheads="1"/>
          </p:cNvSpPr>
          <p:nvPr/>
        </p:nvSpPr>
        <p:spPr bwMode="auto">
          <a:xfrm>
            <a:off x="3733800" y="4114800"/>
            <a:ext cx="228600" cy="2286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7402" name="Oval 10"/>
          <p:cNvSpPr>
            <a:spLocks noChangeArrowheads="1"/>
          </p:cNvSpPr>
          <p:nvPr/>
        </p:nvSpPr>
        <p:spPr bwMode="auto">
          <a:xfrm>
            <a:off x="4648200" y="5410200"/>
            <a:ext cx="228600" cy="2286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7403" name="Oval 11"/>
          <p:cNvSpPr>
            <a:spLocks noChangeArrowheads="1"/>
          </p:cNvSpPr>
          <p:nvPr/>
        </p:nvSpPr>
        <p:spPr bwMode="auto">
          <a:xfrm>
            <a:off x="3733800" y="3886200"/>
            <a:ext cx="228600" cy="2286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7404" name="Oval 12"/>
          <p:cNvSpPr>
            <a:spLocks noChangeArrowheads="1"/>
          </p:cNvSpPr>
          <p:nvPr/>
        </p:nvSpPr>
        <p:spPr bwMode="auto">
          <a:xfrm>
            <a:off x="3810000" y="4648200"/>
            <a:ext cx="228600" cy="2286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7405" name="Oval 13"/>
          <p:cNvSpPr>
            <a:spLocks noChangeArrowheads="1"/>
          </p:cNvSpPr>
          <p:nvPr/>
        </p:nvSpPr>
        <p:spPr bwMode="auto">
          <a:xfrm>
            <a:off x="4648200" y="4724400"/>
            <a:ext cx="228600" cy="2286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7406" name="Oval 14"/>
          <p:cNvSpPr>
            <a:spLocks noChangeArrowheads="1"/>
          </p:cNvSpPr>
          <p:nvPr/>
        </p:nvSpPr>
        <p:spPr bwMode="auto">
          <a:xfrm>
            <a:off x="3886200" y="5334000"/>
            <a:ext cx="228600" cy="2286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7401"/>
                                        </p:tgtEl>
                                        <p:attrNameLst>
                                          <p:attrName>style.visibility</p:attrName>
                                        </p:attrNameLst>
                                      </p:cBhvr>
                                      <p:to>
                                        <p:strVal val="visible"/>
                                      </p:to>
                                    </p:set>
                                  </p:childTnLst>
                                  <p:subTnLst>
                                    <p:set>
                                      <p:cBhvr override="childStyle">
                                        <p:cTn dur="1" fill="hold" display="0" masterRel="nextClick" afterEffect="1"/>
                                        <p:tgtEl>
                                          <p:spTgt spid="187401"/>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9" presetClass="entr" presetSubtype="0" fill="hold" grpId="0" nodeType="clickEffect">
                                  <p:stCondLst>
                                    <p:cond delay="0"/>
                                  </p:stCondLst>
                                  <p:childTnLst>
                                    <p:set>
                                      <p:cBhvr>
                                        <p:cTn id="10" dur="1" fill="hold">
                                          <p:stCondLst>
                                            <p:cond delay="0"/>
                                          </p:stCondLst>
                                        </p:cTn>
                                        <p:tgtEl>
                                          <p:spTgt spid="187402"/>
                                        </p:tgtEl>
                                        <p:attrNameLst>
                                          <p:attrName>style.visibility</p:attrName>
                                        </p:attrNameLst>
                                      </p:cBhvr>
                                      <p:to>
                                        <p:strVal val="visible"/>
                                      </p:to>
                                    </p:set>
                                    <p:animEffect transition="in" filter="dissolve">
                                      <p:cBhvr>
                                        <p:cTn id="11" dur="500"/>
                                        <p:tgtEl>
                                          <p:spTgt spid="187402"/>
                                        </p:tgtEl>
                                      </p:cBhvr>
                                    </p:animEffect>
                                  </p:childTnLst>
                                  <p:subTnLst>
                                    <p:set>
                                      <p:cBhvr override="childStyle">
                                        <p:cTn dur="1" fill="hold" display="0" masterRel="sameClick" afterEffect="1">
                                          <p:stCondLst>
                                            <p:cond evt="end" delay="0">
                                              <p:tn val="9"/>
                                            </p:cond>
                                          </p:stCondLst>
                                        </p:cTn>
                                        <p:tgtEl>
                                          <p:spTgt spid="187402"/>
                                        </p:tgtEl>
                                        <p:attrNameLst>
                                          <p:attrName>style.visibility</p:attrName>
                                        </p:attrNameLst>
                                      </p:cBhvr>
                                      <p:to>
                                        <p:strVal val="hidden"/>
                                      </p:to>
                                    </p:set>
                                  </p:subTnLst>
                                </p:cTn>
                              </p:par>
                            </p:childTnLst>
                          </p:cTn>
                        </p:par>
                        <p:par>
                          <p:cTn id="12" fill="hold" nodeType="afterGroup">
                            <p:stCondLst>
                              <p:cond delay="500"/>
                            </p:stCondLst>
                            <p:childTnLst>
                              <p:par>
                                <p:cTn id="13" presetID="9" presetClass="entr" presetSubtype="0" fill="hold" grpId="0" nodeType="afterEffect">
                                  <p:stCondLst>
                                    <p:cond delay="0"/>
                                  </p:stCondLst>
                                  <p:childTnLst>
                                    <p:set>
                                      <p:cBhvr>
                                        <p:cTn id="14" dur="1" fill="hold">
                                          <p:stCondLst>
                                            <p:cond delay="0"/>
                                          </p:stCondLst>
                                        </p:cTn>
                                        <p:tgtEl>
                                          <p:spTgt spid="187403"/>
                                        </p:tgtEl>
                                        <p:attrNameLst>
                                          <p:attrName>style.visibility</p:attrName>
                                        </p:attrNameLst>
                                      </p:cBhvr>
                                      <p:to>
                                        <p:strVal val="visible"/>
                                      </p:to>
                                    </p:set>
                                    <p:animEffect transition="in" filter="dissolve">
                                      <p:cBhvr>
                                        <p:cTn id="15" dur="500"/>
                                        <p:tgtEl>
                                          <p:spTgt spid="187403"/>
                                        </p:tgtEl>
                                      </p:cBhvr>
                                    </p:animEffect>
                                  </p:childTnLst>
                                  <p:subTnLst>
                                    <p:set>
                                      <p:cBhvr override="childStyle">
                                        <p:cTn dur="1" fill="hold" display="0" masterRel="sameClick" afterEffect="1">
                                          <p:stCondLst>
                                            <p:cond evt="end" delay="0">
                                              <p:tn val="13"/>
                                            </p:cond>
                                          </p:stCondLst>
                                        </p:cTn>
                                        <p:tgtEl>
                                          <p:spTgt spid="187403"/>
                                        </p:tgtEl>
                                        <p:attrNameLst>
                                          <p:attrName>style.visibility</p:attrName>
                                        </p:attrNameLst>
                                      </p:cBhvr>
                                      <p:to>
                                        <p:strVal val="hidden"/>
                                      </p:to>
                                    </p:set>
                                  </p:subTnLst>
                                </p:cTn>
                              </p:par>
                            </p:childTnLst>
                          </p:cTn>
                        </p:par>
                        <p:par>
                          <p:cTn id="16" fill="hold" nodeType="afterGroup">
                            <p:stCondLst>
                              <p:cond delay="1000"/>
                            </p:stCondLst>
                            <p:childTnLst>
                              <p:par>
                                <p:cTn id="17" presetID="9" presetClass="entr" presetSubtype="0" fill="hold" grpId="0" nodeType="afterEffect">
                                  <p:stCondLst>
                                    <p:cond delay="0"/>
                                  </p:stCondLst>
                                  <p:childTnLst>
                                    <p:set>
                                      <p:cBhvr>
                                        <p:cTn id="18" dur="1" fill="hold">
                                          <p:stCondLst>
                                            <p:cond delay="0"/>
                                          </p:stCondLst>
                                        </p:cTn>
                                        <p:tgtEl>
                                          <p:spTgt spid="187404"/>
                                        </p:tgtEl>
                                        <p:attrNameLst>
                                          <p:attrName>style.visibility</p:attrName>
                                        </p:attrNameLst>
                                      </p:cBhvr>
                                      <p:to>
                                        <p:strVal val="visible"/>
                                      </p:to>
                                    </p:set>
                                    <p:animEffect transition="in" filter="dissolve">
                                      <p:cBhvr>
                                        <p:cTn id="19" dur="500"/>
                                        <p:tgtEl>
                                          <p:spTgt spid="187404"/>
                                        </p:tgtEl>
                                      </p:cBhvr>
                                    </p:animEffect>
                                  </p:childTnLst>
                                  <p:subTnLst>
                                    <p:set>
                                      <p:cBhvr override="childStyle">
                                        <p:cTn dur="1" fill="hold" display="0" masterRel="sameClick" afterEffect="1">
                                          <p:stCondLst>
                                            <p:cond evt="end" delay="0">
                                              <p:tn val="17"/>
                                            </p:cond>
                                          </p:stCondLst>
                                        </p:cTn>
                                        <p:tgtEl>
                                          <p:spTgt spid="187404"/>
                                        </p:tgtEl>
                                        <p:attrNameLst>
                                          <p:attrName>style.visibility</p:attrName>
                                        </p:attrNameLst>
                                      </p:cBhvr>
                                      <p:to>
                                        <p:strVal val="hidden"/>
                                      </p:to>
                                    </p:set>
                                  </p:subTnLst>
                                </p:cTn>
                              </p:par>
                            </p:childTnLst>
                          </p:cTn>
                        </p:par>
                        <p:par>
                          <p:cTn id="20" fill="hold" nodeType="afterGroup">
                            <p:stCondLst>
                              <p:cond delay="1500"/>
                            </p:stCondLst>
                            <p:childTnLst>
                              <p:par>
                                <p:cTn id="21" presetID="9" presetClass="entr" presetSubtype="0" fill="hold" grpId="0" nodeType="afterEffect">
                                  <p:stCondLst>
                                    <p:cond delay="0"/>
                                  </p:stCondLst>
                                  <p:childTnLst>
                                    <p:set>
                                      <p:cBhvr>
                                        <p:cTn id="22" dur="1" fill="hold">
                                          <p:stCondLst>
                                            <p:cond delay="0"/>
                                          </p:stCondLst>
                                        </p:cTn>
                                        <p:tgtEl>
                                          <p:spTgt spid="187405"/>
                                        </p:tgtEl>
                                        <p:attrNameLst>
                                          <p:attrName>style.visibility</p:attrName>
                                        </p:attrNameLst>
                                      </p:cBhvr>
                                      <p:to>
                                        <p:strVal val="visible"/>
                                      </p:to>
                                    </p:set>
                                    <p:animEffect transition="in" filter="dissolve">
                                      <p:cBhvr>
                                        <p:cTn id="23" dur="500"/>
                                        <p:tgtEl>
                                          <p:spTgt spid="187405"/>
                                        </p:tgtEl>
                                      </p:cBhvr>
                                    </p:animEffect>
                                  </p:childTnLst>
                                  <p:subTnLst>
                                    <p:set>
                                      <p:cBhvr override="childStyle">
                                        <p:cTn dur="1" fill="hold" display="0" masterRel="sameClick" afterEffect="1">
                                          <p:stCondLst>
                                            <p:cond evt="end" delay="0">
                                              <p:tn val="21"/>
                                            </p:cond>
                                          </p:stCondLst>
                                        </p:cTn>
                                        <p:tgtEl>
                                          <p:spTgt spid="187405"/>
                                        </p:tgtEl>
                                        <p:attrNameLst>
                                          <p:attrName>style.visibility</p:attrName>
                                        </p:attrNameLst>
                                      </p:cBhvr>
                                      <p:to>
                                        <p:strVal val="hidden"/>
                                      </p:to>
                                    </p:set>
                                  </p:subTnLst>
                                </p:cTn>
                              </p:par>
                            </p:childTnLst>
                          </p:cTn>
                        </p:par>
                        <p:par>
                          <p:cTn id="24" fill="hold" nodeType="afterGroup">
                            <p:stCondLst>
                              <p:cond delay="2000"/>
                            </p:stCondLst>
                            <p:childTnLst>
                              <p:par>
                                <p:cTn id="25" presetID="9" presetClass="entr" presetSubtype="0" fill="hold" grpId="0" nodeType="afterEffect">
                                  <p:stCondLst>
                                    <p:cond delay="0"/>
                                  </p:stCondLst>
                                  <p:childTnLst>
                                    <p:set>
                                      <p:cBhvr>
                                        <p:cTn id="26" dur="1" fill="hold">
                                          <p:stCondLst>
                                            <p:cond delay="0"/>
                                          </p:stCondLst>
                                        </p:cTn>
                                        <p:tgtEl>
                                          <p:spTgt spid="187406"/>
                                        </p:tgtEl>
                                        <p:attrNameLst>
                                          <p:attrName>style.visibility</p:attrName>
                                        </p:attrNameLst>
                                      </p:cBhvr>
                                      <p:to>
                                        <p:strVal val="visible"/>
                                      </p:to>
                                    </p:set>
                                    <p:animEffect transition="in" filter="dissolve">
                                      <p:cBhvr>
                                        <p:cTn id="27" dur="500"/>
                                        <p:tgtEl>
                                          <p:spTgt spid="1874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401" grpId="0" animBg="1"/>
      <p:bldP spid="187402" grpId="0" animBg="1"/>
      <p:bldP spid="187403" grpId="0" animBg="1"/>
      <p:bldP spid="187404" grpId="0" animBg="1"/>
      <p:bldP spid="187405" grpId="0" animBg="1"/>
      <p:bldP spid="18740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94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2609850"/>
            <a:ext cx="1533525"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89443" name="Rectangle 3"/>
          <p:cNvSpPr>
            <a:spLocks noGrp="1" noChangeArrowheads="1"/>
          </p:cNvSpPr>
          <p:nvPr>
            <p:ph type="title"/>
          </p:nvPr>
        </p:nvSpPr>
        <p:spPr>
          <a:xfrm>
            <a:off x="1150938" y="611188"/>
            <a:ext cx="7789862" cy="452437"/>
          </a:xfrm>
        </p:spPr>
        <p:txBody>
          <a:bodyPr/>
          <a:lstStyle/>
          <a:p>
            <a:r>
              <a:rPr lang="en-US"/>
              <a:t>n-Queens</a:t>
            </a:r>
          </a:p>
        </p:txBody>
      </p:sp>
      <p:sp>
        <p:nvSpPr>
          <p:cNvPr id="189444" name="Text Box 4"/>
          <p:cNvSpPr txBox="1">
            <a:spLocks noChangeArrowheads="1"/>
          </p:cNvSpPr>
          <p:nvPr/>
        </p:nvSpPr>
        <p:spPr bwMode="auto">
          <a:xfrm>
            <a:off x="2743200" y="3067050"/>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5</a:t>
            </a:r>
          </a:p>
        </p:txBody>
      </p:sp>
      <p:sp>
        <p:nvSpPr>
          <p:cNvPr id="189445" name="Text Box 5"/>
          <p:cNvSpPr txBox="1">
            <a:spLocks noChangeArrowheads="1"/>
          </p:cNvSpPr>
          <p:nvPr/>
        </p:nvSpPr>
        <p:spPr bwMode="auto">
          <a:xfrm>
            <a:off x="2743200" y="3448050"/>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5</a:t>
            </a:r>
          </a:p>
        </p:txBody>
      </p:sp>
      <p:sp>
        <p:nvSpPr>
          <p:cNvPr id="189446" name="Text Box 6"/>
          <p:cNvSpPr txBox="1">
            <a:spLocks noChangeArrowheads="1"/>
          </p:cNvSpPr>
          <p:nvPr/>
        </p:nvSpPr>
        <p:spPr bwMode="auto">
          <a:xfrm>
            <a:off x="3071813" y="2730500"/>
            <a:ext cx="312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4</a:t>
            </a:r>
          </a:p>
        </p:txBody>
      </p:sp>
      <p:sp>
        <p:nvSpPr>
          <p:cNvPr id="189447" name="Text Box 7"/>
          <p:cNvSpPr txBox="1">
            <a:spLocks noChangeArrowheads="1"/>
          </p:cNvSpPr>
          <p:nvPr/>
        </p:nvSpPr>
        <p:spPr bwMode="auto">
          <a:xfrm>
            <a:off x="2743200" y="3797300"/>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a:t>
            </a:r>
          </a:p>
        </p:txBody>
      </p:sp>
      <p:sp>
        <p:nvSpPr>
          <p:cNvPr id="189448" name="Text Box 8"/>
          <p:cNvSpPr txBox="1">
            <a:spLocks noChangeArrowheads="1"/>
          </p:cNvSpPr>
          <p:nvPr/>
        </p:nvSpPr>
        <p:spPr bwMode="auto">
          <a:xfrm>
            <a:off x="3070225" y="3416300"/>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2</a:t>
            </a:r>
          </a:p>
        </p:txBody>
      </p:sp>
      <p:sp>
        <p:nvSpPr>
          <p:cNvPr id="189449" name="Text Box 9"/>
          <p:cNvSpPr txBox="1">
            <a:spLocks noChangeArrowheads="1"/>
          </p:cNvSpPr>
          <p:nvPr/>
        </p:nvSpPr>
        <p:spPr bwMode="auto">
          <a:xfrm>
            <a:off x="3070225" y="3775075"/>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a:t>
            </a:r>
          </a:p>
        </p:txBody>
      </p:sp>
      <p:sp>
        <p:nvSpPr>
          <p:cNvPr id="189450" name="Text Box 10"/>
          <p:cNvSpPr txBox="1">
            <a:spLocks noChangeArrowheads="1"/>
          </p:cNvSpPr>
          <p:nvPr/>
        </p:nvSpPr>
        <p:spPr bwMode="auto">
          <a:xfrm>
            <a:off x="3421063" y="3067050"/>
            <a:ext cx="312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4</a:t>
            </a:r>
          </a:p>
        </p:txBody>
      </p:sp>
      <p:sp>
        <p:nvSpPr>
          <p:cNvPr id="189451" name="Text Box 11"/>
          <p:cNvSpPr txBox="1">
            <a:spLocks noChangeArrowheads="1"/>
          </p:cNvSpPr>
          <p:nvPr/>
        </p:nvSpPr>
        <p:spPr bwMode="auto">
          <a:xfrm>
            <a:off x="3429000" y="3416300"/>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5</a:t>
            </a:r>
          </a:p>
        </p:txBody>
      </p:sp>
      <p:sp>
        <p:nvSpPr>
          <p:cNvPr id="189452" name="Text Box 12"/>
          <p:cNvSpPr txBox="1">
            <a:spLocks noChangeArrowheads="1"/>
          </p:cNvSpPr>
          <p:nvPr/>
        </p:nvSpPr>
        <p:spPr bwMode="auto">
          <a:xfrm>
            <a:off x="3429000" y="3797300"/>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2</a:t>
            </a:r>
          </a:p>
        </p:txBody>
      </p:sp>
      <p:sp>
        <p:nvSpPr>
          <p:cNvPr id="189453" name="Text Box 13"/>
          <p:cNvSpPr txBox="1">
            <a:spLocks noChangeArrowheads="1"/>
          </p:cNvSpPr>
          <p:nvPr/>
        </p:nvSpPr>
        <p:spPr bwMode="auto">
          <a:xfrm>
            <a:off x="3767138" y="2730500"/>
            <a:ext cx="312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4</a:t>
            </a:r>
          </a:p>
        </p:txBody>
      </p:sp>
      <p:sp>
        <p:nvSpPr>
          <p:cNvPr id="189454" name="Text Box 14"/>
          <p:cNvSpPr txBox="1">
            <a:spLocks noChangeArrowheads="1"/>
          </p:cNvSpPr>
          <p:nvPr/>
        </p:nvSpPr>
        <p:spPr bwMode="auto">
          <a:xfrm>
            <a:off x="3779838" y="3416300"/>
            <a:ext cx="312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a:t>
            </a:r>
          </a:p>
        </p:txBody>
      </p:sp>
      <p:sp>
        <p:nvSpPr>
          <p:cNvPr id="189455" name="Text Box 15"/>
          <p:cNvSpPr txBox="1">
            <a:spLocks noChangeArrowheads="1"/>
          </p:cNvSpPr>
          <p:nvPr/>
        </p:nvSpPr>
        <p:spPr bwMode="auto">
          <a:xfrm>
            <a:off x="3779838" y="3797300"/>
            <a:ext cx="312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4</a:t>
            </a:r>
          </a:p>
        </p:txBody>
      </p:sp>
      <p:pic>
        <p:nvPicPr>
          <p:cNvPr id="189456" name="Picture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5875" y="2590800"/>
            <a:ext cx="1533525"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89457"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0850" y="3408363"/>
            <a:ext cx="3333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89458"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625" y="3024188"/>
            <a:ext cx="361950"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89459" name="Text Box 19"/>
          <p:cNvSpPr txBox="1">
            <a:spLocks noChangeArrowheads="1"/>
          </p:cNvSpPr>
          <p:nvPr/>
        </p:nvSpPr>
        <p:spPr bwMode="auto">
          <a:xfrm>
            <a:off x="5181600" y="3048000"/>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a:t>
            </a:r>
          </a:p>
        </p:txBody>
      </p:sp>
      <p:sp>
        <p:nvSpPr>
          <p:cNvPr id="189460" name="Text Box 20"/>
          <p:cNvSpPr txBox="1">
            <a:spLocks noChangeArrowheads="1"/>
          </p:cNvSpPr>
          <p:nvPr/>
        </p:nvSpPr>
        <p:spPr bwMode="auto">
          <a:xfrm>
            <a:off x="5181600" y="3397250"/>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a:t>
            </a:r>
          </a:p>
        </p:txBody>
      </p:sp>
      <p:sp>
        <p:nvSpPr>
          <p:cNvPr id="189461" name="Text Box 21"/>
          <p:cNvSpPr txBox="1">
            <a:spLocks noChangeArrowheads="1"/>
          </p:cNvSpPr>
          <p:nvPr/>
        </p:nvSpPr>
        <p:spPr bwMode="auto">
          <a:xfrm>
            <a:off x="5181600" y="3733800"/>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2</a:t>
            </a:r>
          </a:p>
        </p:txBody>
      </p:sp>
      <p:sp>
        <p:nvSpPr>
          <p:cNvPr id="189462" name="Text Box 22"/>
          <p:cNvSpPr txBox="1">
            <a:spLocks noChangeArrowheads="1"/>
          </p:cNvSpPr>
          <p:nvPr/>
        </p:nvSpPr>
        <p:spPr bwMode="auto">
          <a:xfrm>
            <a:off x="5554663" y="3733800"/>
            <a:ext cx="312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a:t>
            </a:r>
          </a:p>
        </p:txBody>
      </p:sp>
      <p:sp>
        <p:nvSpPr>
          <p:cNvPr id="189463" name="Text Box 23"/>
          <p:cNvSpPr txBox="1">
            <a:spLocks noChangeArrowheads="1"/>
          </p:cNvSpPr>
          <p:nvPr/>
        </p:nvSpPr>
        <p:spPr bwMode="auto">
          <a:xfrm>
            <a:off x="5519738" y="3048000"/>
            <a:ext cx="312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5</a:t>
            </a:r>
          </a:p>
        </p:txBody>
      </p:sp>
      <p:sp>
        <p:nvSpPr>
          <p:cNvPr id="189464" name="Text Box 24"/>
          <p:cNvSpPr txBox="1">
            <a:spLocks noChangeArrowheads="1"/>
          </p:cNvSpPr>
          <p:nvPr/>
        </p:nvSpPr>
        <p:spPr bwMode="auto">
          <a:xfrm>
            <a:off x="5532438" y="2689225"/>
            <a:ext cx="312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4</a:t>
            </a:r>
          </a:p>
        </p:txBody>
      </p:sp>
      <p:sp>
        <p:nvSpPr>
          <p:cNvPr id="189465" name="Text Box 25"/>
          <p:cNvSpPr txBox="1">
            <a:spLocks noChangeArrowheads="1"/>
          </p:cNvSpPr>
          <p:nvPr/>
        </p:nvSpPr>
        <p:spPr bwMode="auto">
          <a:xfrm>
            <a:off x="5867400" y="3048000"/>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2</a:t>
            </a:r>
          </a:p>
        </p:txBody>
      </p:sp>
      <p:sp>
        <p:nvSpPr>
          <p:cNvPr id="189466" name="Text Box 26"/>
          <p:cNvSpPr txBox="1">
            <a:spLocks noChangeArrowheads="1"/>
          </p:cNvSpPr>
          <p:nvPr/>
        </p:nvSpPr>
        <p:spPr bwMode="auto">
          <a:xfrm>
            <a:off x="5878513" y="3386138"/>
            <a:ext cx="312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3</a:t>
            </a:r>
          </a:p>
        </p:txBody>
      </p:sp>
      <p:sp>
        <p:nvSpPr>
          <p:cNvPr id="189467" name="Text Box 27"/>
          <p:cNvSpPr txBox="1">
            <a:spLocks noChangeArrowheads="1"/>
          </p:cNvSpPr>
          <p:nvPr/>
        </p:nvSpPr>
        <p:spPr bwMode="auto">
          <a:xfrm>
            <a:off x="5889625" y="3744913"/>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1</a:t>
            </a:r>
          </a:p>
        </p:txBody>
      </p:sp>
      <p:sp>
        <p:nvSpPr>
          <p:cNvPr id="189468" name="Text Box 28"/>
          <p:cNvSpPr txBox="1">
            <a:spLocks noChangeArrowheads="1"/>
          </p:cNvSpPr>
          <p:nvPr/>
        </p:nvSpPr>
        <p:spPr bwMode="auto">
          <a:xfrm>
            <a:off x="6240463" y="2700338"/>
            <a:ext cx="312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4</a:t>
            </a:r>
          </a:p>
        </p:txBody>
      </p:sp>
      <p:sp>
        <p:nvSpPr>
          <p:cNvPr id="189469" name="Text Box 29"/>
          <p:cNvSpPr txBox="1">
            <a:spLocks noChangeArrowheads="1"/>
          </p:cNvSpPr>
          <p:nvPr/>
        </p:nvSpPr>
        <p:spPr bwMode="auto">
          <a:xfrm>
            <a:off x="6240463" y="3384550"/>
            <a:ext cx="312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2</a:t>
            </a:r>
          </a:p>
        </p:txBody>
      </p:sp>
      <p:sp>
        <p:nvSpPr>
          <p:cNvPr id="189470" name="Text Box 30"/>
          <p:cNvSpPr txBox="1">
            <a:spLocks noChangeArrowheads="1"/>
          </p:cNvSpPr>
          <p:nvPr/>
        </p:nvSpPr>
        <p:spPr bwMode="auto">
          <a:xfrm>
            <a:off x="6226175" y="3733800"/>
            <a:ext cx="31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2</a:t>
            </a:r>
          </a:p>
        </p:txBody>
      </p:sp>
      <p:sp>
        <p:nvSpPr>
          <p:cNvPr id="189471" name="AutoShape 31"/>
          <p:cNvSpPr>
            <a:spLocks noChangeArrowheads="1"/>
          </p:cNvSpPr>
          <p:nvPr/>
        </p:nvSpPr>
        <p:spPr bwMode="auto">
          <a:xfrm>
            <a:off x="4267200" y="3124200"/>
            <a:ext cx="762000" cy="457200"/>
          </a:xfrm>
          <a:prstGeom prst="rightArrow">
            <a:avLst>
              <a:gd name="adj1" fmla="val 50000"/>
              <a:gd name="adj2" fmla="val 41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9472" name="Text Box 32"/>
          <p:cNvSpPr txBox="1">
            <a:spLocks noChangeArrowheads="1"/>
          </p:cNvSpPr>
          <p:nvPr/>
        </p:nvSpPr>
        <p:spPr bwMode="auto">
          <a:xfrm>
            <a:off x="1752600" y="4724400"/>
            <a:ext cx="6008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2400">
                <a:solidFill>
                  <a:schemeClr val="tx1"/>
                </a:solidFill>
                <a:latin typeface="Verdana" charset="0"/>
              </a:rPr>
              <a:t>What happens if we move 3rd queen?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447800" y="274638"/>
            <a:ext cx="7239000" cy="563562"/>
          </a:xfrm>
        </p:spPr>
        <p:txBody>
          <a:bodyPr/>
          <a:lstStyle/>
          <a:p>
            <a:r>
              <a:rPr lang="en-US" sz="3200" dirty="0">
                <a:solidFill>
                  <a:schemeClr val="accent2"/>
                </a:solidFill>
              </a:rPr>
              <a:t>Hill-climbing search: 8-queens problem</a:t>
            </a:r>
          </a:p>
        </p:txBody>
      </p:sp>
      <p:sp>
        <p:nvSpPr>
          <p:cNvPr id="36867" name="Rectangle 3"/>
          <p:cNvSpPr>
            <a:spLocks noGrp="1" noChangeArrowheads="1"/>
          </p:cNvSpPr>
          <p:nvPr>
            <p:ph type="body" idx="1"/>
          </p:nvPr>
        </p:nvSpPr>
        <p:spPr>
          <a:xfrm>
            <a:off x="457200" y="4572000"/>
            <a:ext cx="8686800" cy="2057400"/>
          </a:xfrm>
        </p:spPr>
        <p:txBody>
          <a:bodyPr/>
          <a:lstStyle/>
          <a:p>
            <a:pPr>
              <a:lnSpc>
                <a:spcPct val="90000"/>
              </a:lnSpc>
            </a:pPr>
            <a:endParaRPr lang="en-US" sz="2400"/>
          </a:p>
          <a:p>
            <a:pPr>
              <a:lnSpc>
                <a:spcPct val="90000"/>
              </a:lnSpc>
            </a:pPr>
            <a:r>
              <a:rPr lang="en-US" sz="2400" i="1"/>
              <a:t>h</a:t>
            </a:r>
            <a:r>
              <a:rPr lang="en-US" sz="2400"/>
              <a:t> = number of pairs of queens that are attacking each other, either directly or indirectly </a:t>
            </a:r>
          </a:p>
          <a:p>
            <a:pPr>
              <a:lnSpc>
                <a:spcPct val="90000"/>
              </a:lnSpc>
            </a:pPr>
            <a:r>
              <a:rPr lang="en-US" sz="2400" i="1"/>
              <a:t>h = 17</a:t>
            </a:r>
            <a:r>
              <a:rPr lang="en-US" sz="2400"/>
              <a:t> for the above state</a:t>
            </a:r>
            <a:r>
              <a:rPr lang="en-US"/>
              <a:t>
</a:t>
            </a:r>
          </a:p>
        </p:txBody>
      </p:sp>
      <p:pic>
        <p:nvPicPr>
          <p:cNvPr id="36869" name="Picture 5" descr="8queens-successo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1219200"/>
            <a:ext cx="3733800" cy="3733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792348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371600" y="274638"/>
            <a:ext cx="7315200" cy="715962"/>
          </a:xfrm>
        </p:spPr>
        <p:txBody>
          <a:bodyPr/>
          <a:lstStyle/>
          <a:p>
            <a:r>
              <a:rPr lang="en-US" sz="3200" dirty="0"/>
              <a:t>Hill-climbing search: 8-queens problem</a:t>
            </a:r>
          </a:p>
        </p:txBody>
      </p:sp>
      <p:pic>
        <p:nvPicPr>
          <p:cNvPr id="37892" name="Picture 4" descr="8queens-local-minim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295400"/>
            <a:ext cx="3733800" cy="3733800"/>
          </a:xfrm>
          <a:prstGeom prst="rect">
            <a:avLst/>
          </a:prstGeom>
          <a:noFill/>
          <a:extLst>
            <a:ext uri="{909E8E84-426E-40dd-AFC4-6F175D3DCCD1}">
              <a14:hiddenFill xmlns:a14="http://schemas.microsoft.com/office/drawing/2010/main">
                <a:solidFill>
                  <a:srgbClr val="FFFFFF"/>
                </a:solidFill>
              </a14:hiddenFill>
            </a:ext>
          </a:extLst>
        </p:spPr>
      </p:pic>
      <p:sp>
        <p:nvSpPr>
          <p:cNvPr id="37894" name="Rectangle 6"/>
          <p:cNvSpPr>
            <a:spLocks noChangeArrowheads="1"/>
          </p:cNvSpPr>
          <p:nvPr/>
        </p:nvSpPr>
        <p:spPr bwMode="auto">
          <a:xfrm>
            <a:off x="457200" y="4800600"/>
            <a:ext cx="8229600" cy="1325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nSpc>
                <a:spcPct val="80000"/>
              </a:lnSpc>
              <a:spcBef>
                <a:spcPct val="20000"/>
              </a:spcBef>
              <a:buFontTx/>
              <a:buChar char="•"/>
            </a:pPr>
            <a:endParaRPr lang="en-US" sz="2800"/>
          </a:p>
          <a:p>
            <a:pPr marL="342900" indent="-342900">
              <a:spcBef>
                <a:spcPct val="20000"/>
              </a:spcBef>
              <a:buFontTx/>
              <a:buChar char="•"/>
            </a:pPr>
            <a:r>
              <a:rPr lang="en-US" sz="3200"/>
              <a:t>A local minimum with </a:t>
            </a:r>
            <a:r>
              <a:rPr lang="en-US" sz="3200" i="1"/>
              <a:t>h = 1</a:t>
            </a:r>
            <a:r>
              <a:rPr lang="en-US" sz="3200"/>
              <a:t>
</a:t>
            </a:r>
          </a:p>
        </p:txBody>
      </p:sp>
    </p:spTree>
    <p:extLst>
      <p:ext uri="{BB962C8B-B14F-4D97-AF65-F5344CB8AC3E}">
        <p14:creationId xmlns:p14="http://schemas.microsoft.com/office/powerpoint/2010/main" val="34025481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a:xfrm>
            <a:off x="1150938" y="611188"/>
            <a:ext cx="7789862" cy="452437"/>
          </a:xfrm>
        </p:spPr>
        <p:txBody>
          <a:bodyPr/>
          <a:lstStyle/>
          <a:p>
            <a:r>
              <a:rPr lang="en-US"/>
              <a:t>Possible Improvements</a:t>
            </a:r>
          </a:p>
        </p:txBody>
      </p:sp>
      <p:sp>
        <p:nvSpPr>
          <p:cNvPr id="190467" name="Rectangle 3"/>
          <p:cNvSpPr>
            <a:spLocks noGrp="1" noChangeArrowheads="1"/>
          </p:cNvSpPr>
          <p:nvPr>
            <p:ph type="body" idx="1"/>
          </p:nvPr>
        </p:nvSpPr>
        <p:spPr/>
        <p:txBody>
          <a:bodyPr/>
          <a:lstStyle/>
          <a:p>
            <a:pPr marL="342900" indent="-342900" defTabSz="914400"/>
            <a:r>
              <a:rPr lang="en-US" sz="2400"/>
              <a:t>Stochastic hill climbing</a:t>
            </a:r>
          </a:p>
          <a:p>
            <a:pPr marL="742950" lvl="1" indent="-285750" defTabSz="914400"/>
            <a:r>
              <a:rPr lang="en-US" sz="2400"/>
              <a:t>Choose at random from uphill moves</a:t>
            </a:r>
          </a:p>
          <a:p>
            <a:pPr marL="742950" lvl="1" indent="-285750" defTabSz="914400"/>
            <a:r>
              <a:rPr lang="en-US" sz="2400"/>
              <a:t>Probability of move could be influenced by steepness</a:t>
            </a:r>
          </a:p>
          <a:p>
            <a:pPr marL="342900" indent="-342900" defTabSz="914400"/>
            <a:r>
              <a:rPr lang="en-US" sz="2400"/>
              <a:t>First-choice hill climbing</a:t>
            </a:r>
          </a:p>
          <a:p>
            <a:pPr marL="742950" lvl="1" indent="-285750" defTabSz="914400"/>
            <a:r>
              <a:rPr lang="en-US" sz="2400"/>
              <a:t>Generate successors at random until one is better than current.</a:t>
            </a:r>
          </a:p>
          <a:p>
            <a:pPr marL="342900" indent="-342900" defTabSz="914400"/>
            <a:r>
              <a:rPr lang="en-US" sz="2400"/>
              <a:t>Random-restart</a:t>
            </a:r>
          </a:p>
          <a:p>
            <a:pPr marL="742950" lvl="1" indent="-285750" defTabSz="914400"/>
            <a:r>
              <a:rPr lang="en-US" sz="2400"/>
              <a:t>Execute hill climbing several times, choose best result.</a:t>
            </a:r>
          </a:p>
          <a:p>
            <a:pPr marL="742950" lvl="1" indent="-285750" defTabSz="914400"/>
            <a:r>
              <a:rPr lang="en-US" sz="2400"/>
              <a:t>If p is probability of a search succeeding, then expected number of restarts is 1/p.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a:xfrm>
            <a:off x="1150938" y="611188"/>
            <a:ext cx="7789862" cy="452437"/>
          </a:xfrm>
        </p:spPr>
        <p:txBody>
          <a:bodyPr/>
          <a:lstStyle/>
          <a:p>
            <a:r>
              <a:rPr lang="en-US"/>
              <a:t>Informed Searching</a:t>
            </a:r>
          </a:p>
        </p:txBody>
      </p:sp>
      <p:sp>
        <p:nvSpPr>
          <p:cNvPr id="147459" name="Rectangle 3"/>
          <p:cNvSpPr>
            <a:spLocks noGrp="1" noChangeArrowheads="1"/>
          </p:cNvSpPr>
          <p:nvPr>
            <p:ph type="body" idx="1"/>
          </p:nvPr>
        </p:nvSpPr>
        <p:spPr/>
        <p:txBody>
          <a:bodyPr/>
          <a:lstStyle/>
          <a:p>
            <a:r>
              <a:rPr lang="en-US"/>
              <a:t>An </a:t>
            </a:r>
            <a:r>
              <a:rPr lang="en-US" i="1"/>
              <a:t>informed search</a:t>
            </a:r>
            <a:r>
              <a:rPr lang="en-US"/>
              <a:t> strategy uses knowledge beyond the definition of the problem</a:t>
            </a:r>
          </a:p>
          <a:p>
            <a:r>
              <a:rPr lang="en-US"/>
              <a:t>The knowledge is embodied in an </a:t>
            </a:r>
            <a:r>
              <a:rPr lang="en-US" i="1"/>
              <a:t>evaluation function</a:t>
            </a:r>
            <a:r>
              <a:rPr lang="en-US"/>
              <a:t> f(n)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a:xfrm>
            <a:off x="1150938" y="611188"/>
            <a:ext cx="7789862" cy="452437"/>
          </a:xfrm>
        </p:spPr>
        <p:txBody>
          <a:bodyPr/>
          <a:lstStyle/>
          <a:p>
            <a:r>
              <a:rPr lang="en-US"/>
              <a:t>Simulated Annealing</a:t>
            </a:r>
          </a:p>
        </p:txBody>
      </p:sp>
      <p:sp>
        <p:nvSpPr>
          <p:cNvPr id="191491" name="Rectangle 3"/>
          <p:cNvSpPr>
            <a:spLocks noGrp="1" noChangeArrowheads="1"/>
          </p:cNvSpPr>
          <p:nvPr>
            <p:ph type="body" idx="1"/>
          </p:nvPr>
        </p:nvSpPr>
        <p:spPr/>
        <p:txBody>
          <a:bodyPr/>
          <a:lstStyle/>
          <a:p>
            <a:r>
              <a:rPr lang="en-US"/>
              <a:t>Similar to stochastic hill climbing</a:t>
            </a:r>
          </a:p>
          <a:p>
            <a:pPr lvl="1"/>
            <a:r>
              <a:rPr lang="en-US"/>
              <a:t>Moves are selected at random</a:t>
            </a:r>
          </a:p>
          <a:p>
            <a:pPr lvl="1"/>
            <a:r>
              <a:rPr lang="en-US"/>
              <a:t>If a move is an improvement, accept</a:t>
            </a:r>
          </a:p>
          <a:p>
            <a:pPr lvl="1"/>
            <a:r>
              <a:rPr lang="en-US"/>
              <a:t>Otherwise, accept with probability less than 1.</a:t>
            </a:r>
          </a:p>
          <a:p>
            <a:r>
              <a:rPr lang="en-US"/>
              <a:t>Probability gets smaller as time passes and by the amount of “badness” of the move.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p:txBody>
          <a:bodyPr/>
          <a:lstStyle/>
          <a:p>
            <a:r>
              <a:rPr lang="en-US"/>
              <a:t>Simulated Annealing Algorithm</a:t>
            </a:r>
          </a:p>
        </p:txBody>
      </p:sp>
      <p:pic>
        <p:nvPicPr>
          <p:cNvPr id="1925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2362200"/>
            <a:ext cx="7734300" cy="348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92516" name="AutoShape 4"/>
          <p:cNvSpPr>
            <a:spLocks/>
          </p:cNvSpPr>
          <p:nvPr/>
        </p:nvSpPr>
        <p:spPr bwMode="auto">
          <a:xfrm>
            <a:off x="7086600" y="5029200"/>
            <a:ext cx="1314450" cy="360363"/>
          </a:xfrm>
          <a:prstGeom prst="borderCallout2">
            <a:avLst>
              <a:gd name="adj1" fmla="val 31718"/>
              <a:gd name="adj2" fmla="val -5796"/>
              <a:gd name="adj3" fmla="val 31718"/>
              <a:gd name="adj4" fmla="val -5796"/>
              <a:gd name="adj5" fmla="val 71366"/>
              <a:gd name="adj6" fmla="val -23623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eaLnBrk="1" hangingPunct="1"/>
            <a:r>
              <a:rPr lang="en-US">
                <a:solidFill>
                  <a:schemeClr val="tx1"/>
                </a:solidFill>
                <a:latin typeface="Verdana" charset="0"/>
              </a:rPr>
              <a:t>Success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p:txBody>
          <a:bodyPr/>
          <a:lstStyle/>
          <a:p>
            <a:r>
              <a:rPr lang="en-US"/>
              <a:t>Traveling Salesperson Problem</a:t>
            </a:r>
          </a:p>
        </p:txBody>
      </p:sp>
      <p:sp>
        <p:nvSpPr>
          <p:cNvPr id="193539" name="Rectangle 3"/>
          <p:cNvSpPr>
            <a:spLocks noGrp="1" noChangeArrowheads="1"/>
          </p:cNvSpPr>
          <p:nvPr>
            <p:ph type="body" sz="half" idx="1"/>
          </p:nvPr>
        </p:nvSpPr>
        <p:spPr>
          <a:xfrm>
            <a:off x="304800" y="1524000"/>
            <a:ext cx="8647113" cy="2219325"/>
          </a:xfrm>
        </p:spPr>
        <p:txBody>
          <a:bodyPr/>
          <a:lstStyle/>
          <a:p>
            <a:pPr marL="342900" indent="-342900">
              <a:spcBef>
                <a:spcPct val="20000"/>
              </a:spcBef>
              <a:buClr>
                <a:srgbClr val="000000"/>
              </a:buClr>
              <a:buSzPct val="100000"/>
              <a:buFont typeface="Times New Roman" charset="0"/>
              <a:buChar char="•"/>
            </a:pPr>
            <a:r>
              <a:rPr lang="en-US">
                <a:latin typeface="Times New Roman" charset="0"/>
              </a:rPr>
              <a:t>Tour of cities</a:t>
            </a:r>
          </a:p>
          <a:p>
            <a:pPr marL="342900" indent="-342900">
              <a:spcBef>
                <a:spcPct val="20000"/>
              </a:spcBef>
              <a:buClr>
                <a:srgbClr val="000000"/>
              </a:buClr>
              <a:buSzPct val="100000"/>
              <a:buFont typeface="Times New Roman" charset="0"/>
              <a:buChar char="•"/>
            </a:pPr>
            <a:r>
              <a:rPr lang="en-US">
                <a:latin typeface="Times New Roman" charset="0"/>
              </a:rPr>
              <a:t>Visit each one exactly once</a:t>
            </a:r>
          </a:p>
          <a:p>
            <a:pPr marL="342900" indent="-342900">
              <a:spcBef>
                <a:spcPct val="20000"/>
              </a:spcBef>
              <a:buClr>
                <a:srgbClr val="000000"/>
              </a:buClr>
              <a:buSzPct val="100000"/>
              <a:buFont typeface="Times New Roman" charset="0"/>
              <a:buChar char="•"/>
            </a:pPr>
            <a:r>
              <a:rPr lang="en-US">
                <a:latin typeface="Times New Roman" charset="0"/>
              </a:rPr>
              <a:t>Minimize distance/cost/etc.</a:t>
            </a:r>
          </a:p>
        </p:txBody>
      </p:sp>
      <p:sp>
        <p:nvSpPr>
          <p:cNvPr id="193540" name="Oval 4"/>
          <p:cNvSpPr>
            <a:spLocks noChangeArrowheads="1"/>
          </p:cNvSpPr>
          <p:nvPr/>
        </p:nvSpPr>
        <p:spPr bwMode="auto">
          <a:xfrm>
            <a:off x="2438400" y="4648200"/>
            <a:ext cx="457200" cy="4572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3541" name="Oval 5"/>
          <p:cNvSpPr>
            <a:spLocks noChangeArrowheads="1"/>
          </p:cNvSpPr>
          <p:nvPr/>
        </p:nvSpPr>
        <p:spPr bwMode="auto">
          <a:xfrm>
            <a:off x="4191000" y="4572000"/>
            <a:ext cx="457200" cy="4572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3542" name="Oval 6"/>
          <p:cNvSpPr>
            <a:spLocks noChangeArrowheads="1"/>
          </p:cNvSpPr>
          <p:nvPr/>
        </p:nvSpPr>
        <p:spPr bwMode="auto">
          <a:xfrm>
            <a:off x="3429000" y="3733800"/>
            <a:ext cx="457200" cy="4572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3543" name="Oval 7"/>
          <p:cNvSpPr>
            <a:spLocks noChangeArrowheads="1"/>
          </p:cNvSpPr>
          <p:nvPr/>
        </p:nvSpPr>
        <p:spPr bwMode="auto">
          <a:xfrm>
            <a:off x="5105400" y="5562600"/>
            <a:ext cx="457200" cy="4572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3544" name="Oval 8"/>
          <p:cNvSpPr>
            <a:spLocks noChangeArrowheads="1"/>
          </p:cNvSpPr>
          <p:nvPr/>
        </p:nvSpPr>
        <p:spPr bwMode="auto">
          <a:xfrm>
            <a:off x="3505200" y="5715000"/>
            <a:ext cx="457200" cy="4572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3545" name="Oval 9"/>
          <p:cNvSpPr>
            <a:spLocks noChangeArrowheads="1"/>
          </p:cNvSpPr>
          <p:nvPr/>
        </p:nvSpPr>
        <p:spPr bwMode="auto">
          <a:xfrm>
            <a:off x="5334000" y="3886200"/>
            <a:ext cx="457200" cy="4572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3546" name="Line 10"/>
          <p:cNvSpPr>
            <a:spLocks noChangeShapeType="1"/>
          </p:cNvSpPr>
          <p:nvPr/>
        </p:nvSpPr>
        <p:spPr bwMode="auto">
          <a:xfrm flipV="1">
            <a:off x="2819400" y="4114800"/>
            <a:ext cx="685800" cy="6096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193547" name="Line 11"/>
          <p:cNvSpPr>
            <a:spLocks noChangeShapeType="1"/>
          </p:cNvSpPr>
          <p:nvPr/>
        </p:nvSpPr>
        <p:spPr bwMode="auto">
          <a:xfrm>
            <a:off x="3886200" y="3962400"/>
            <a:ext cx="1447800" cy="1524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193548" name="Line 12"/>
          <p:cNvSpPr>
            <a:spLocks noChangeShapeType="1"/>
          </p:cNvSpPr>
          <p:nvPr/>
        </p:nvSpPr>
        <p:spPr bwMode="auto">
          <a:xfrm flipH="1">
            <a:off x="5334000" y="4343400"/>
            <a:ext cx="228600" cy="12192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193549" name="Line 13"/>
          <p:cNvSpPr>
            <a:spLocks noChangeShapeType="1"/>
          </p:cNvSpPr>
          <p:nvPr/>
        </p:nvSpPr>
        <p:spPr bwMode="auto">
          <a:xfrm flipH="1" flipV="1">
            <a:off x="4572000" y="5029200"/>
            <a:ext cx="533400" cy="6858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193550" name="Line 14"/>
          <p:cNvSpPr>
            <a:spLocks noChangeShapeType="1"/>
          </p:cNvSpPr>
          <p:nvPr/>
        </p:nvSpPr>
        <p:spPr bwMode="auto">
          <a:xfrm flipH="1">
            <a:off x="3810000" y="4953000"/>
            <a:ext cx="457200" cy="7620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193551" name="Line 15"/>
          <p:cNvSpPr>
            <a:spLocks noChangeShapeType="1"/>
          </p:cNvSpPr>
          <p:nvPr/>
        </p:nvSpPr>
        <p:spPr bwMode="auto">
          <a:xfrm flipH="1" flipV="1">
            <a:off x="2743200" y="5105400"/>
            <a:ext cx="762000" cy="8382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a:xfrm>
            <a:off x="1150938" y="611188"/>
            <a:ext cx="7789862" cy="452437"/>
          </a:xfrm>
        </p:spPr>
        <p:txBody>
          <a:bodyPr/>
          <a:lstStyle/>
          <a:p>
            <a:r>
              <a:rPr lang="en-US"/>
              <a:t>Local Beam Search</a:t>
            </a:r>
          </a:p>
        </p:txBody>
      </p:sp>
      <p:sp>
        <p:nvSpPr>
          <p:cNvPr id="196611" name="Rectangle 3"/>
          <p:cNvSpPr>
            <a:spLocks noGrp="1" noChangeArrowheads="1"/>
          </p:cNvSpPr>
          <p:nvPr>
            <p:ph type="body" idx="1"/>
          </p:nvPr>
        </p:nvSpPr>
        <p:spPr/>
        <p:txBody>
          <a:bodyPr/>
          <a:lstStyle/>
          <a:p>
            <a:r>
              <a:rPr lang="en-US"/>
              <a:t>Keep k states in memory instead of just one</a:t>
            </a:r>
          </a:p>
          <a:p>
            <a:r>
              <a:rPr lang="en-US"/>
              <a:t>Generate successors of all k states</a:t>
            </a:r>
          </a:p>
          <a:p>
            <a:r>
              <a:rPr lang="en-US"/>
              <a:t>If one is a goal, return the goal</a:t>
            </a:r>
          </a:p>
          <a:p>
            <a:r>
              <a:rPr lang="en-US"/>
              <a:t>Otherwise, take k best successors and repeat.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1150938" y="611188"/>
            <a:ext cx="7789862" cy="452437"/>
          </a:xfrm>
        </p:spPr>
        <p:txBody>
          <a:bodyPr/>
          <a:lstStyle/>
          <a:p>
            <a:r>
              <a:rPr lang="en-US"/>
              <a:t>Local Beam Search</a:t>
            </a:r>
          </a:p>
        </p:txBody>
      </p:sp>
      <p:sp>
        <p:nvSpPr>
          <p:cNvPr id="197635" name="Oval 3"/>
          <p:cNvSpPr>
            <a:spLocks noChangeArrowheads="1"/>
          </p:cNvSpPr>
          <p:nvPr/>
        </p:nvSpPr>
        <p:spPr bwMode="auto">
          <a:xfrm>
            <a:off x="1524000" y="2209800"/>
            <a:ext cx="381000" cy="3810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7636" name="Oval 4"/>
          <p:cNvSpPr>
            <a:spLocks noChangeArrowheads="1"/>
          </p:cNvSpPr>
          <p:nvPr/>
        </p:nvSpPr>
        <p:spPr bwMode="auto">
          <a:xfrm>
            <a:off x="7696200" y="2209800"/>
            <a:ext cx="381000" cy="3810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7637" name="Oval 5"/>
          <p:cNvSpPr>
            <a:spLocks noChangeArrowheads="1"/>
          </p:cNvSpPr>
          <p:nvPr/>
        </p:nvSpPr>
        <p:spPr bwMode="auto">
          <a:xfrm>
            <a:off x="5638800" y="2209800"/>
            <a:ext cx="381000" cy="3810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7638" name="Oval 6"/>
          <p:cNvSpPr>
            <a:spLocks noChangeArrowheads="1"/>
          </p:cNvSpPr>
          <p:nvPr/>
        </p:nvSpPr>
        <p:spPr bwMode="auto">
          <a:xfrm>
            <a:off x="3581400" y="2209800"/>
            <a:ext cx="381000" cy="38100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197639" name="Group 7"/>
          <p:cNvGrpSpPr>
            <a:grpSpLocks/>
          </p:cNvGrpSpPr>
          <p:nvPr/>
        </p:nvGrpSpPr>
        <p:grpSpPr bwMode="auto">
          <a:xfrm>
            <a:off x="990600" y="2535238"/>
            <a:ext cx="7620000" cy="741362"/>
            <a:chOff x="624" y="1597"/>
            <a:chExt cx="4800" cy="467"/>
          </a:xfrm>
        </p:grpSpPr>
        <p:sp>
          <p:nvSpPr>
            <p:cNvPr id="197640" name="Oval 8"/>
            <p:cNvSpPr>
              <a:spLocks noChangeArrowheads="1"/>
            </p:cNvSpPr>
            <p:nvPr/>
          </p:nvSpPr>
          <p:spPr bwMode="auto">
            <a:xfrm>
              <a:off x="624" y="1824"/>
              <a:ext cx="240" cy="24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7641" name="Oval 9"/>
            <p:cNvSpPr>
              <a:spLocks noChangeArrowheads="1"/>
            </p:cNvSpPr>
            <p:nvPr/>
          </p:nvSpPr>
          <p:spPr bwMode="auto">
            <a:xfrm>
              <a:off x="960" y="1824"/>
              <a:ext cx="240" cy="24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7642" name="Oval 10"/>
            <p:cNvSpPr>
              <a:spLocks noChangeArrowheads="1"/>
            </p:cNvSpPr>
            <p:nvPr/>
          </p:nvSpPr>
          <p:spPr bwMode="auto">
            <a:xfrm>
              <a:off x="1296" y="1824"/>
              <a:ext cx="240" cy="24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7643" name="Oval 11"/>
            <p:cNvSpPr>
              <a:spLocks noChangeArrowheads="1"/>
            </p:cNvSpPr>
            <p:nvPr/>
          </p:nvSpPr>
          <p:spPr bwMode="auto">
            <a:xfrm>
              <a:off x="2736" y="1824"/>
              <a:ext cx="240" cy="24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7644" name="Oval 12"/>
            <p:cNvSpPr>
              <a:spLocks noChangeArrowheads="1"/>
            </p:cNvSpPr>
            <p:nvPr/>
          </p:nvSpPr>
          <p:spPr bwMode="auto">
            <a:xfrm>
              <a:off x="2400" y="1824"/>
              <a:ext cx="240" cy="24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7645" name="Oval 13"/>
            <p:cNvSpPr>
              <a:spLocks noChangeArrowheads="1"/>
            </p:cNvSpPr>
            <p:nvPr/>
          </p:nvSpPr>
          <p:spPr bwMode="auto">
            <a:xfrm>
              <a:off x="2112" y="1824"/>
              <a:ext cx="240" cy="24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7646" name="Oval 14"/>
            <p:cNvSpPr>
              <a:spLocks noChangeArrowheads="1"/>
            </p:cNvSpPr>
            <p:nvPr/>
          </p:nvSpPr>
          <p:spPr bwMode="auto">
            <a:xfrm>
              <a:off x="1776" y="1824"/>
              <a:ext cx="240" cy="24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7647" name="Oval 15"/>
            <p:cNvSpPr>
              <a:spLocks noChangeArrowheads="1"/>
            </p:cNvSpPr>
            <p:nvPr/>
          </p:nvSpPr>
          <p:spPr bwMode="auto">
            <a:xfrm>
              <a:off x="3936" y="1824"/>
              <a:ext cx="240" cy="24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7648" name="Oval 16"/>
            <p:cNvSpPr>
              <a:spLocks noChangeArrowheads="1"/>
            </p:cNvSpPr>
            <p:nvPr/>
          </p:nvSpPr>
          <p:spPr bwMode="auto">
            <a:xfrm>
              <a:off x="3600" y="1824"/>
              <a:ext cx="240" cy="24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7649" name="Oval 17"/>
            <p:cNvSpPr>
              <a:spLocks noChangeArrowheads="1"/>
            </p:cNvSpPr>
            <p:nvPr/>
          </p:nvSpPr>
          <p:spPr bwMode="auto">
            <a:xfrm>
              <a:off x="3264" y="1824"/>
              <a:ext cx="240" cy="24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7650" name="Oval 18"/>
            <p:cNvSpPr>
              <a:spLocks noChangeArrowheads="1"/>
            </p:cNvSpPr>
            <p:nvPr/>
          </p:nvSpPr>
          <p:spPr bwMode="auto">
            <a:xfrm>
              <a:off x="5184" y="1824"/>
              <a:ext cx="240" cy="24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7651" name="Oval 19"/>
            <p:cNvSpPr>
              <a:spLocks noChangeArrowheads="1"/>
            </p:cNvSpPr>
            <p:nvPr/>
          </p:nvSpPr>
          <p:spPr bwMode="auto">
            <a:xfrm>
              <a:off x="4848" y="1824"/>
              <a:ext cx="240" cy="24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7652" name="Oval 20"/>
            <p:cNvSpPr>
              <a:spLocks noChangeArrowheads="1"/>
            </p:cNvSpPr>
            <p:nvPr/>
          </p:nvSpPr>
          <p:spPr bwMode="auto">
            <a:xfrm>
              <a:off x="4512" y="1824"/>
              <a:ext cx="240" cy="24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cxnSp>
          <p:nvCxnSpPr>
            <p:cNvPr id="197653" name="AutoShape 21"/>
            <p:cNvCxnSpPr>
              <a:cxnSpLocks noChangeShapeType="1"/>
              <a:stCxn id="197635" idx="3"/>
              <a:endCxn id="197640" idx="7"/>
            </p:cNvCxnSpPr>
            <p:nvPr/>
          </p:nvCxnSpPr>
          <p:spPr bwMode="auto">
            <a:xfrm flipH="1">
              <a:off x="829" y="1597"/>
              <a:ext cx="166" cy="262"/>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7654" name="AutoShape 22"/>
            <p:cNvCxnSpPr>
              <a:cxnSpLocks noChangeShapeType="1"/>
              <a:stCxn id="197635" idx="4"/>
              <a:endCxn id="197641" idx="0"/>
            </p:cNvCxnSpPr>
            <p:nvPr/>
          </p:nvCxnSpPr>
          <p:spPr bwMode="auto">
            <a:xfrm>
              <a:off x="1080" y="1632"/>
              <a:ext cx="0" cy="192"/>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7655" name="AutoShape 23"/>
            <p:cNvCxnSpPr>
              <a:cxnSpLocks noChangeShapeType="1"/>
              <a:stCxn id="197635" idx="5"/>
              <a:endCxn id="197642" idx="1"/>
            </p:cNvCxnSpPr>
            <p:nvPr/>
          </p:nvCxnSpPr>
          <p:spPr bwMode="auto">
            <a:xfrm>
              <a:off x="1165" y="1597"/>
              <a:ext cx="166" cy="262"/>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7656" name="AutoShape 24"/>
            <p:cNvCxnSpPr>
              <a:cxnSpLocks noChangeShapeType="1"/>
              <a:stCxn id="197638" idx="3"/>
              <a:endCxn id="197646" idx="7"/>
            </p:cNvCxnSpPr>
            <p:nvPr/>
          </p:nvCxnSpPr>
          <p:spPr bwMode="auto">
            <a:xfrm flipH="1">
              <a:off x="1981" y="1597"/>
              <a:ext cx="310" cy="262"/>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7657" name="AutoShape 25"/>
            <p:cNvCxnSpPr>
              <a:cxnSpLocks noChangeShapeType="1"/>
              <a:stCxn id="197638" idx="4"/>
              <a:endCxn id="197645" idx="0"/>
            </p:cNvCxnSpPr>
            <p:nvPr/>
          </p:nvCxnSpPr>
          <p:spPr bwMode="auto">
            <a:xfrm flipH="1">
              <a:off x="2232" y="1632"/>
              <a:ext cx="144" cy="192"/>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7658" name="AutoShape 26"/>
            <p:cNvCxnSpPr>
              <a:cxnSpLocks noChangeShapeType="1"/>
              <a:stCxn id="197638" idx="4"/>
              <a:endCxn id="197644" idx="0"/>
            </p:cNvCxnSpPr>
            <p:nvPr/>
          </p:nvCxnSpPr>
          <p:spPr bwMode="auto">
            <a:xfrm>
              <a:off x="2376" y="1632"/>
              <a:ext cx="144" cy="192"/>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7659" name="AutoShape 27"/>
            <p:cNvCxnSpPr>
              <a:cxnSpLocks noChangeShapeType="1"/>
              <a:stCxn id="197638" idx="5"/>
              <a:endCxn id="197643" idx="1"/>
            </p:cNvCxnSpPr>
            <p:nvPr/>
          </p:nvCxnSpPr>
          <p:spPr bwMode="auto">
            <a:xfrm>
              <a:off x="2461" y="1597"/>
              <a:ext cx="310" cy="262"/>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7660" name="AutoShape 28"/>
            <p:cNvCxnSpPr>
              <a:cxnSpLocks noChangeShapeType="1"/>
              <a:stCxn id="197637" idx="3"/>
              <a:endCxn id="197649" idx="7"/>
            </p:cNvCxnSpPr>
            <p:nvPr/>
          </p:nvCxnSpPr>
          <p:spPr bwMode="auto">
            <a:xfrm flipH="1">
              <a:off x="3469" y="1597"/>
              <a:ext cx="118" cy="262"/>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7661" name="AutoShape 29"/>
            <p:cNvCxnSpPr>
              <a:cxnSpLocks noChangeShapeType="1"/>
              <a:stCxn id="197637" idx="4"/>
              <a:endCxn id="197648" idx="0"/>
            </p:cNvCxnSpPr>
            <p:nvPr/>
          </p:nvCxnSpPr>
          <p:spPr bwMode="auto">
            <a:xfrm>
              <a:off x="3672" y="1632"/>
              <a:ext cx="48" cy="192"/>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7662" name="AutoShape 30"/>
            <p:cNvCxnSpPr>
              <a:cxnSpLocks noChangeShapeType="1"/>
              <a:stCxn id="197637" idx="5"/>
              <a:endCxn id="197647" idx="1"/>
            </p:cNvCxnSpPr>
            <p:nvPr/>
          </p:nvCxnSpPr>
          <p:spPr bwMode="auto">
            <a:xfrm>
              <a:off x="3757" y="1597"/>
              <a:ext cx="214" cy="262"/>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7663" name="AutoShape 31"/>
            <p:cNvCxnSpPr>
              <a:cxnSpLocks noChangeShapeType="1"/>
              <a:stCxn id="197636" idx="3"/>
              <a:endCxn id="197652" idx="7"/>
            </p:cNvCxnSpPr>
            <p:nvPr/>
          </p:nvCxnSpPr>
          <p:spPr bwMode="auto">
            <a:xfrm flipH="1">
              <a:off x="4717" y="1597"/>
              <a:ext cx="166" cy="262"/>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7664" name="AutoShape 32"/>
            <p:cNvCxnSpPr>
              <a:cxnSpLocks noChangeShapeType="1"/>
              <a:stCxn id="197636" idx="4"/>
              <a:endCxn id="197651" idx="0"/>
            </p:cNvCxnSpPr>
            <p:nvPr/>
          </p:nvCxnSpPr>
          <p:spPr bwMode="auto">
            <a:xfrm>
              <a:off x="4968" y="1632"/>
              <a:ext cx="0" cy="192"/>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7665" name="AutoShape 33"/>
            <p:cNvCxnSpPr>
              <a:cxnSpLocks noChangeShapeType="1"/>
              <a:stCxn id="197636" idx="5"/>
              <a:endCxn id="197650" idx="1"/>
            </p:cNvCxnSpPr>
            <p:nvPr/>
          </p:nvCxnSpPr>
          <p:spPr bwMode="auto">
            <a:xfrm>
              <a:off x="5053" y="1597"/>
              <a:ext cx="166" cy="262"/>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197666" name="Group 34"/>
          <p:cNvGrpSpPr>
            <a:grpSpLocks/>
          </p:cNvGrpSpPr>
          <p:nvPr/>
        </p:nvGrpSpPr>
        <p:grpSpPr bwMode="auto">
          <a:xfrm>
            <a:off x="304800" y="3505200"/>
            <a:ext cx="8610600" cy="609600"/>
            <a:chOff x="192" y="2208"/>
            <a:chExt cx="5424" cy="384"/>
          </a:xfrm>
        </p:grpSpPr>
        <p:sp>
          <p:nvSpPr>
            <p:cNvPr id="197667" name="Line 35"/>
            <p:cNvSpPr>
              <a:spLocks noChangeShapeType="1"/>
            </p:cNvSpPr>
            <p:nvPr/>
          </p:nvSpPr>
          <p:spPr bwMode="auto">
            <a:xfrm>
              <a:off x="192" y="2208"/>
              <a:ext cx="5424" cy="0"/>
            </a:xfrm>
            <a:prstGeom prst="line">
              <a:avLst/>
            </a:prstGeom>
            <a:noFill/>
            <a:ln w="57150">
              <a:solidFill>
                <a:schemeClr val="fo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197668" name="Oval 36"/>
            <p:cNvSpPr>
              <a:spLocks noChangeArrowheads="1"/>
            </p:cNvSpPr>
            <p:nvPr/>
          </p:nvSpPr>
          <p:spPr bwMode="auto">
            <a:xfrm>
              <a:off x="960" y="2352"/>
              <a:ext cx="240" cy="24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7669" name="Oval 37"/>
            <p:cNvSpPr>
              <a:spLocks noChangeArrowheads="1"/>
            </p:cNvSpPr>
            <p:nvPr/>
          </p:nvSpPr>
          <p:spPr bwMode="auto">
            <a:xfrm>
              <a:off x="2112" y="2352"/>
              <a:ext cx="240" cy="24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7670" name="Oval 38"/>
            <p:cNvSpPr>
              <a:spLocks noChangeArrowheads="1"/>
            </p:cNvSpPr>
            <p:nvPr/>
          </p:nvSpPr>
          <p:spPr bwMode="auto">
            <a:xfrm>
              <a:off x="2400" y="2352"/>
              <a:ext cx="240" cy="24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7671" name="Oval 39"/>
            <p:cNvSpPr>
              <a:spLocks noChangeArrowheads="1"/>
            </p:cNvSpPr>
            <p:nvPr/>
          </p:nvSpPr>
          <p:spPr bwMode="auto">
            <a:xfrm>
              <a:off x="3264" y="2352"/>
              <a:ext cx="240" cy="240"/>
            </a:xfrm>
            <a:prstGeom prst="ellips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197672" name="AutoShape 40"/>
          <p:cNvSpPr>
            <a:spLocks noChangeArrowheads="1"/>
          </p:cNvSpPr>
          <p:nvPr/>
        </p:nvSpPr>
        <p:spPr bwMode="auto">
          <a:xfrm>
            <a:off x="5410200" y="4953000"/>
            <a:ext cx="2895600" cy="914400"/>
          </a:xfrm>
          <a:prstGeom prst="cloudCallout">
            <a:avLst>
              <a:gd name="adj1" fmla="val -94847"/>
              <a:gd name="adj2" fmla="val -14219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eaLnBrk="1" hangingPunct="1"/>
            <a:r>
              <a:rPr lang="en-US" sz="1600">
                <a:solidFill>
                  <a:schemeClr val="tx1"/>
                </a:solidFill>
                <a:latin typeface="Verdana" charset="0"/>
              </a:rPr>
              <a:t>Concentrates on promising paths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97639"/>
                                        </p:tgtEl>
                                        <p:attrNameLst>
                                          <p:attrName>style.visibility</p:attrName>
                                        </p:attrNameLst>
                                      </p:cBhvr>
                                      <p:to>
                                        <p:strVal val="visible"/>
                                      </p:to>
                                    </p:set>
                                    <p:animEffect transition="in" filter="dissolve">
                                      <p:cBhvr>
                                        <p:cTn id="7" dur="500"/>
                                        <p:tgtEl>
                                          <p:spTgt spid="1976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97666"/>
                                        </p:tgtEl>
                                        <p:attrNameLst>
                                          <p:attrName>style.visibility</p:attrName>
                                        </p:attrNameLst>
                                      </p:cBhvr>
                                      <p:to>
                                        <p:strVal val="visible"/>
                                      </p:to>
                                    </p:set>
                                    <p:animEffect transition="in" filter="dissolve">
                                      <p:cBhvr>
                                        <p:cTn id="12" dur="500"/>
                                        <p:tgtEl>
                                          <p:spTgt spid="19766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97672"/>
                                        </p:tgtEl>
                                        <p:attrNameLst>
                                          <p:attrName>style.visibility</p:attrName>
                                        </p:attrNameLst>
                                      </p:cBhvr>
                                      <p:to>
                                        <p:strVal val="visible"/>
                                      </p:to>
                                    </p:set>
                                    <p:animEffect transition="in" filter="dissolve">
                                      <p:cBhvr>
                                        <p:cTn id="17" dur="500"/>
                                        <p:tgtEl>
                                          <p:spTgt spid="1976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672" grpId="0" animBg="1"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a:xfrm>
            <a:off x="1150938" y="611188"/>
            <a:ext cx="7789862" cy="452437"/>
          </a:xfrm>
        </p:spPr>
        <p:txBody>
          <a:bodyPr/>
          <a:lstStyle/>
          <a:p>
            <a:r>
              <a:rPr lang="en-US"/>
              <a:t>Local Beam Search</a:t>
            </a:r>
          </a:p>
        </p:txBody>
      </p:sp>
      <p:sp>
        <p:nvSpPr>
          <p:cNvPr id="198659" name="Rectangle 3"/>
          <p:cNvSpPr>
            <a:spLocks noGrp="1" noChangeArrowheads="1"/>
          </p:cNvSpPr>
          <p:nvPr>
            <p:ph type="body" idx="1"/>
          </p:nvPr>
        </p:nvSpPr>
        <p:spPr/>
        <p:txBody>
          <a:bodyPr/>
          <a:lstStyle/>
          <a:p>
            <a:pPr marL="342900" indent="-342900" defTabSz="914400"/>
            <a:r>
              <a:rPr lang="en-US"/>
              <a:t>Initial k states may not be diverse enough</a:t>
            </a:r>
          </a:p>
          <a:p>
            <a:pPr marL="742950" lvl="1" indent="-285750" defTabSz="914400"/>
            <a:r>
              <a:rPr lang="en-US"/>
              <a:t>Could have clustered around a local max.</a:t>
            </a:r>
          </a:p>
          <a:p>
            <a:pPr marL="342900" indent="-342900" defTabSz="914400"/>
            <a:r>
              <a:rPr lang="en-US"/>
              <a:t>Improvement is </a:t>
            </a:r>
            <a:r>
              <a:rPr lang="en-US" i="1"/>
              <a:t>stochastic beam search</a:t>
            </a:r>
          </a:p>
          <a:p>
            <a:pPr marL="742950" lvl="1" indent="-285750" defTabSz="914400"/>
            <a:r>
              <a:rPr lang="en-US"/>
              <a:t>Choose k states at random, with probability of choice an increasing function of its value.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a:xfrm>
            <a:off x="1150938" y="611188"/>
            <a:ext cx="7789862" cy="452437"/>
          </a:xfrm>
        </p:spPr>
        <p:txBody>
          <a:bodyPr/>
          <a:lstStyle/>
          <a:p>
            <a:r>
              <a:rPr lang="en-US"/>
              <a:t>Genetic Algorithms</a:t>
            </a:r>
          </a:p>
        </p:txBody>
      </p:sp>
      <p:sp>
        <p:nvSpPr>
          <p:cNvPr id="199683" name="Rectangle 3"/>
          <p:cNvSpPr>
            <a:spLocks noGrp="1" noChangeArrowheads="1"/>
          </p:cNvSpPr>
          <p:nvPr>
            <p:ph type="body" idx="1"/>
          </p:nvPr>
        </p:nvSpPr>
        <p:spPr/>
        <p:txBody>
          <a:bodyPr/>
          <a:lstStyle/>
          <a:p>
            <a:pPr marL="342900" indent="-342900" defTabSz="914400">
              <a:lnSpc>
                <a:spcPct val="90000"/>
              </a:lnSpc>
            </a:pPr>
            <a:r>
              <a:rPr lang="en-US" sz="2800"/>
              <a:t>Variant of stochastic beam search</a:t>
            </a:r>
          </a:p>
          <a:p>
            <a:pPr marL="342900" indent="-342900" defTabSz="914400">
              <a:lnSpc>
                <a:spcPct val="90000"/>
              </a:lnSpc>
            </a:pPr>
            <a:r>
              <a:rPr lang="en-US" sz="2800"/>
              <a:t>Successor states are generated by combining two parent states</a:t>
            </a:r>
          </a:p>
          <a:p>
            <a:pPr marL="742950" lvl="1" indent="-285750" defTabSz="914400">
              <a:lnSpc>
                <a:spcPct val="90000"/>
              </a:lnSpc>
            </a:pPr>
            <a:r>
              <a:rPr lang="en-US" sz="2400"/>
              <a:t>Hopefully improves diversity</a:t>
            </a:r>
          </a:p>
          <a:p>
            <a:pPr marL="342900" indent="-342900" defTabSz="914400">
              <a:lnSpc>
                <a:spcPct val="90000"/>
              </a:lnSpc>
            </a:pPr>
            <a:r>
              <a:rPr lang="en-US" sz="2800"/>
              <a:t>Start with k states, the </a:t>
            </a:r>
            <a:r>
              <a:rPr lang="en-US" sz="2800" i="1"/>
              <a:t>population</a:t>
            </a:r>
          </a:p>
          <a:p>
            <a:pPr marL="342900" indent="-342900" defTabSz="914400">
              <a:lnSpc>
                <a:spcPct val="90000"/>
              </a:lnSpc>
            </a:pPr>
            <a:r>
              <a:rPr lang="en-US" sz="2800"/>
              <a:t>Each state, or </a:t>
            </a:r>
            <a:r>
              <a:rPr lang="en-US" sz="2800" i="1"/>
              <a:t>individual</a:t>
            </a:r>
            <a:r>
              <a:rPr lang="en-US" sz="2800"/>
              <a:t>, represented as a string over a finite alphabet (e.g. DNA)</a:t>
            </a:r>
          </a:p>
          <a:p>
            <a:pPr marL="342900" indent="-342900" defTabSz="914400">
              <a:lnSpc>
                <a:spcPct val="90000"/>
              </a:lnSpc>
            </a:pPr>
            <a:r>
              <a:rPr lang="en-US" sz="2800"/>
              <a:t>Each state is rated by a </a:t>
            </a:r>
            <a:r>
              <a:rPr lang="en-US" sz="2800" i="1"/>
              <a:t>fitness function</a:t>
            </a:r>
          </a:p>
          <a:p>
            <a:pPr marL="342900" indent="-342900" defTabSz="914400">
              <a:lnSpc>
                <a:spcPct val="90000"/>
              </a:lnSpc>
            </a:pPr>
            <a:r>
              <a:rPr lang="en-US" sz="2800"/>
              <a:t>Select parents for reproduction using the fitness function</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a:xfrm>
            <a:off x="1150938" y="611188"/>
            <a:ext cx="7789862" cy="452437"/>
          </a:xfrm>
        </p:spPr>
        <p:txBody>
          <a:bodyPr/>
          <a:lstStyle/>
          <a:p>
            <a:r>
              <a:rPr lang="en-US"/>
              <a:t>Genetic Algorithms</a:t>
            </a:r>
          </a:p>
        </p:txBody>
      </p:sp>
      <p:pic>
        <p:nvPicPr>
          <p:cNvPr id="200707" name="Picture 3" descr="whe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981200"/>
            <a:ext cx="3211513" cy="3554413"/>
          </a:xfrm>
          <a:prstGeom prst="rect">
            <a:avLst/>
          </a:prstGeom>
          <a:noFill/>
          <a:extLst>
            <a:ext uri="{909E8E84-426E-40dd-AFC4-6F175D3DCCD1}">
              <a14:hiddenFill xmlns:a14="http://schemas.microsoft.com/office/drawing/2010/main">
                <a:solidFill>
                  <a:srgbClr val="FFFFFF"/>
                </a:solidFill>
              </a14:hiddenFill>
            </a:ext>
          </a:extLst>
        </p:spPr>
      </p:pic>
      <p:pic>
        <p:nvPicPr>
          <p:cNvPr id="200708" name="Picture 4" descr="crossov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1981200"/>
            <a:ext cx="3611563" cy="1668463"/>
          </a:xfrm>
          <a:prstGeom prst="rect">
            <a:avLst/>
          </a:prstGeom>
          <a:noFill/>
          <a:extLst>
            <a:ext uri="{909E8E84-426E-40dd-AFC4-6F175D3DCCD1}">
              <a14:hiddenFill xmlns:a14="http://schemas.microsoft.com/office/drawing/2010/main">
                <a:solidFill>
                  <a:srgbClr val="FFFFFF"/>
                </a:solidFill>
              </a14:hiddenFill>
            </a:ext>
          </a:extLst>
        </p:spPr>
      </p:pic>
      <p:pic>
        <p:nvPicPr>
          <p:cNvPr id="200709" name="Picture 5" descr="mutat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0200" y="4343400"/>
            <a:ext cx="2868613" cy="525463"/>
          </a:xfrm>
          <a:prstGeom prst="rect">
            <a:avLst/>
          </a:prstGeom>
          <a:noFill/>
          <a:extLst>
            <a:ext uri="{909E8E84-426E-40dd-AFC4-6F175D3DCCD1}">
              <a14:hiddenFill xmlns:a14="http://schemas.microsoft.com/office/drawing/2010/main">
                <a:solidFill>
                  <a:srgbClr val="FFFFFF"/>
                </a:solidFill>
              </a14:hiddenFill>
            </a:ext>
          </a:extLst>
        </p:spPr>
      </p:pic>
      <p:sp>
        <p:nvSpPr>
          <p:cNvPr id="200710" name="Rectangle 6"/>
          <p:cNvSpPr>
            <a:spLocks noChangeArrowheads="1"/>
          </p:cNvSpPr>
          <p:nvPr/>
        </p:nvSpPr>
        <p:spPr bwMode="auto">
          <a:xfrm>
            <a:off x="1295400" y="5791200"/>
            <a:ext cx="71993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r>
              <a:rPr lang="en-US" sz="1600">
                <a:solidFill>
                  <a:schemeClr val="tx1"/>
                </a:solidFill>
                <a:latin typeface="Verdana" charset="0"/>
              </a:rPr>
              <a:t>Taken from </a:t>
            </a:r>
            <a:r>
              <a:rPr lang="en-US" sz="1600">
                <a:solidFill>
                  <a:schemeClr val="tx1"/>
                </a:solidFill>
                <a:latin typeface="Verdana" charset="0"/>
                <a:hlinkClick r:id="rId6"/>
              </a:rPr>
              <a:t>http://www.cs.qub.ac.uk/~M.Sullivan/ga/ga_index.html</a:t>
            </a:r>
            <a:endParaRPr lang="en-US" sz="1600">
              <a:solidFill>
                <a:schemeClr val="tx1"/>
              </a:solidFill>
              <a:latin typeface="Verdana" charset="0"/>
            </a:endParaRPr>
          </a:p>
        </p:txBody>
      </p:sp>
      <p:sp>
        <p:nvSpPr>
          <p:cNvPr id="200711" name="Line 7"/>
          <p:cNvSpPr>
            <a:spLocks noChangeShapeType="1"/>
          </p:cNvSpPr>
          <p:nvPr/>
        </p:nvSpPr>
        <p:spPr bwMode="auto">
          <a:xfrm>
            <a:off x="4419600" y="2819400"/>
            <a:ext cx="381000"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200712" name="Line 8"/>
          <p:cNvSpPr>
            <a:spLocks noChangeShapeType="1"/>
          </p:cNvSpPr>
          <p:nvPr/>
        </p:nvSpPr>
        <p:spPr bwMode="auto">
          <a:xfrm>
            <a:off x="6781800" y="3657600"/>
            <a:ext cx="0" cy="6858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a:xfrm>
            <a:off x="1150938" y="611188"/>
            <a:ext cx="7789862" cy="452437"/>
          </a:xfrm>
        </p:spPr>
        <p:txBody>
          <a:bodyPr/>
          <a:lstStyle/>
          <a:p>
            <a:r>
              <a:rPr lang="en-US"/>
              <a:t>A Genetic Algorithm</a:t>
            </a:r>
          </a:p>
        </p:txBody>
      </p:sp>
      <p:pic>
        <p:nvPicPr>
          <p:cNvPr id="20275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828800"/>
            <a:ext cx="6972300" cy="438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6" name="Picture 2" descr="scre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1219200"/>
            <a:ext cx="3140075" cy="5334000"/>
          </a:xfrm>
          <a:prstGeom prst="rect">
            <a:avLst/>
          </a:prstGeom>
          <a:noFill/>
          <a:extLst>
            <a:ext uri="{909E8E84-426E-40dd-AFC4-6F175D3DCCD1}">
              <a14:hiddenFill xmlns:a14="http://schemas.microsoft.com/office/drawing/2010/main">
                <a:solidFill>
                  <a:srgbClr val="FFFFFF"/>
                </a:solidFill>
              </a14:hiddenFill>
            </a:ext>
          </a:extLst>
        </p:spPr>
      </p:pic>
      <p:sp>
        <p:nvSpPr>
          <p:cNvPr id="139267" name="Rectangle 3"/>
          <p:cNvSpPr>
            <a:spLocks noGrp="1" noChangeArrowheads="1"/>
          </p:cNvSpPr>
          <p:nvPr>
            <p:ph type="title"/>
          </p:nvPr>
        </p:nvSpPr>
        <p:spPr>
          <a:xfrm>
            <a:off x="457200" y="274638"/>
            <a:ext cx="8229600" cy="563562"/>
          </a:xfrm>
        </p:spPr>
        <p:txBody>
          <a:bodyPr/>
          <a:lstStyle/>
          <a:p>
            <a:r>
              <a:rPr lang="en-US" sz="3200"/>
              <a:t>Relationships among search algorithms</a:t>
            </a:r>
          </a:p>
        </p:txBody>
      </p:sp>
    </p:spTree>
    <p:extLst>
      <p:ext uri="{BB962C8B-B14F-4D97-AF65-F5344CB8AC3E}">
        <p14:creationId xmlns:p14="http://schemas.microsoft.com/office/powerpoint/2010/main" val="4104895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xfrm>
            <a:off x="1150938" y="611188"/>
            <a:ext cx="7789862" cy="452437"/>
          </a:xfrm>
        </p:spPr>
        <p:txBody>
          <a:bodyPr/>
          <a:lstStyle/>
          <a:p>
            <a:r>
              <a:rPr lang="en-US"/>
              <a:t>Best-First Search</a:t>
            </a:r>
          </a:p>
        </p:txBody>
      </p:sp>
      <p:sp>
        <p:nvSpPr>
          <p:cNvPr id="148483" name="Rectangle 3"/>
          <p:cNvSpPr>
            <a:spLocks noGrp="1" noChangeArrowheads="1"/>
          </p:cNvSpPr>
          <p:nvPr>
            <p:ph type="body" idx="1"/>
          </p:nvPr>
        </p:nvSpPr>
        <p:spPr/>
        <p:txBody>
          <a:bodyPr/>
          <a:lstStyle/>
          <a:p>
            <a:pPr marL="342900" indent="-342900" defTabSz="914400"/>
            <a:r>
              <a:rPr lang="en-US"/>
              <a:t>An algorithm in which a node is selected for expansion based on an evaluation function f(n)</a:t>
            </a:r>
          </a:p>
          <a:p>
            <a:pPr marL="742950" lvl="1" indent="-285750" defTabSz="914400"/>
            <a:r>
              <a:rPr lang="en-US"/>
              <a:t>Fringe nodes ordered by f(n)</a:t>
            </a:r>
          </a:p>
          <a:p>
            <a:pPr marL="742950" lvl="1" indent="-285750" defTabSz="914400"/>
            <a:r>
              <a:rPr lang="en-US"/>
              <a:t>Traditionally the node with the </a:t>
            </a:r>
            <a:r>
              <a:rPr lang="en-US" u="sng"/>
              <a:t>lowest evaluation function</a:t>
            </a:r>
            <a:r>
              <a:rPr lang="en-US"/>
              <a:t> is selected  </a:t>
            </a:r>
          </a:p>
          <a:p>
            <a:pPr marL="742950" lvl="1" indent="-285750" defTabSz="914400"/>
            <a:r>
              <a:rPr lang="en-US"/>
              <a:t>Not an accurate name…expanding the best node first would be a straight march to the goal.</a:t>
            </a:r>
          </a:p>
          <a:p>
            <a:pPr marL="742950" lvl="1" indent="-285750" defTabSz="914400"/>
            <a:r>
              <a:rPr lang="en-US"/>
              <a:t>Choose the node that </a:t>
            </a:r>
            <a:r>
              <a:rPr lang="en-US" i="1"/>
              <a:t>appears</a:t>
            </a:r>
            <a:r>
              <a:rPr lang="en-US"/>
              <a:t> to be the best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ChangeArrowheads="1"/>
          </p:cNvSpPr>
          <p:nvPr>
            <p:ph type="title"/>
          </p:nvPr>
        </p:nvSpPr>
        <p:spPr/>
        <p:txBody>
          <a:bodyPr/>
          <a:lstStyle/>
          <a:p>
            <a:r>
              <a:rPr lang="en-US"/>
              <a:t>Best-First Search</a:t>
            </a:r>
          </a:p>
        </p:txBody>
      </p:sp>
      <p:sp>
        <p:nvSpPr>
          <p:cNvPr id="257027" name="Rectangle 3"/>
          <p:cNvSpPr>
            <a:spLocks noGrp="1" noChangeArrowheads="1"/>
          </p:cNvSpPr>
          <p:nvPr>
            <p:ph type="body" idx="1"/>
          </p:nvPr>
        </p:nvSpPr>
        <p:spPr/>
        <p:txBody>
          <a:bodyPr/>
          <a:lstStyle/>
          <a:p>
            <a:r>
              <a:rPr lang="en-US"/>
              <a:t>Remember: Uniform cost search</a:t>
            </a:r>
          </a:p>
          <a:p>
            <a:pPr lvl="1"/>
            <a:r>
              <a:rPr lang="en-US"/>
              <a:t>F(n) = g(n)</a:t>
            </a:r>
          </a:p>
          <a:p>
            <a:r>
              <a:rPr lang="en-US"/>
              <a:t>Best-first search:</a:t>
            </a:r>
          </a:p>
          <a:p>
            <a:pPr lvl="1"/>
            <a:r>
              <a:rPr lang="en-US"/>
              <a:t>F(n) = h(n)</a:t>
            </a:r>
          </a:p>
          <a:p>
            <a:r>
              <a:rPr lang="en-US"/>
              <a:t>Later, a-star search:</a:t>
            </a:r>
          </a:p>
          <a:p>
            <a:pPr lvl="1"/>
            <a:r>
              <a:rPr lang="en-US"/>
              <a:t>F(n) = g(n) + h(n)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a:xfrm>
            <a:off x="1150938" y="611188"/>
            <a:ext cx="7789862" cy="452437"/>
          </a:xfrm>
        </p:spPr>
        <p:txBody>
          <a:bodyPr/>
          <a:lstStyle/>
          <a:p>
            <a:r>
              <a:rPr lang="en-US"/>
              <a:t>Best-First Search (cont.)</a:t>
            </a:r>
          </a:p>
        </p:txBody>
      </p:sp>
      <p:sp>
        <p:nvSpPr>
          <p:cNvPr id="208899" name="Rectangle 3"/>
          <p:cNvSpPr>
            <a:spLocks noGrp="1" noChangeArrowheads="1"/>
          </p:cNvSpPr>
          <p:nvPr>
            <p:ph type="body" idx="1"/>
          </p:nvPr>
        </p:nvSpPr>
        <p:spPr/>
        <p:txBody>
          <a:bodyPr/>
          <a:lstStyle/>
          <a:p>
            <a:pPr marL="342900" indent="-342900" defTabSz="914400">
              <a:lnSpc>
                <a:spcPct val="90000"/>
              </a:lnSpc>
            </a:pPr>
            <a:r>
              <a:rPr lang="en-US" sz="2800"/>
              <a:t>Some BFS algorithms also include the notion of a heuristic function h(n)</a:t>
            </a:r>
          </a:p>
          <a:p>
            <a:pPr marL="342900" indent="-342900" defTabSz="914400">
              <a:lnSpc>
                <a:spcPct val="90000"/>
              </a:lnSpc>
            </a:pPr>
            <a:r>
              <a:rPr lang="en-US" sz="2800"/>
              <a:t>h(n) = estimated cost of the cheapest path from node n to a goal node</a:t>
            </a:r>
          </a:p>
          <a:p>
            <a:pPr marL="342900" indent="-342900" defTabSz="914400">
              <a:lnSpc>
                <a:spcPct val="90000"/>
              </a:lnSpc>
            </a:pPr>
            <a:r>
              <a:rPr lang="en-US" sz="2800"/>
              <a:t>Best way to include informed knowledge into a search</a:t>
            </a:r>
          </a:p>
          <a:p>
            <a:pPr marL="342900" indent="-342900" defTabSz="914400">
              <a:lnSpc>
                <a:spcPct val="90000"/>
              </a:lnSpc>
            </a:pPr>
            <a:r>
              <a:rPr lang="en-US" sz="2800"/>
              <a:t>Examples:</a:t>
            </a:r>
          </a:p>
          <a:p>
            <a:pPr marL="742950" lvl="1" indent="-285750" defTabSz="914400">
              <a:lnSpc>
                <a:spcPct val="90000"/>
              </a:lnSpc>
            </a:pPr>
            <a:r>
              <a:rPr lang="en-US" sz="2400"/>
              <a:t>How far is it from point A to point B</a:t>
            </a:r>
          </a:p>
          <a:p>
            <a:pPr marL="742950" lvl="1" indent="-285750" defTabSz="914400">
              <a:lnSpc>
                <a:spcPct val="90000"/>
              </a:lnSpc>
            </a:pPr>
            <a:r>
              <a:rPr lang="en-US" sz="2400"/>
              <a:t>How much time will it take to complete the rest of the task at current node to finish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1150938" y="611188"/>
            <a:ext cx="7789862" cy="452437"/>
          </a:xfrm>
        </p:spPr>
        <p:txBody>
          <a:bodyPr/>
          <a:lstStyle/>
          <a:p>
            <a:r>
              <a:rPr lang="en-US"/>
              <a:t>Greedy Best-First Search</a:t>
            </a:r>
          </a:p>
        </p:txBody>
      </p:sp>
      <p:sp>
        <p:nvSpPr>
          <p:cNvPr id="149507" name="Rectangle 3"/>
          <p:cNvSpPr>
            <a:spLocks noGrp="1" noChangeArrowheads="1"/>
          </p:cNvSpPr>
          <p:nvPr>
            <p:ph type="body" idx="1"/>
          </p:nvPr>
        </p:nvSpPr>
        <p:spPr/>
        <p:txBody>
          <a:bodyPr/>
          <a:lstStyle/>
          <a:p>
            <a:r>
              <a:rPr lang="en-US"/>
              <a:t>Expands node estimated to be closest to the goal</a:t>
            </a:r>
          </a:p>
          <a:p>
            <a:pPr lvl="1"/>
            <a:r>
              <a:rPr lang="en-US"/>
              <a:t>f(n) = h(n)</a:t>
            </a:r>
          </a:p>
          <a:p>
            <a:r>
              <a:rPr lang="en-US"/>
              <a:t>Consider the route finding problem.</a:t>
            </a:r>
          </a:p>
          <a:p>
            <a:pPr lvl="1"/>
            <a:r>
              <a:rPr lang="en-US"/>
              <a:t>Can we use additional information to avoid costly paths that lead nowhere?</a:t>
            </a:r>
          </a:p>
          <a:p>
            <a:pPr lvl="1"/>
            <a:r>
              <a:rPr lang="en-US"/>
              <a:t>Consider using the straight line distance (SLD)</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ahoma"/>
        <a:ea typeface="Arial Unicode MS"/>
        <a:cs typeface="Arial Unicode MS"/>
      </a:majorFont>
      <a:minorFont>
        <a:latin typeface="Tahoma"/>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a:ln>
              <a:noFill/>
            </a:ln>
            <a:solidFill>
              <a:schemeClr val="bg1"/>
            </a:solidFill>
            <a:effectLst/>
            <a:latin typeface="Times New Roman" charset="0"/>
            <a:ea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a:ln>
              <a:noFill/>
            </a:ln>
            <a:solidFill>
              <a:schemeClr val="bg1"/>
            </a:solidFill>
            <a:effectLst/>
            <a:latin typeface="Times New Roman" charset="0"/>
            <a:ea typeface="ＭＳ Ｐゴシック"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ahoma"/>
        <a:ea typeface="Arial Unicode MS"/>
        <a:cs typeface="Arial Unicode MS"/>
      </a:majorFont>
      <a:minorFont>
        <a:latin typeface="Tahoma"/>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a:ln>
              <a:noFill/>
            </a:ln>
            <a:solidFill>
              <a:schemeClr val="bg1"/>
            </a:solidFill>
            <a:effectLst/>
            <a:latin typeface="Times New Roman" charset="0"/>
            <a:ea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a:ln>
              <a:noFill/>
            </a:ln>
            <a:solidFill>
              <a:schemeClr val="bg1"/>
            </a:solidFill>
            <a:effectLst/>
            <a:latin typeface="Times New Roman" charset="0"/>
            <a:ea typeface="ＭＳ Ｐゴシック"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17686</TotalTime>
  <Words>2446</Words>
  <Application>Microsoft Macintosh PowerPoint</Application>
  <PresentationFormat>On-screen Show (4:3)</PresentationFormat>
  <Paragraphs>459</Paragraphs>
  <Slides>59</Slides>
  <Notes>18</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59</vt:i4>
      </vt:variant>
    </vt:vector>
  </HeadingPairs>
  <TitlesOfParts>
    <vt:vector size="62" baseType="lpstr">
      <vt:lpstr>Default Design</vt:lpstr>
      <vt:lpstr>Default Design</vt:lpstr>
      <vt:lpstr>Worksheet</vt:lpstr>
      <vt:lpstr>Informed Search and Exploration</vt:lpstr>
      <vt:lpstr>Introduction</vt:lpstr>
      <vt:lpstr>(Quick Partial) Review</vt:lpstr>
      <vt:lpstr>Overview</vt:lpstr>
      <vt:lpstr>Informed Searching</vt:lpstr>
      <vt:lpstr>Best-First Search</vt:lpstr>
      <vt:lpstr>Best-First Search</vt:lpstr>
      <vt:lpstr>Best-First Search (cont.)</vt:lpstr>
      <vt:lpstr>Greedy Best-First Search</vt:lpstr>
      <vt:lpstr>Route Finding</vt:lpstr>
      <vt:lpstr>Route Finding: Greedy Best First</vt:lpstr>
      <vt:lpstr>Route Finding: Greedy Best First</vt:lpstr>
      <vt:lpstr>Route Finding: Greedy Best First</vt:lpstr>
      <vt:lpstr>Route Finding: Greedy Best First</vt:lpstr>
      <vt:lpstr>Exercise</vt:lpstr>
      <vt:lpstr>Greedy Best-First Search</vt:lpstr>
      <vt:lpstr>Best first (Greedy) search</vt:lpstr>
      <vt:lpstr>Problems with Greedy Search</vt:lpstr>
      <vt:lpstr>Heuristic Functions</vt:lpstr>
      <vt:lpstr>Heuristic Functions</vt:lpstr>
      <vt:lpstr>Heuristic Functions</vt:lpstr>
      <vt:lpstr>Admissible Heuristics</vt:lpstr>
      <vt:lpstr>Heuristic Functions</vt:lpstr>
      <vt:lpstr>Dominance</vt:lpstr>
      <vt:lpstr>Heuristic Functions</vt:lpstr>
      <vt:lpstr>8-Puzzle</vt:lpstr>
      <vt:lpstr>PowerPoint Presentation</vt:lpstr>
      <vt:lpstr>A* Search</vt:lpstr>
      <vt:lpstr>A* Search</vt:lpstr>
      <vt:lpstr>A* Search</vt:lpstr>
      <vt:lpstr>Route Finding</vt:lpstr>
      <vt:lpstr>A* Example</vt:lpstr>
      <vt:lpstr>A* Search</vt:lpstr>
      <vt:lpstr>A* Search Continued</vt:lpstr>
      <vt:lpstr>A* Search; complete</vt:lpstr>
      <vt:lpstr>Memory Bounded Heuristic Search</vt:lpstr>
      <vt:lpstr>Local Search / Optimization</vt:lpstr>
      <vt:lpstr>State Space Landscapes</vt:lpstr>
      <vt:lpstr>Problem Formulation</vt:lpstr>
      <vt:lpstr>Problem Formulation</vt:lpstr>
      <vt:lpstr>n-Queens</vt:lpstr>
      <vt:lpstr>Local Search Algorithms</vt:lpstr>
      <vt:lpstr>Hill Climbing (or Descent)</vt:lpstr>
      <vt:lpstr>Hill Climbing Pseudo-code</vt:lpstr>
      <vt:lpstr>Hill Climbing Problems</vt:lpstr>
      <vt:lpstr>n-Queens</vt:lpstr>
      <vt:lpstr>Hill-climbing search: 8-queens problem</vt:lpstr>
      <vt:lpstr>Hill-climbing search: 8-queens problem</vt:lpstr>
      <vt:lpstr>Possible Improvements</vt:lpstr>
      <vt:lpstr>Simulated Annealing</vt:lpstr>
      <vt:lpstr>Simulated Annealing Algorithm</vt:lpstr>
      <vt:lpstr>Traveling Salesperson Problem</vt:lpstr>
      <vt:lpstr>Local Beam Search</vt:lpstr>
      <vt:lpstr>Local Beam Search</vt:lpstr>
      <vt:lpstr>Local Beam Search</vt:lpstr>
      <vt:lpstr>Genetic Algorithms</vt:lpstr>
      <vt:lpstr>Genetic Algorithms</vt:lpstr>
      <vt:lpstr>A Genetic Algorithm</vt:lpstr>
      <vt:lpstr>Relationships among search algorithms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Solving problems by searching</dc:title>
  <cp:lastModifiedBy>Sadi SEKER</cp:lastModifiedBy>
  <cp:revision>22</cp:revision>
  <dcterms:modified xsi:type="dcterms:W3CDTF">2017-02-13T19:42:37Z</dcterms:modified>
</cp:coreProperties>
</file>