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91" r:id="rId17"/>
    <p:sldId id="292" r:id="rId18"/>
    <p:sldId id="293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2" r:id="rId45"/>
    <p:sldId id="313" r:id="rId46"/>
    <p:sldId id="319" r:id="rId47"/>
    <p:sldId id="323" r:id="rId48"/>
    <p:sldId id="324" r:id="rId49"/>
    <p:sldId id="325" r:id="rId50"/>
    <p:sldId id="326" r:id="rId51"/>
    <p:sldId id="327" r:id="rId52"/>
    <p:sldId id="329" r:id="rId53"/>
    <p:sldId id="260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00200"/>
            <a:ext cx="7772400" cy="4419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3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8DF5923-C5E3-CA46-A44F-E2199E32038A}" type="datetimeFigureOut"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298BE1-306E-E744-BBBF-B0366A41744E}" type="slidenum"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Click to edit Master text styles</a:t>
            </a:r>
          </a:p>
          <a:p>
            <a:pPr lvl="1" eaLnBrk="1" latinLnBrk="0" hangingPunct="1"/>
            <a:r>
              <a:rPr kumimoji="0" lang="ru-RU" smtClean="0"/>
              <a:t>Second level</a:t>
            </a:r>
          </a:p>
          <a:p>
            <a:pPr lvl="2" eaLnBrk="1" latinLnBrk="0" hangingPunct="1"/>
            <a:r>
              <a:rPr kumimoji="0" lang="ru-RU" smtClean="0"/>
              <a:t>Third level</a:t>
            </a:r>
          </a:p>
          <a:p>
            <a:pPr lvl="3" eaLnBrk="1" latinLnBrk="0" hangingPunct="1"/>
            <a:r>
              <a:rPr kumimoji="0" lang="ru-RU" smtClean="0"/>
              <a:t>Fourth level</a:t>
            </a:r>
          </a:p>
          <a:p>
            <a:pPr lvl="4" eaLnBrk="1" latinLnBrk="0" hangingPunct="1"/>
            <a:r>
              <a:rPr kumimoji="0" lang="ru-RU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2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Sadi Evren seker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Genetic Algorithms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46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Chromosome Modification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435350" y="1865313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modification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706563" y="1636713"/>
            <a:ext cx="119538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children</a:t>
            </a: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H="1">
            <a:off x="1443038" y="2159000"/>
            <a:ext cx="1984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>
            <a:off x="4552950" y="2490788"/>
            <a:ext cx="19050" cy="709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 sz="4000"/>
          </a:p>
          <a:p>
            <a:pPr>
              <a:buFont typeface="Monotype Sorts" charset="0"/>
              <a:buNone/>
            </a:pPr>
            <a:endParaRPr lang="en-US" sz="4000"/>
          </a:p>
          <a:p>
            <a:pPr>
              <a:buFont typeface="Monotype Sorts" charset="0"/>
              <a:buNone/>
            </a:pPr>
            <a:endParaRPr lang="en-US" sz="4000"/>
          </a:p>
          <a:p>
            <a:r>
              <a:rPr lang="en-US" sz="2800"/>
              <a:t>Modifications are stochastically triggered</a:t>
            </a:r>
          </a:p>
          <a:p>
            <a:r>
              <a:rPr lang="en-US" sz="2800"/>
              <a:t>Operator types are:</a:t>
            </a:r>
          </a:p>
          <a:p>
            <a:pPr lvl="1"/>
            <a:r>
              <a:rPr lang="en-US"/>
              <a:t>Mutation</a:t>
            </a:r>
          </a:p>
          <a:p>
            <a:pPr lvl="1"/>
            <a:r>
              <a:rPr lang="en-US"/>
              <a:t>Crossover (recombination)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4708525" y="2524125"/>
            <a:ext cx="2336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modified children</a:t>
            </a:r>
          </a:p>
        </p:txBody>
      </p:sp>
    </p:spTree>
    <p:extLst>
      <p:ext uri="{BB962C8B-B14F-4D97-AF65-F5344CB8AC3E}">
        <p14:creationId xmlns:p14="http://schemas.microsoft.com/office/powerpoint/2010/main" val="2182411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Mutation: Local Modification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878639" y="2974975"/>
            <a:ext cx="1047750" cy="14239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247775" y="1408113"/>
            <a:ext cx="660400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0"/>
              <a:t>Before:	   (1  0  1  1  0  1  1  0)</a:t>
            </a:r>
          </a:p>
          <a:p>
            <a:pPr>
              <a:spcBef>
                <a:spcPct val="50000"/>
              </a:spcBef>
            </a:pPr>
            <a:r>
              <a:rPr lang="en-US" sz="2800" i="0"/>
              <a:t>After:		   (0  1  1  0  0  1  1  0)</a:t>
            </a:r>
          </a:p>
          <a:p>
            <a:pPr>
              <a:spcBef>
                <a:spcPct val="50000"/>
              </a:spcBef>
            </a:pPr>
            <a:endParaRPr lang="en-US" sz="1800" i="0"/>
          </a:p>
          <a:p>
            <a:pPr>
              <a:spcBef>
                <a:spcPct val="50000"/>
              </a:spcBef>
            </a:pPr>
            <a:r>
              <a:rPr lang="en-US" sz="2800" i="0"/>
              <a:t>Before:	   (1.38   -69.4   326.44   0.1)</a:t>
            </a:r>
          </a:p>
          <a:p>
            <a:pPr>
              <a:spcBef>
                <a:spcPct val="50000"/>
              </a:spcBef>
            </a:pPr>
            <a:r>
              <a:rPr lang="en-US" sz="2800" i="0"/>
              <a:t>After:		   (1.38   -67.5   326.44   0.1)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1663" y="4595813"/>
            <a:ext cx="7735887" cy="1433512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sz="2800"/>
              <a:t>Causes movement in the search space</a:t>
            </a:r>
            <a:br>
              <a:rPr lang="en-US" sz="2800"/>
            </a:br>
            <a:r>
              <a:rPr lang="en-US" sz="2800"/>
              <a:t>(local or global)</a:t>
            </a:r>
          </a:p>
          <a:p>
            <a:r>
              <a:rPr lang="en-US" sz="2800"/>
              <a:t>Restores lost information to the population</a:t>
            </a:r>
          </a:p>
        </p:txBody>
      </p:sp>
    </p:spTree>
    <p:extLst>
      <p:ext uri="{BB962C8B-B14F-4D97-AF65-F5344CB8AC3E}">
        <p14:creationId xmlns:p14="http://schemas.microsoft.com/office/powerpoint/2010/main" val="13427494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46" y="228600"/>
            <a:ext cx="8534400" cy="758952"/>
          </a:xfrm>
          <a:noFill/>
          <a:ln/>
        </p:spPr>
        <p:txBody>
          <a:bodyPr/>
          <a:lstStyle/>
          <a:p>
            <a:r>
              <a:rPr lang="en-US"/>
              <a:t>Crossover: Recombination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984266" y="1682750"/>
            <a:ext cx="292100" cy="825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511372" y="1682750"/>
            <a:ext cx="292100" cy="825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 sz="2000"/>
              <a:t>P1</a:t>
            </a:r>
            <a:r>
              <a:rPr lang="en-US" sz="2800"/>
              <a:t>   (0 1 1 0 1 0 0 0)            (0 1 0 0 1 0 0 0)   </a:t>
            </a:r>
            <a:r>
              <a:rPr lang="en-US" sz="2000"/>
              <a:t>C1</a:t>
            </a:r>
            <a:endParaRPr lang="en-US" sz="2800"/>
          </a:p>
          <a:p>
            <a:pPr>
              <a:buFont typeface="Monotype Sorts" charset="0"/>
              <a:buNone/>
            </a:pPr>
            <a:r>
              <a:rPr lang="en-US" sz="2000"/>
              <a:t>P2</a:t>
            </a:r>
            <a:r>
              <a:rPr lang="en-US" sz="2800"/>
              <a:t>   (1 1 0 1 1 0 1 0)          </a:t>
            </a:r>
            <a:r>
              <a:rPr lang="ru-RU" sz="2800"/>
              <a:t>  </a:t>
            </a:r>
            <a:r>
              <a:rPr lang="en-US" sz="2800"/>
              <a:t>  (1 1 1 1 1 0 1 0)   </a:t>
            </a:r>
            <a:r>
              <a:rPr lang="en-US" sz="2000"/>
              <a:t>C2</a:t>
            </a:r>
            <a:endParaRPr lang="en-US" sz="2800"/>
          </a:p>
          <a:p>
            <a:pPr>
              <a:buFont typeface="Monotype Sorts" charset="0"/>
              <a:buNone/>
            </a:pPr>
            <a:endParaRPr lang="en-US" sz="1200"/>
          </a:p>
          <a:p>
            <a:pPr>
              <a:buFont typeface="Monotype Sorts" charset="0"/>
              <a:buNone/>
            </a:pPr>
            <a:r>
              <a:rPr lang="en-US" sz="2800"/>
              <a:t>Crossover is a critical feature of genetic</a:t>
            </a:r>
          </a:p>
          <a:p>
            <a:pPr>
              <a:buFont typeface="Monotype Sorts" charset="0"/>
              <a:buNone/>
            </a:pPr>
            <a:r>
              <a:rPr lang="en-US" sz="2800"/>
              <a:t>algorithms:</a:t>
            </a:r>
          </a:p>
          <a:p>
            <a:pPr lvl="1"/>
            <a:r>
              <a:rPr lang="en-US"/>
              <a:t>It greatly accelerates search early in evolution of a population</a:t>
            </a:r>
          </a:p>
          <a:p>
            <a:pPr lvl="1"/>
            <a:r>
              <a:rPr lang="en-US"/>
              <a:t>It leads to effective combination of schemata (subsolutions on different chromosomes)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453952" y="2051823"/>
            <a:ext cx="811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435172" y="1273175"/>
            <a:ext cx="32543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472516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Evaluation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 sz="3600"/>
          </a:p>
          <a:p>
            <a:pPr>
              <a:buFont typeface="Monotype Sorts" charset="0"/>
              <a:buNone/>
            </a:pPr>
            <a:endParaRPr lang="en-US" sz="3600"/>
          </a:p>
          <a:p>
            <a:pPr>
              <a:buFont typeface="Monotype Sorts" charset="0"/>
              <a:buNone/>
            </a:pPr>
            <a:endParaRPr lang="en-US" sz="3600"/>
          </a:p>
          <a:p>
            <a:pPr>
              <a:buFont typeface="Monotype Sorts" charset="0"/>
              <a:buNone/>
            </a:pPr>
            <a:endParaRPr lang="en-US"/>
          </a:p>
          <a:p>
            <a:r>
              <a:rPr lang="en-US" sz="2800"/>
              <a:t>The evaluator decodes a chromosome and assigns it a fitness measure</a:t>
            </a:r>
          </a:p>
          <a:p>
            <a:r>
              <a:rPr lang="en-US" sz="2800"/>
              <a:t>The evaluator is the only link between a classical GA and the problem it is solving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3441700" y="2832100"/>
            <a:ext cx="2260600" cy="5842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evaluation</a:t>
            </a: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 flipV="1">
            <a:off x="4572000" y="1670050"/>
            <a:ext cx="0" cy="1155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H="1">
            <a:off x="1898650" y="3124200"/>
            <a:ext cx="1536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119313" y="2195513"/>
            <a:ext cx="1363662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evaluated</a:t>
            </a:r>
          </a:p>
          <a:p>
            <a:r>
              <a:rPr lang="en-US" sz="2400">
                <a:latin typeface="Times New Roman" charset="0"/>
              </a:rPr>
              <a:t>children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4725988" y="1814513"/>
            <a:ext cx="1246187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modified</a:t>
            </a:r>
          </a:p>
          <a:p>
            <a:r>
              <a:rPr lang="en-US" sz="2400">
                <a:latin typeface="Times New Roman" charset="0"/>
              </a:rPr>
              <a:t>children</a:t>
            </a:r>
          </a:p>
        </p:txBody>
      </p:sp>
    </p:spTree>
    <p:extLst>
      <p:ext uri="{BB962C8B-B14F-4D97-AF65-F5344CB8AC3E}">
        <p14:creationId xmlns:p14="http://schemas.microsoft.com/office/powerpoint/2010/main" val="78776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Deletion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r>
              <a:rPr lang="en-US" sz="2800" i="1"/>
              <a:t>Generational</a:t>
            </a:r>
            <a:r>
              <a:rPr lang="en-US" sz="2800"/>
              <a:t> GA:</a:t>
            </a:r>
            <a:br>
              <a:rPr lang="en-US" sz="2800"/>
            </a:br>
            <a:r>
              <a:rPr lang="en-US" sz="2800"/>
              <a:t>entire populations replaced with each iteration</a:t>
            </a:r>
          </a:p>
          <a:p>
            <a:r>
              <a:rPr lang="en-US" sz="2800" i="1"/>
              <a:t>Steady-state</a:t>
            </a:r>
            <a:r>
              <a:rPr lang="en-US" sz="2800"/>
              <a:t> GA:</a:t>
            </a:r>
            <a:br>
              <a:rPr lang="en-US" sz="2800"/>
            </a:br>
            <a:r>
              <a:rPr lang="en-US" sz="2800"/>
              <a:t>a few members replaced each generation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3441700" y="1544638"/>
            <a:ext cx="2260600" cy="5842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population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3441700" y="2908300"/>
            <a:ext cx="2260600" cy="5842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discard</a:t>
            </a:r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4572000" y="2139950"/>
            <a:ext cx="0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843088" y="2257425"/>
            <a:ext cx="256063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discarded members</a:t>
            </a:r>
          </a:p>
        </p:txBody>
      </p:sp>
    </p:spTree>
    <p:extLst>
      <p:ext uri="{BB962C8B-B14F-4D97-AF65-F5344CB8AC3E}">
        <p14:creationId xmlns:p14="http://schemas.microsoft.com/office/powerpoint/2010/main" val="136159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An Abstract Example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2057400" y="1377950"/>
            <a:ext cx="0" cy="158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2066925" y="2971800"/>
            <a:ext cx="5168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3" name="Freeform 5"/>
          <p:cNvSpPr>
            <a:spLocks/>
          </p:cNvSpPr>
          <p:nvPr/>
        </p:nvSpPr>
        <p:spPr bwMode="auto">
          <a:xfrm>
            <a:off x="2057400" y="1404938"/>
            <a:ext cx="5126038" cy="1492250"/>
          </a:xfrm>
          <a:custGeom>
            <a:avLst/>
            <a:gdLst>
              <a:gd name="T0" fmla="*/ 50 w 3229"/>
              <a:gd name="T1" fmla="*/ 819 h 940"/>
              <a:gd name="T2" fmla="*/ 112 w 3229"/>
              <a:gd name="T3" fmla="*/ 795 h 940"/>
              <a:gd name="T4" fmla="*/ 168 w 3229"/>
              <a:gd name="T5" fmla="*/ 708 h 940"/>
              <a:gd name="T6" fmla="*/ 230 w 3229"/>
              <a:gd name="T7" fmla="*/ 629 h 940"/>
              <a:gd name="T8" fmla="*/ 294 w 3229"/>
              <a:gd name="T9" fmla="*/ 575 h 940"/>
              <a:gd name="T10" fmla="*/ 364 w 3229"/>
              <a:gd name="T11" fmla="*/ 559 h 940"/>
              <a:gd name="T12" fmla="*/ 420 w 3229"/>
              <a:gd name="T13" fmla="*/ 606 h 940"/>
              <a:gd name="T14" fmla="*/ 466 w 3229"/>
              <a:gd name="T15" fmla="*/ 685 h 940"/>
              <a:gd name="T16" fmla="*/ 522 w 3229"/>
              <a:gd name="T17" fmla="*/ 755 h 940"/>
              <a:gd name="T18" fmla="*/ 592 w 3229"/>
              <a:gd name="T19" fmla="*/ 780 h 940"/>
              <a:gd name="T20" fmla="*/ 663 w 3229"/>
              <a:gd name="T21" fmla="*/ 741 h 940"/>
              <a:gd name="T22" fmla="*/ 702 w 3229"/>
              <a:gd name="T23" fmla="*/ 677 h 940"/>
              <a:gd name="T24" fmla="*/ 758 w 3229"/>
              <a:gd name="T25" fmla="*/ 614 h 940"/>
              <a:gd name="T26" fmla="*/ 805 w 3229"/>
              <a:gd name="T27" fmla="*/ 511 h 940"/>
              <a:gd name="T28" fmla="*/ 845 w 3229"/>
              <a:gd name="T29" fmla="*/ 409 h 940"/>
              <a:gd name="T30" fmla="*/ 868 w 3229"/>
              <a:gd name="T31" fmla="*/ 331 h 940"/>
              <a:gd name="T32" fmla="*/ 907 w 3229"/>
              <a:gd name="T33" fmla="*/ 244 h 940"/>
              <a:gd name="T34" fmla="*/ 946 w 3229"/>
              <a:gd name="T35" fmla="*/ 165 h 940"/>
              <a:gd name="T36" fmla="*/ 1002 w 3229"/>
              <a:gd name="T37" fmla="*/ 72 h 940"/>
              <a:gd name="T38" fmla="*/ 1073 w 3229"/>
              <a:gd name="T39" fmla="*/ 8 h 940"/>
              <a:gd name="T40" fmla="*/ 1151 w 3229"/>
              <a:gd name="T41" fmla="*/ 0 h 940"/>
              <a:gd name="T42" fmla="*/ 1230 w 3229"/>
              <a:gd name="T43" fmla="*/ 24 h 940"/>
              <a:gd name="T44" fmla="*/ 1300 w 3229"/>
              <a:gd name="T45" fmla="*/ 103 h 940"/>
              <a:gd name="T46" fmla="*/ 1332 w 3229"/>
              <a:gd name="T47" fmla="*/ 173 h 940"/>
              <a:gd name="T48" fmla="*/ 1364 w 3229"/>
              <a:gd name="T49" fmla="*/ 252 h 940"/>
              <a:gd name="T50" fmla="*/ 1404 w 3229"/>
              <a:gd name="T51" fmla="*/ 323 h 940"/>
              <a:gd name="T52" fmla="*/ 1482 w 3229"/>
              <a:gd name="T53" fmla="*/ 314 h 940"/>
              <a:gd name="T54" fmla="*/ 1553 w 3229"/>
              <a:gd name="T55" fmla="*/ 244 h 940"/>
              <a:gd name="T56" fmla="*/ 1623 w 3229"/>
              <a:gd name="T57" fmla="*/ 229 h 940"/>
              <a:gd name="T58" fmla="*/ 1686 w 3229"/>
              <a:gd name="T59" fmla="*/ 308 h 940"/>
              <a:gd name="T60" fmla="*/ 1718 w 3229"/>
              <a:gd name="T61" fmla="*/ 386 h 940"/>
              <a:gd name="T62" fmla="*/ 1741 w 3229"/>
              <a:gd name="T63" fmla="*/ 457 h 940"/>
              <a:gd name="T64" fmla="*/ 1781 w 3229"/>
              <a:gd name="T65" fmla="*/ 544 h 940"/>
              <a:gd name="T66" fmla="*/ 1820 w 3229"/>
              <a:gd name="T67" fmla="*/ 623 h 940"/>
              <a:gd name="T68" fmla="*/ 1882 w 3229"/>
              <a:gd name="T69" fmla="*/ 708 h 940"/>
              <a:gd name="T70" fmla="*/ 1946 w 3229"/>
              <a:gd name="T71" fmla="*/ 747 h 940"/>
              <a:gd name="T72" fmla="*/ 2017 w 3229"/>
              <a:gd name="T73" fmla="*/ 693 h 940"/>
              <a:gd name="T74" fmla="*/ 2079 w 3229"/>
              <a:gd name="T75" fmla="*/ 614 h 940"/>
              <a:gd name="T76" fmla="*/ 2112 w 3229"/>
              <a:gd name="T77" fmla="*/ 559 h 940"/>
              <a:gd name="T78" fmla="*/ 2143 w 3229"/>
              <a:gd name="T79" fmla="*/ 465 h 940"/>
              <a:gd name="T80" fmla="*/ 2174 w 3229"/>
              <a:gd name="T81" fmla="*/ 370 h 940"/>
              <a:gd name="T82" fmla="*/ 2214 w 3229"/>
              <a:gd name="T83" fmla="*/ 283 h 940"/>
              <a:gd name="T84" fmla="*/ 2269 w 3229"/>
              <a:gd name="T85" fmla="*/ 221 h 940"/>
              <a:gd name="T86" fmla="*/ 2354 w 3229"/>
              <a:gd name="T87" fmla="*/ 244 h 940"/>
              <a:gd name="T88" fmla="*/ 2427 w 3229"/>
              <a:gd name="T89" fmla="*/ 308 h 940"/>
              <a:gd name="T90" fmla="*/ 2489 w 3229"/>
              <a:gd name="T91" fmla="*/ 370 h 940"/>
              <a:gd name="T92" fmla="*/ 2568 w 3229"/>
              <a:gd name="T93" fmla="*/ 480 h 940"/>
              <a:gd name="T94" fmla="*/ 2607 w 3229"/>
              <a:gd name="T95" fmla="*/ 559 h 940"/>
              <a:gd name="T96" fmla="*/ 2646 w 3229"/>
              <a:gd name="T97" fmla="*/ 645 h 940"/>
              <a:gd name="T98" fmla="*/ 2702 w 3229"/>
              <a:gd name="T99" fmla="*/ 724 h 940"/>
              <a:gd name="T100" fmla="*/ 2756 w 3229"/>
              <a:gd name="T101" fmla="*/ 755 h 940"/>
              <a:gd name="T102" fmla="*/ 2795 w 3229"/>
              <a:gd name="T103" fmla="*/ 685 h 940"/>
              <a:gd name="T104" fmla="*/ 2859 w 3229"/>
              <a:gd name="T105" fmla="*/ 637 h 940"/>
              <a:gd name="T106" fmla="*/ 2945 w 3229"/>
              <a:gd name="T107" fmla="*/ 662 h 940"/>
              <a:gd name="T108" fmla="*/ 3009 w 3229"/>
              <a:gd name="T109" fmla="*/ 747 h 940"/>
              <a:gd name="T110" fmla="*/ 3071 w 3229"/>
              <a:gd name="T111" fmla="*/ 819 h 940"/>
              <a:gd name="T112" fmla="*/ 3141 w 3229"/>
              <a:gd name="T113" fmla="*/ 898 h 940"/>
              <a:gd name="T114" fmla="*/ 3205 w 3229"/>
              <a:gd name="T115" fmla="*/ 929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29" h="940">
                <a:moveTo>
                  <a:pt x="0" y="795"/>
                </a:moveTo>
                <a:lnTo>
                  <a:pt x="27" y="819"/>
                </a:lnTo>
                <a:lnTo>
                  <a:pt x="50" y="819"/>
                </a:lnTo>
                <a:lnTo>
                  <a:pt x="73" y="819"/>
                </a:lnTo>
                <a:lnTo>
                  <a:pt x="97" y="819"/>
                </a:lnTo>
                <a:lnTo>
                  <a:pt x="112" y="795"/>
                </a:lnTo>
                <a:lnTo>
                  <a:pt x="128" y="772"/>
                </a:lnTo>
                <a:lnTo>
                  <a:pt x="145" y="747"/>
                </a:lnTo>
                <a:lnTo>
                  <a:pt x="168" y="708"/>
                </a:lnTo>
                <a:lnTo>
                  <a:pt x="184" y="677"/>
                </a:lnTo>
                <a:lnTo>
                  <a:pt x="199" y="654"/>
                </a:lnTo>
                <a:lnTo>
                  <a:pt x="230" y="629"/>
                </a:lnTo>
                <a:lnTo>
                  <a:pt x="246" y="606"/>
                </a:lnTo>
                <a:lnTo>
                  <a:pt x="269" y="590"/>
                </a:lnTo>
                <a:lnTo>
                  <a:pt x="294" y="575"/>
                </a:lnTo>
                <a:lnTo>
                  <a:pt x="317" y="559"/>
                </a:lnTo>
                <a:lnTo>
                  <a:pt x="341" y="559"/>
                </a:lnTo>
                <a:lnTo>
                  <a:pt x="364" y="559"/>
                </a:lnTo>
                <a:lnTo>
                  <a:pt x="387" y="559"/>
                </a:lnTo>
                <a:lnTo>
                  <a:pt x="404" y="583"/>
                </a:lnTo>
                <a:lnTo>
                  <a:pt x="420" y="606"/>
                </a:lnTo>
                <a:lnTo>
                  <a:pt x="435" y="629"/>
                </a:lnTo>
                <a:lnTo>
                  <a:pt x="451" y="662"/>
                </a:lnTo>
                <a:lnTo>
                  <a:pt x="466" y="685"/>
                </a:lnTo>
                <a:lnTo>
                  <a:pt x="482" y="708"/>
                </a:lnTo>
                <a:lnTo>
                  <a:pt x="499" y="732"/>
                </a:lnTo>
                <a:lnTo>
                  <a:pt x="522" y="755"/>
                </a:lnTo>
                <a:lnTo>
                  <a:pt x="545" y="772"/>
                </a:lnTo>
                <a:lnTo>
                  <a:pt x="569" y="780"/>
                </a:lnTo>
                <a:lnTo>
                  <a:pt x="592" y="780"/>
                </a:lnTo>
                <a:lnTo>
                  <a:pt x="617" y="780"/>
                </a:lnTo>
                <a:lnTo>
                  <a:pt x="640" y="764"/>
                </a:lnTo>
                <a:lnTo>
                  <a:pt x="663" y="741"/>
                </a:lnTo>
                <a:lnTo>
                  <a:pt x="687" y="724"/>
                </a:lnTo>
                <a:lnTo>
                  <a:pt x="695" y="701"/>
                </a:lnTo>
                <a:lnTo>
                  <a:pt x="702" y="677"/>
                </a:lnTo>
                <a:lnTo>
                  <a:pt x="727" y="668"/>
                </a:lnTo>
                <a:lnTo>
                  <a:pt x="741" y="637"/>
                </a:lnTo>
                <a:lnTo>
                  <a:pt x="758" y="614"/>
                </a:lnTo>
                <a:lnTo>
                  <a:pt x="781" y="567"/>
                </a:lnTo>
                <a:lnTo>
                  <a:pt x="789" y="544"/>
                </a:lnTo>
                <a:lnTo>
                  <a:pt x="805" y="511"/>
                </a:lnTo>
                <a:lnTo>
                  <a:pt x="820" y="465"/>
                </a:lnTo>
                <a:lnTo>
                  <a:pt x="836" y="432"/>
                </a:lnTo>
                <a:lnTo>
                  <a:pt x="845" y="409"/>
                </a:lnTo>
                <a:lnTo>
                  <a:pt x="853" y="386"/>
                </a:lnTo>
                <a:lnTo>
                  <a:pt x="868" y="354"/>
                </a:lnTo>
                <a:lnTo>
                  <a:pt x="868" y="331"/>
                </a:lnTo>
                <a:lnTo>
                  <a:pt x="884" y="300"/>
                </a:lnTo>
                <a:lnTo>
                  <a:pt x="892" y="275"/>
                </a:lnTo>
                <a:lnTo>
                  <a:pt x="907" y="244"/>
                </a:lnTo>
                <a:lnTo>
                  <a:pt x="915" y="221"/>
                </a:lnTo>
                <a:lnTo>
                  <a:pt x="932" y="190"/>
                </a:lnTo>
                <a:lnTo>
                  <a:pt x="946" y="165"/>
                </a:lnTo>
                <a:lnTo>
                  <a:pt x="954" y="142"/>
                </a:lnTo>
                <a:lnTo>
                  <a:pt x="977" y="103"/>
                </a:lnTo>
                <a:lnTo>
                  <a:pt x="1002" y="72"/>
                </a:lnTo>
                <a:lnTo>
                  <a:pt x="1025" y="47"/>
                </a:lnTo>
                <a:lnTo>
                  <a:pt x="1050" y="32"/>
                </a:lnTo>
                <a:lnTo>
                  <a:pt x="1073" y="8"/>
                </a:lnTo>
                <a:lnTo>
                  <a:pt x="1104" y="0"/>
                </a:lnTo>
                <a:lnTo>
                  <a:pt x="1128" y="0"/>
                </a:lnTo>
                <a:lnTo>
                  <a:pt x="1151" y="0"/>
                </a:lnTo>
                <a:lnTo>
                  <a:pt x="1182" y="0"/>
                </a:lnTo>
                <a:lnTo>
                  <a:pt x="1207" y="16"/>
                </a:lnTo>
                <a:lnTo>
                  <a:pt x="1230" y="24"/>
                </a:lnTo>
                <a:lnTo>
                  <a:pt x="1261" y="47"/>
                </a:lnTo>
                <a:lnTo>
                  <a:pt x="1277" y="72"/>
                </a:lnTo>
                <a:lnTo>
                  <a:pt x="1300" y="103"/>
                </a:lnTo>
                <a:lnTo>
                  <a:pt x="1317" y="126"/>
                </a:lnTo>
                <a:lnTo>
                  <a:pt x="1325" y="150"/>
                </a:lnTo>
                <a:lnTo>
                  <a:pt x="1332" y="173"/>
                </a:lnTo>
                <a:lnTo>
                  <a:pt x="1340" y="196"/>
                </a:lnTo>
                <a:lnTo>
                  <a:pt x="1356" y="229"/>
                </a:lnTo>
                <a:lnTo>
                  <a:pt x="1364" y="252"/>
                </a:lnTo>
                <a:lnTo>
                  <a:pt x="1379" y="275"/>
                </a:lnTo>
                <a:lnTo>
                  <a:pt x="1395" y="300"/>
                </a:lnTo>
                <a:lnTo>
                  <a:pt x="1404" y="323"/>
                </a:lnTo>
                <a:lnTo>
                  <a:pt x="1427" y="323"/>
                </a:lnTo>
                <a:lnTo>
                  <a:pt x="1458" y="323"/>
                </a:lnTo>
                <a:lnTo>
                  <a:pt x="1482" y="314"/>
                </a:lnTo>
                <a:lnTo>
                  <a:pt x="1505" y="291"/>
                </a:lnTo>
                <a:lnTo>
                  <a:pt x="1528" y="268"/>
                </a:lnTo>
                <a:lnTo>
                  <a:pt x="1553" y="244"/>
                </a:lnTo>
                <a:lnTo>
                  <a:pt x="1576" y="236"/>
                </a:lnTo>
                <a:lnTo>
                  <a:pt x="1600" y="229"/>
                </a:lnTo>
                <a:lnTo>
                  <a:pt x="1623" y="229"/>
                </a:lnTo>
                <a:lnTo>
                  <a:pt x="1646" y="252"/>
                </a:lnTo>
                <a:lnTo>
                  <a:pt x="1671" y="283"/>
                </a:lnTo>
                <a:lnTo>
                  <a:pt x="1686" y="308"/>
                </a:lnTo>
                <a:lnTo>
                  <a:pt x="1702" y="331"/>
                </a:lnTo>
                <a:lnTo>
                  <a:pt x="1710" y="354"/>
                </a:lnTo>
                <a:lnTo>
                  <a:pt x="1718" y="386"/>
                </a:lnTo>
                <a:lnTo>
                  <a:pt x="1725" y="409"/>
                </a:lnTo>
                <a:lnTo>
                  <a:pt x="1733" y="432"/>
                </a:lnTo>
                <a:lnTo>
                  <a:pt x="1741" y="457"/>
                </a:lnTo>
                <a:lnTo>
                  <a:pt x="1758" y="488"/>
                </a:lnTo>
                <a:lnTo>
                  <a:pt x="1764" y="511"/>
                </a:lnTo>
                <a:lnTo>
                  <a:pt x="1781" y="544"/>
                </a:lnTo>
                <a:lnTo>
                  <a:pt x="1789" y="567"/>
                </a:lnTo>
                <a:lnTo>
                  <a:pt x="1804" y="590"/>
                </a:lnTo>
                <a:lnTo>
                  <a:pt x="1820" y="623"/>
                </a:lnTo>
                <a:lnTo>
                  <a:pt x="1836" y="654"/>
                </a:lnTo>
                <a:lnTo>
                  <a:pt x="1859" y="685"/>
                </a:lnTo>
                <a:lnTo>
                  <a:pt x="1882" y="708"/>
                </a:lnTo>
                <a:lnTo>
                  <a:pt x="1899" y="732"/>
                </a:lnTo>
                <a:lnTo>
                  <a:pt x="1922" y="747"/>
                </a:lnTo>
                <a:lnTo>
                  <a:pt x="1946" y="747"/>
                </a:lnTo>
                <a:lnTo>
                  <a:pt x="1969" y="741"/>
                </a:lnTo>
                <a:lnTo>
                  <a:pt x="1994" y="724"/>
                </a:lnTo>
                <a:lnTo>
                  <a:pt x="2017" y="693"/>
                </a:lnTo>
                <a:lnTo>
                  <a:pt x="2033" y="668"/>
                </a:lnTo>
                <a:lnTo>
                  <a:pt x="2056" y="645"/>
                </a:lnTo>
                <a:lnTo>
                  <a:pt x="2079" y="614"/>
                </a:lnTo>
                <a:lnTo>
                  <a:pt x="2079" y="590"/>
                </a:lnTo>
                <a:lnTo>
                  <a:pt x="2104" y="583"/>
                </a:lnTo>
                <a:lnTo>
                  <a:pt x="2112" y="559"/>
                </a:lnTo>
                <a:lnTo>
                  <a:pt x="2127" y="527"/>
                </a:lnTo>
                <a:lnTo>
                  <a:pt x="2135" y="496"/>
                </a:lnTo>
                <a:lnTo>
                  <a:pt x="2143" y="465"/>
                </a:lnTo>
                <a:lnTo>
                  <a:pt x="2151" y="441"/>
                </a:lnTo>
                <a:lnTo>
                  <a:pt x="2166" y="418"/>
                </a:lnTo>
                <a:lnTo>
                  <a:pt x="2174" y="370"/>
                </a:lnTo>
                <a:lnTo>
                  <a:pt x="2191" y="339"/>
                </a:lnTo>
                <a:lnTo>
                  <a:pt x="2197" y="314"/>
                </a:lnTo>
                <a:lnTo>
                  <a:pt x="2214" y="283"/>
                </a:lnTo>
                <a:lnTo>
                  <a:pt x="2230" y="260"/>
                </a:lnTo>
                <a:lnTo>
                  <a:pt x="2245" y="236"/>
                </a:lnTo>
                <a:lnTo>
                  <a:pt x="2269" y="221"/>
                </a:lnTo>
                <a:lnTo>
                  <a:pt x="2292" y="221"/>
                </a:lnTo>
                <a:lnTo>
                  <a:pt x="2323" y="229"/>
                </a:lnTo>
                <a:lnTo>
                  <a:pt x="2354" y="244"/>
                </a:lnTo>
                <a:lnTo>
                  <a:pt x="2379" y="260"/>
                </a:lnTo>
                <a:lnTo>
                  <a:pt x="2410" y="283"/>
                </a:lnTo>
                <a:lnTo>
                  <a:pt x="2427" y="308"/>
                </a:lnTo>
                <a:lnTo>
                  <a:pt x="2450" y="323"/>
                </a:lnTo>
                <a:lnTo>
                  <a:pt x="2473" y="347"/>
                </a:lnTo>
                <a:lnTo>
                  <a:pt x="2489" y="370"/>
                </a:lnTo>
                <a:lnTo>
                  <a:pt x="2520" y="393"/>
                </a:lnTo>
                <a:lnTo>
                  <a:pt x="2545" y="432"/>
                </a:lnTo>
                <a:lnTo>
                  <a:pt x="2568" y="480"/>
                </a:lnTo>
                <a:lnTo>
                  <a:pt x="2584" y="505"/>
                </a:lnTo>
                <a:lnTo>
                  <a:pt x="2599" y="536"/>
                </a:lnTo>
                <a:lnTo>
                  <a:pt x="2607" y="559"/>
                </a:lnTo>
                <a:lnTo>
                  <a:pt x="2615" y="583"/>
                </a:lnTo>
                <a:lnTo>
                  <a:pt x="2630" y="614"/>
                </a:lnTo>
                <a:lnTo>
                  <a:pt x="2646" y="645"/>
                </a:lnTo>
                <a:lnTo>
                  <a:pt x="2663" y="677"/>
                </a:lnTo>
                <a:lnTo>
                  <a:pt x="2677" y="701"/>
                </a:lnTo>
                <a:lnTo>
                  <a:pt x="2702" y="724"/>
                </a:lnTo>
                <a:lnTo>
                  <a:pt x="2709" y="747"/>
                </a:lnTo>
                <a:lnTo>
                  <a:pt x="2733" y="755"/>
                </a:lnTo>
                <a:lnTo>
                  <a:pt x="2756" y="755"/>
                </a:lnTo>
                <a:lnTo>
                  <a:pt x="2764" y="732"/>
                </a:lnTo>
                <a:lnTo>
                  <a:pt x="2781" y="708"/>
                </a:lnTo>
                <a:lnTo>
                  <a:pt x="2795" y="685"/>
                </a:lnTo>
                <a:lnTo>
                  <a:pt x="2812" y="662"/>
                </a:lnTo>
                <a:lnTo>
                  <a:pt x="2835" y="637"/>
                </a:lnTo>
                <a:lnTo>
                  <a:pt x="2859" y="637"/>
                </a:lnTo>
                <a:lnTo>
                  <a:pt x="2882" y="637"/>
                </a:lnTo>
                <a:lnTo>
                  <a:pt x="2914" y="645"/>
                </a:lnTo>
                <a:lnTo>
                  <a:pt x="2945" y="662"/>
                </a:lnTo>
                <a:lnTo>
                  <a:pt x="2969" y="693"/>
                </a:lnTo>
                <a:lnTo>
                  <a:pt x="3000" y="724"/>
                </a:lnTo>
                <a:lnTo>
                  <a:pt x="3009" y="747"/>
                </a:lnTo>
                <a:lnTo>
                  <a:pt x="3023" y="772"/>
                </a:lnTo>
                <a:lnTo>
                  <a:pt x="3048" y="786"/>
                </a:lnTo>
                <a:lnTo>
                  <a:pt x="3071" y="819"/>
                </a:lnTo>
                <a:lnTo>
                  <a:pt x="3102" y="850"/>
                </a:lnTo>
                <a:lnTo>
                  <a:pt x="3118" y="882"/>
                </a:lnTo>
                <a:lnTo>
                  <a:pt x="3141" y="898"/>
                </a:lnTo>
                <a:lnTo>
                  <a:pt x="3158" y="921"/>
                </a:lnTo>
                <a:lnTo>
                  <a:pt x="3181" y="929"/>
                </a:lnTo>
                <a:lnTo>
                  <a:pt x="3205" y="929"/>
                </a:lnTo>
                <a:lnTo>
                  <a:pt x="3228" y="929"/>
                </a:lnTo>
                <a:lnTo>
                  <a:pt x="3216" y="939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1855788" y="3067050"/>
            <a:ext cx="54340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2400">
                <a:latin typeface="Times New Roman" charset="0"/>
              </a:rPr>
              <a:t>Distribution of Individuals in Generation 0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2057400" y="3816350"/>
            <a:ext cx="0" cy="158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>
            <a:off x="2063750" y="5410200"/>
            <a:ext cx="5168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Freeform 9"/>
          <p:cNvSpPr>
            <a:spLocks/>
          </p:cNvSpPr>
          <p:nvPr/>
        </p:nvSpPr>
        <p:spPr bwMode="auto">
          <a:xfrm>
            <a:off x="2057400" y="3843338"/>
            <a:ext cx="5126038" cy="1492250"/>
          </a:xfrm>
          <a:custGeom>
            <a:avLst/>
            <a:gdLst>
              <a:gd name="T0" fmla="*/ 50 w 3229"/>
              <a:gd name="T1" fmla="*/ 819 h 940"/>
              <a:gd name="T2" fmla="*/ 112 w 3229"/>
              <a:gd name="T3" fmla="*/ 795 h 940"/>
              <a:gd name="T4" fmla="*/ 168 w 3229"/>
              <a:gd name="T5" fmla="*/ 708 h 940"/>
              <a:gd name="T6" fmla="*/ 230 w 3229"/>
              <a:gd name="T7" fmla="*/ 629 h 940"/>
              <a:gd name="T8" fmla="*/ 294 w 3229"/>
              <a:gd name="T9" fmla="*/ 575 h 940"/>
              <a:gd name="T10" fmla="*/ 364 w 3229"/>
              <a:gd name="T11" fmla="*/ 559 h 940"/>
              <a:gd name="T12" fmla="*/ 420 w 3229"/>
              <a:gd name="T13" fmla="*/ 606 h 940"/>
              <a:gd name="T14" fmla="*/ 466 w 3229"/>
              <a:gd name="T15" fmla="*/ 685 h 940"/>
              <a:gd name="T16" fmla="*/ 522 w 3229"/>
              <a:gd name="T17" fmla="*/ 755 h 940"/>
              <a:gd name="T18" fmla="*/ 592 w 3229"/>
              <a:gd name="T19" fmla="*/ 780 h 940"/>
              <a:gd name="T20" fmla="*/ 663 w 3229"/>
              <a:gd name="T21" fmla="*/ 741 h 940"/>
              <a:gd name="T22" fmla="*/ 702 w 3229"/>
              <a:gd name="T23" fmla="*/ 677 h 940"/>
              <a:gd name="T24" fmla="*/ 758 w 3229"/>
              <a:gd name="T25" fmla="*/ 614 h 940"/>
              <a:gd name="T26" fmla="*/ 805 w 3229"/>
              <a:gd name="T27" fmla="*/ 511 h 940"/>
              <a:gd name="T28" fmla="*/ 845 w 3229"/>
              <a:gd name="T29" fmla="*/ 409 h 940"/>
              <a:gd name="T30" fmla="*/ 868 w 3229"/>
              <a:gd name="T31" fmla="*/ 331 h 940"/>
              <a:gd name="T32" fmla="*/ 907 w 3229"/>
              <a:gd name="T33" fmla="*/ 244 h 940"/>
              <a:gd name="T34" fmla="*/ 946 w 3229"/>
              <a:gd name="T35" fmla="*/ 165 h 940"/>
              <a:gd name="T36" fmla="*/ 1002 w 3229"/>
              <a:gd name="T37" fmla="*/ 72 h 940"/>
              <a:gd name="T38" fmla="*/ 1073 w 3229"/>
              <a:gd name="T39" fmla="*/ 8 h 940"/>
              <a:gd name="T40" fmla="*/ 1151 w 3229"/>
              <a:gd name="T41" fmla="*/ 0 h 940"/>
              <a:gd name="T42" fmla="*/ 1230 w 3229"/>
              <a:gd name="T43" fmla="*/ 24 h 940"/>
              <a:gd name="T44" fmla="*/ 1300 w 3229"/>
              <a:gd name="T45" fmla="*/ 103 h 940"/>
              <a:gd name="T46" fmla="*/ 1332 w 3229"/>
              <a:gd name="T47" fmla="*/ 173 h 940"/>
              <a:gd name="T48" fmla="*/ 1364 w 3229"/>
              <a:gd name="T49" fmla="*/ 252 h 940"/>
              <a:gd name="T50" fmla="*/ 1404 w 3229"/>
              <a:gd name="T51" fmla="*/ 323 h 940"/>
              <a:gd name="T52" fmla="*/ 1482 w 3229"/>
              <a:gd name="T53" fmla="*/ 314 h 940"/>
              <a:gd name="T54" fmla="*/ 1553 w 3229"/>
              <a:gd name="T55" fmla="*/ 244 h 940"/>
              <a:gd name="T56" fmla="*/ 1623 w 3229"/>
              <a:gd name="T57" fmla="*/ 229 h 940"/>
              <a:gd name="T58" fmla="*/ 1686 w 3229"/>
              <a:gd name="T59" fmla="*/ 308 h 940"/>
              <a:gd name="T60" fmla="*/ 1718 w 3229"/>
              <a:gd name="T61" fmla="*/ 386 h 940"/>
              <a:gd name="T62" fmla="*/ 1741 w 3229"/>
              <a:gd name="T63" fmla="*/ 457 h 940"/>
              <a:gd name="T64" fmla="*/ 1781 w 3229"/>
              <a:gd name="T65" fmla="*/ 544 h 940"/>
              <a:gd name="T66" fmla="*/ 1820 w 3229"/>
              <a:gd name="T67" fmla="*/ 623 h 940"/>
              <a:gd name="T68" fmla="*/ 1882 w 3229"/>
              <a:gd name="T69" fmla="*/ 708 h 940"/>
              <a:gd name="T70" fmla="*/ 1946 w 3229"/>
              <a:gd name="T71" fmla="*/ 747 h 940"/>
              <a:gd name="T72" fmla="*/ 2017 w 3229"/>
              <a:gd name="T73" fmla="*/ 693 h 940"/>
              <a:gd name="T74" fmla="*/ 2079 w 3229"/>
              <a:gd name="T75" fmla="*/ 614 h 940"/>
              <a:gd name="T76" fmla="*/ 2112 w 3229"/>
              <a:gd name="T77" fmla="*/ 559 h 940"/>
              <a:gd name="T78" fmla="*/ 2143 w 3229"/>
              <a:gd name="T79" fmla="*/ 465 h 940"/>
              <a:gd name="T80" fmla="*/ 2174 w 3229"/>
              <a:gd name="T81" fmla="*/ 370 h 940"/>
              <a:gd name="T82" fmla="*/ 2214 w 3229"/>
              <a:gd name="T83" fmla="*/ 283 h 940"/>
              <a:gd name="T84" fmla="*/ 2269 w 3229"/>
              <a:gd name="T85" fmla="*/ 221 h 940"/>
              <a:gd name="T86" fmla="*/ 2354 w 3229"/>
              <a:gd name="T87" fmla="*/ 244 h 940"/>
              <a:gd name="T88" fmla="*/ 2427 w 3229"/>
              <a:gd name="T89" fmla="*/ 308 h 940"/>
              <a:gd name="T90" fmla="*/ 2489 w 3229"/>
              <a:gd name="T91" fmla="*/ 370 h 940"/>
              <a:gd name="T92" fmla="*/ 2568 w 3229"/>
              <a:gd name="T93" fmla="*/ 480 h 940"/>
              <a:gd name="T94" fmla="*/ 2607 w 3229"/>
              <a:gd name="T95" fmla="*/ 559 h 940"/>
              <a:gd name="T96" fmla="*/ 2646 w 3229"/>
              <a:gd name="T97" fmla="*/ 645 h 940"/>
              <a:gd name="T98" fmla="*/ 2702 w 3229"/>
              <a:gd name="T99" fmla="*/ 724 h 940"/>
              <a:gd name="T100" fmla="*/ 2756 w 3229"/>
              <a:gd name="T101" fmla="*/ 755 h 940"/>
              <a:gd name="T102" fmla="*/ 2795 w 3229"/>
              <a:gd name="T103" fmla="*/ 685 h 940"/>
              <a:gd name="T104" fmla="*/ 2859 w 3229"/>
              <a:gd name="T105" fmla="*/ 637 h 940"/>
              <a:gd name="T106" fmla="*/ 2945 w 3229"/>
              <a:gd name="T107" fmla="*/ 662 h 940"/>
              <a:gd name="T108" fmla="*/ 3009 w 3229"/>
              <a:gd name="T109" fmla="*/ 747 h 940"/>
              <a:gd name="T110" fmla="*/ 3071 w 3229"/>
              <a:gd name="T111" fmla="*/ 819 h 940"/>
              <a:gd name="T112" fmla="*/ 3141 w 3229"/>
              <a:gd name="T113" fmla="*/ 898 h 940"/>
              <a:gd name="T114" fmla="*/ 3205 w 3229"/>
              <a:gd name="T115" fmla="*/ 929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29" h="940">
                <a:moveTo>
                  <a:pt x="0" y="795"/>
                </a:moveTo>
                <a:lnTo>
                  <a:pt x="27" y="819"/>
                </a:lnTo>
                <a:lnTo>
                  <a:pt x="50" y="819"/>
                </a:lnTo>
                <a:lnTo>
                  <a:pt x="73" y="819"/>
                </a:lnTo>
                <a:lnTo>
                  <a:pt x="97" y="819"/>
                </a:lnTo>
                <a:lnTo>
                  <a:pt x="112" y="795"/>
                </a:lnTo>
                <a:lnTo>
                  <a:pt x="128" y="772"/>
                </a:lnTo>
                <a:lnTo>
                  <a:pt x="145" y="747"/>
                </a:lnTo>
                <a:lnTo>
                  <a:pt x="168" y="708"/>
                </a:lnTo>
                <a:lnTo>
                  <a:pt x="184" y="677"/>
                </a:lnTo>
                <a:lnTo>
                  <a:pt x="199" y="654"/>
                </a:lnTo>
                <a:lnTo>
                  <a:pt x="230" y="629"/>
                </a:lnTo>
                <a:lnTo>
                  <a:pt x="246" y="606"/>
                </a:lnTo>
                <a:lnTo>
                  <a:pt x="269" y="590"/>
                </a:lnTo>
                <a:lnTo>
                  <a:pt x="294" y="575"/>
                </a:lnTo>
                <a:lnTo>
                  <a:pt x="317" y="559"/>
                </a:lnTo>
                <a:lnTo>
                  <a:pt x="341" y="559"/>
                </a:lnTo>
                <a:lnTo>
                  <a:pt x="364" y="559"/>
                </a:lnTo>
                <a:lnTo>
                  <a:pt x="387" y="559"/>
                </a:lnTo>
                <a:lnTo>
                  <a:pt x="404" y="583"/>
                </a:lnTo>
                <a:lnTo>
                  <a:pt x="420" y="606"/>
                </a:lnTo>
                <a:lnTo>
                  <a:pt x="435" y="629"/>
                </a:lnTo>
                <a:lnTo>
                  <a:pt x="451" y="662"/>
                </a:lnTo>
                <a:lnTo>
                  <a:pt x="466" y="685"/>
                </a:lnTo>
                <a:lnTo>
                  <a:pt x="482" y="708"/>
                </a:lnTo>
                <a:lnTo>
                  <a:pt x="499" y="732"/>
                </a:lnTo>
                <a:lnTo>
                  <a:pt x="522" y="755"/>
                </a:lnTo>
                <a:lnTo>
                  <a:pt x="545" y="772"/>
                </a:lnTo>
                <a:lnTo>
                  <a:pt x="569" y="780"/>
                </a:lnTo>
                <a:lnTo>
                  <a:pt x="592" y="780"/>
                </a:lnTo>
                <a:lnTo>
                  <a:pt x="617" y="780"/>
                </a:lnTo>
                <a:lnTo>
                  <a:pt x="640" y="764"/>
                </a:lnTo>
                <a:lnTo>
                  <a:pt x="663" y="741"/>
                </a:lnTo>
                <a:lnTo>
                  <a:pt x="687" y="724"/>
                </a:lnTo>
                <a:lnTo>
                  <a:pt x="695" y="701"/>
                </a:lnTo>
                <a:lnTo>
                  <a:pt x="702" y="677"/>
                </a:lnTo>
                <a:lnTo>
                  <a:pt x="727" y="668"/>
                </a:lnTo>
                <a:lnTo>
                  <a:pt x="741" y="637"/>
                </a:lnTo>
                <a:lnTo>
                  <a:pt x="758" y="614"/>
                </a:lnTo>
                <a:lnTo>
                  <a:pt x="781" y="567"/>
                </a:lnTo>
                <a:lnTo>
                  <a:pt x="789" y="544"/>
                </a:lnTo>
                <a:lnTo>
                  <a:pt x="805" y="511"/>
                </a:lnTo>
                <a:lnTo>
                  <a:pt x="820" y="465"/>
                </a:lnTo>
                <a:lnTo>
                  <a:pt x="836" y="432"/>
                </a:lnTo>
                <a:lnTo>
                  <a:pt x="845" y="409"/>
                </a:lnTo>
                <a:lnTo>
                  <a:pt x="853" y="386"/>
                </a:lnTo>
                <a:lnTo>
                  <a:pt x="868" y="354"/>
                </a:lnTo>
                <a:lnTo>
                  <a:pt x="868" y="331"/>
                </a:lnTo>
                <a:lnTo>
                  <a:pt x="884" y="300"/>
                </a:lnTo>
                <a:lnTo>
                  <a:pt x="892" y="275"/>
                </a:lnTo>
                <a:lnTo>
                  <a:pt x="907" y="244"/>
                </a:lnTo>
                <a:lnTo>
                  <a:pt x="915" y="221"/>
                </a:lnTo>
                <a:lnTo>
                  <a:pt x="932" y="190"/>
                </a:lnTo>
                <a:lnTo>
                  <a:pt x="946" y="165"/>
                </a:lnTo>
                <a:lnTo>
                  <a:pt x="954" y="142"/>
                </a:lnTo>
                <a:lnTo>
                  <a:pt x="977" y="103"/>
                </a:lnTo>
                <a:lnTo>
                  <a:pt x="1002" y="72"/>
                </a:lnTo>
                <a:lnTo>
                  <a:pt x="1025" y="47"/>
                </a:lnTo>
                <a:lnTo>
                  <a:pt x="1050" y="32"/>
                </a:lnTo>
                <a:lnTo>
                  <a:pt x="1073" y="8"/>
                </a:lnTo>
                <a:lnTo>
                  <a:pt x="1104" y="0"/>
                </a:lnTo>
                <a:lnTo>
                  <a:pt x="1128" y="0"/>
                </a:lnTo>
                <a:lnTo>
                  <a:pt x="1151" y="0"/>
                </a:lnTo>
                <a:lnTo>
                  <a:pt x="1182" y="0"/>
                </a:lnTo>
                <a:lnTo>
                  <a:pt x="1207" y="16"/>
                </a:lnTo>
                <a:lnTo>
                  <a:pt x="1230" y="24"/>
                </a:lnTo>
                <a:lnTo>
                  <a:pt x="1261" y="47"/>
                </a:lnTo>
                <a:lnTo>
                  <a:pt x="1277" y="72"/>
                </a:lnTo>
                <a:lnTo>
                  <a:pt x="1300" y="103"/>
                </a:lnTo>
                <a:lnTo>
                  <a:pt x="1317" y="126"/>
                </a:lnTo>
                <a:lnTo>
                  <a:pt x="1325" y="150"/>
                </a:lnTo>
                <a:lnTo>
                  <a:pt x="1332" y="173"/>
                </a:lnTo>
                <a:lnTo>
                  <a:pt x="1340" y="196"/>
                </a:lnTo>
                <a:lnTo>
                  <a:pt x="1356" y="229"/>
                </a:lnTo>
                <a:lnTo>
                  <a:pt x="1364" y="252"/>
                </a:lnTo>
                <a:lnTo>
                  <a:pt x="1379" y="275"/>
                </a:lnTo>
                <a:lnTo>
                  <a:pt x="1395" y="300"/>
                </a:lnTo>
                <a:lnTo>
                  <a:pt x="1404" y="323"/>
                </a:lnTo>
                <a:lnTo>
                  <a:pt x="1427" y="323"/>
                </a:lnTo>
                <a:lnTo>
                  <a:pt x="1458" y="323"/>
                </a:lnTo>
                <a:lnTo>
                  <a:pt x="1482" y="314"/>
                </a:lnTo>
                <a:lnTo>
                  <a:pt x="1505" y="291"/>
                </a:lnTo>
                <a:lnTo>
                  <a:pt x="1528" y="268"/>
                </a:lnTo>
                <a:lnTo>
                  <a:pt x="1553" y="244"/>
                </a:lnTo>
                <a:lnTo>
                  <a:pt x="1576" y="236"/>
                </a:lnTo>
                <a:lnTo>
                  <a:pt x="1600" y="229"/>
                </a:lnTo>
                <a:lnTo>
                  <a:pt x="1623" y="229"/>
                </a:lnTo>
                <a:lnTo>
                  <a:pt x="1646" y="252"/>
                </a:lnTo>
                <a:lnTo>
                  <a:pt x="1671" y="283"/>
                </a:lnTo>
                <a:lnTo>
                  <a:pt x="1686" y="308"/>
                </a:lnTo>
                <a:lnTo>
                  <a:pt x="1702" y="331"/>
                </a:lnTo>
                <a:lnTo>
                  <a:pt x="1710" y="354"/>
                </a:lnTo>
                <a:lnTo>
                  <a:pt x="1718" y="386"/>
                </a:lnTo>
                <a:lnTo>
                  <a:pt x="1725" y="409"/>
                </a:lnTo>
                <a:lnTo>
                  <a:pt x="1733" y="432"/>
                </a:lnTo>
                <a:lnTo>
                  <a:pt x="1741" y="457"/>
                </a:lnTo>
                <a:lnTo>
                  <a:pt x="1758" y="488"/>
                </a:lnTo>
                <a:lnTo>
                  <a:pt x="1764" y="511"/>
                </a:lnTo>
                <a:lnTo>
                  <a:pt x="1781" y="544"/>
                </a:lnTo>
                <a:lnTo>
                  <a:pt x="1789" y="567"/>
                </a:lnTo>
                <a:lnTo>
                  <a:pt x="1804" y="590"/>
                </a:lnTo>
                <a:lnTo>
                  <a:pt x="1820" y="623"/>
                </a:lnTo>
                <a:lnTo>
                  <a:pt x="1836" y="654"/>
                </a:lnTo>
                <a:lnTo>
                  <a:pt x="1859" y="685"/>
                </a:lnTo>
                <a:lnTo>
                  <a:pt x="1882" y="708"/>
                </a:lnTo>
                <a:lnTo>
                  <a:pt x="1899" y="732"/>
                </a:lnTo>
                <a:lnTo>
                  <a:pt x="1922" y="747"/>
                </a:lnTo>
                <a:lnTo>
                  <a:pt x="1946" y="747"/>
                </a:lnTo>
                <a:lnTo>
                  <a:pt x="1969" y="741"/>
                </a:lnTo>
                <a:lnTo>
                  <a:pt x="1994" y="724"/>
                </a:lnTo>
                <a:lnTo>
                  <a:pt x="2017" y="693"/>
                </a:lnTo>
                <a:lnTo>
                  <a:pt x="2033" y="668"/>
                </a:lnTo>
                <a:lnTo>
                  <a:pt x="2056" y="645"/>
                </a:lnTo>
                <a:lnTo>
                  <a:pt x="2079" y="614"/>
                </a:lnTo>
                <a:lnTo>
                  <a:pt x="2079" y="590"/>
                </a:lnTo>
                <a:lnTo>
                  <a:pt x="2104" y="583"/>
                </a:lnTo>
                <a:lnTo>
                  <a:pt x="2112" y="559"/>
                </a:lnTo>
                <a:lnTo>
                  <a:pt x="2127" y="527"/>
                </a:lnTo>
                <a:lnTo>
                  <a:pt x="2135" y="496"/>
                </a:lnTo>
                <a:lnTo>
                  <a:pt x="2143" y="465"/>
                </a:lnTo>
                <a:lnTo>
                  <a:pt x="2151" y="441"/>
                </a:lnTo>
                <a:lnTo>
                  <a:pt x="2166" y="418"/>
                </a:lnTo>
                <a:lnTo>
                  <a:pt x="2174" y="370"/>
                </a:lnTo>
                <a:lnTo>
                  <a:pt x="2191" y="339"/>
                </a:lnTo>
                <a:lnTo>
                  <a:pt x="2197" y="314"/>
                </a:lnTo>
                <a:lnTo>
                  <a:pt x="2214" y="283"/>
                </a:lnTo>
                <a:lnTo>
                  <a:pt x="2230" y="260"/>
                </a:lnTo>
                <a:lnTo>
                  <a:pt x="2245" y="236"/>
                </a:lnTo>
                <a:lnTo>
                  <a:pt x="2269" y="221"/>
                </a:lnTo>
                <a:lnTo>
                  <a:pt x="2292" y="221"/>
                </a:lnTo>
                <a:lnTo>
                  <a:pt x="2323" y="229"/>
                </a:lnTo>
                <a:lnTo>
                  <a:pt x="2354" y="244"/>
                </a:lnTo>
                <a:lnTo>
                  <a:pt x="2379" y="260"/>
                </a:lnTo>
                <a:lnTo>
                  <a:pt x="2410" y="283"/>
                </a:lnTo>
                <a:lnTo>
                  <a:pt x="2427" y="308"/>
                </a:lnTo>
                <a:lnTo>
                  <a:pt x="2450" y="323"/>
                </a:lnTo>
                <a:lnTo>
                  <a:pt x="2473" y="347"/>
                </a:lnTo>
                <a:lnTo>
                  <a:pt x="2489" y="370"/>
                </a:lnTo>
                <a:lnTo>
                  <a:pt x="2520" y="393"/>
                </a:lnTo>
                <a:lnTo>
                  <a:pt x="2545" y="432"/>
                </a:lnTo>
                <a:lnTo>
                  <a:pt x="2568" y="480"/>
                </a:lnTo>
                <a:lnTo>
                  <a:pt x="2584" y="505"/>
                </a:lnTo>
                <a:lnTo>
                  <a:pt x="2599" y="536"/>
                </a:lnTo>
                <a:lnTo>
                  <a:pt x="2607" y="559"/>
                </a:lnTo>
                <a:lnTo>
                  <a:pt x="2615" y="583"/>
                </a:lnTo>
                <a:lnTo>
                  <a:pt x="2630" y="614"/>
                </a:lnTo>
                <a:lnTo>
                  <a:pt x="2646" y="645"/>
                </a:lnTo>
                <a:lnTo>
                  <a:pt x="2663" y="677"/>
                </a:lnTo>
                <a:lnTo>
                  <a:pt x="2677" y="701"/>
                </a:lnTo>
                <a:lnTo>
                  <a:pt x="2702" y="724"/>
                </a:lnTo>
                <a:lnTo>
                  <a:pt x="2709" y="747"/>
                </a:lnTo>
                <a:lnTo>
                  <a:pt x="2733" y="755"/>
                </a:lnTo>
                <a:lnTo>
                  <a:pt x="2756" y="755"/>
                </a:lnTo>
                <a:lnTo>
                  <a:pt x="2764" y="732"/>
                </a:lnTo>
                <a:lnTo>
                  <a:pt x="2781" y="708"/>
                </a:lnTo>
                <a:lnTo>
                  <a:pt x="2795" y="685"/>
                </a:lnTo>
                <a:lnTo>
                  <a:pt x="2812" y="662"/>
                </a:lnTo>
                <a:lnTo>
                  <a:pt x="2835" y="637"/>
                </a:lnTo>
                <a:lnTo>
                  <a:pt x="2859" y="637"/>
                </a:lnTo>
                <a:lnTo>
                  <a:pt x="2882" y="637"/>
                </a:lnTo>
                <a:lnTo>
                  <a:pt x="2914" y="645"/>
                </a:lnTo>
                <a:lnTo>
                  <a:pt x="2945" y="662"/>
                </a:lnTo>
                <a:lnTo>
                  <a:pt x="2969" y="693"/>
                </a:lnTo>
                <a:lnTo>
                  <a:pt x="3000" y="724"/>
                </a:lnTo>
                <a:lnTo>
                  <a:pt x="3009" y="747"/>
                </a:lnTo>
                <a:lnTo>
                  <a:pt x="3023" y="772"/>
                </a:lnTo>
                <a:lnTo>
                  <a:pt x="3048" y="786"/>
                </a:lnTo>
                <a:lnTo>
                  <a:pt x="3071" y="819"/>
                </a:lnTo>
                <a:lnTo>
                  <a:pt x="3102" y="850"/>
                </a:lnTo>
                <a:lnTo>
                  <a:pt x="3118" y="882"/>
                </a:lnTo>
                <a:lnTo>
                  <a:pt x="3141" y="898"/>
                </a:lnTo>
                <a:lnTo>
                  <a:pt x="3158" y="921"/>
                </a:lnTo>
                <a:lnTo>
                  <a:pt x="3181" y="929"/>
                </a:lnTo>
                <a:lnTo>
                  <a:pt x="3205" y="929"/>
                </a:lnTo>
                <a:lnTo>
                  <a:pt x="3228" y="929"/>
                </a:lnTo>
                <a:lnTo>
                  <a:pt x="3216" y="939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830388" y="5505450"/>
            <a:ext cx="54848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2400">
                <a:latin typeface="Times New Roman" charset="0"/>
              </a:rPr>
              <a:t>Distribution of Individuals in Generation N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365125" y="944563"/>
            <a:ext cx="311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3322638" y="2116138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1" name="Oval 13"/>
          <p:cNvSpPr>
            <a:spLocks noChangeArrowheads="1"/>
          </p:cNvSpPr>
          <p:nvPr/>
        </p:nvSpPr>
        <p:spPr bwMode="auto">
          <a:xfrm>
            <a:off x="2444750" y="22923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14"/>
          <p:cNvSpPr>
            <a:spLocks noChangeArrowheads="1"/>
          </p:cNvSpPr>
          <p:nvPr/>
        </p:nvSpPr>
        <p:spPr bwMode="auto">
          <a:xfrm>
            <a:off x="2749550" y="24447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Oval 15"/>
          <p:cNvSpPr>
            <a:spLocks noChangeArrowheads="1"/>
          </p:cNvSpPr>
          <p:nvPr/>
        </p:nvSpPr>
        <p:spPr bwMode="auto">
          <a:xfrm>
            <a:off x="2825750" y="2520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Oval 16"/>
          <p:cNvSpPr>
            <a:spLocks noChangeArrowheads="1"/>
          </p:cNvSpPr>
          <p:nvPr/>
        </p:nvSpPr>
        <p:spPr bwMode="auto">
          <a:xfrm>
            <a:off x="2901950" y="25971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Oval 17"/>
          <p:cNvSpPr>
            <a:spLocks noChangeArrowheads="1"/>
          </p:cNvSpPr>
          <p:nvPr/>
        </p:nvSpPr>
        <p:spPr bwMode="auto">
          <a:xfrm>
            <a:off x="4305300" y="18605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Oval 18"/>
          <p:cNvSpPr>
            <a:spLocks noChangeArrowheads="1"/>
          </p:cNvSpPr>
          <p:nvPr/>
        </p:nvSpPr>
        <p:spPr bwMode="auto">
          <a:xfrm>
            <a:off x="4121150" y="16827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Oval 19"/>
          <p:cNvSpPr>
            <a:spLocks noChangeArrowheads="1"/>
          </p:cNvSpPr>
          <p:nvPr/>
        </p:nvSpPr>
        <p:spPr bwMode="auto">
          <a:xfrm>
            <a:off x="4770438" y="2103438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Oval 20"/>
          <p:cNvSpPr>
            <a:spLocks noChangeArrowheads="1"/>
          </p:cNvSpPr>
          <p:nvPr/>
        </p:nvSpPr>
        <p:spPr bwMode="auto">
          <a:xfrm>
            <a:off x="5308600" y="2341563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Oval 21"/>
          <p:cNvSpPr>
            <a:spLocks noChangeArrowheads="1"/>
          </p:cNvSpPr>
          <p:nvPr/>
        </p:nvSpPr>
        <p:spPr bwMode="auto">
          <a:xfrm>
            <a:off x="6100763" y="2144713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Oval 22"/>
          <p:cNvSpPr>
            <a:spLocks noChangeArrowheads="1"/>
          </p:cNvSpPr>
          <p:nvPr/>
        </p:nvSpPr>
        <p:spPr bwMode="auto">
          <a:xfrm>
            <a:off x="6838950" y="26098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Oval 23"/>
          <p:cNvSpPr>
            <a:spLocks noChangeArrowheads="1"/>
          </p:cNvSpPr>
          <p:nvPr/>
        </p:nvSpPr>
        <p:spPr bwMode="auto">
          <a:xfrm>
            <a:off x="6505575" y="24130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Oval 24"/>
          <p:cNvSpPr>
            <a:spLocks noChangeArrowheads="1"/>
          </p:cNvSpPr>
          <p:nvPr/>
        </p:nvSpPr>
        <p:spPr bwMode="auto">
          <a:xfrm>
            <a:off x="6675438" y="4852988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Oval 25"/>
          <p:cNvSpPr>
            <a:spLocks noChangeArrowheads="1"/>
          </p:cNvSpPr>
          <p:nvPr/>
        </p:nvSpPr>
        <p:spPr bwMode="auto">
          <a:xfrm>
            <a:off x="5916613" y="43434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Oval 26"/>
          <p:cNvSpPr>
            <a:spLocks noChangeArrowheads="1"/>
          </p:cNvSpPr>
          <p:nvPr/>
        </p:nvSpPr>
        <p:spPr bwMode="auto">
          <a:xfrm>
            <a:off x="5716588" y="4170363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Oval 27"/>
          <p:cNvSpPr>
            <a:spLocks noChangeArrowheads="1"/>
          </p:cNvSpPr>
          <p:nvPr/>
        </p:nvSpPr>
        <p:spPr bwMode="auto">
          <a:xfrm>
            <a:off x="5568950" y="42481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Oval 28"/>
          <p:cNvSpPr>
            <a:spLocks noChangeArrowheads="1"/>
          </p:cNvSpPr>
          <p:nvPr/>
        </p:nvSpPr>
        <p:spPr bwMode="auto">
          <a:xfrm>
            <a:off x="5472113" y="44005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7" name="Oval 29"/>
          <p:cNvSpPr>
            <a:spLocks noChangeArrowheads="1"/>
          </p:cNvSpPr>
          <p:nvPr/>
        </p:nvSpPr>
        <p:spPr bwMode="auto">
          <a:xfrm>
            <a:off x="4835525" y="4727575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Oval 30"/>
          <p:cNvSpPr>
            <a:spLocks noChangeArrowheads="1"/>
          </p:cNvSpPr>
          <p:nvPr/>
        </p:nvSpPr>
        <p:spPr bwMode="auto">
          <a:xfrm>
            <a:off x="4141788" y="4119563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Oval 31"/>
          <p:cNvSpPr>
            <a:spLocks noChangeArrowheads="1"/>
          </p:cNvSpPr>
          <p:nvPr/>
        </p:nvSpPr>
        <p:spPr bwMode="auto">
          <a:xfrm>
            <a:off x="3908425" y="3819525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Oval 32"/>
          <p:cNvSpPr>
            <a:spLocks noChangeArrowheads="1"/>
          </p:cNvSpPr>
          <p:nvPr/>
        </p:nvSpPr>
        <p:spPr bwMode="auto">
          <a:xfrm>
            <a:off x="4008438" y="3898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1" name="Oval 33"/>
          <p:cNvSpPr>
            <a:spLocks noChangeArrowheads="1"/>
          </p:cNvSpPr>
          <p:nvPr/>
        </p:nvSpPr>
        <p:spPr bwMode="auto">
          <a:xfrm>
            <a:off x="3611563" y="3890963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2" name="Oval 34"/>
          <p:cNvSpPr>
            <a:spLocks noChangeArrowheads="1"/>
          </p:cNvSpPr>
          <p:nvPr/>
        </p:nvSpPr>
        <p:spPr bwMode="auto">
          <a:xfrm>
            <a:off x="3487738" y="41021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Oval 35"/>
          <p:cNvSpPr>
            <a:spLocks noChangeArrowheads="1"/>
          </p:cNvSpPr>
          <p:nvPr/>
        </p:nvSpPr>
        <p:spPr bwMode="auto">
          <a:xfrm>
            <a:off x="2392363" y="4783138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293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Genetic algorithms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/>
              <a:t>A successor state is generated by combining two parent states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Start with </a:t>
            </a:r>
            <a:r>
              <a:rPr lang="en-US" sz="2400" i="1"/>
              <a:t>k</a:t>
            </a:r>
            <a:r>
              <a:rPr lang="en-US" sz="2400"/>
              <a:t> randomly generated states (</a:t>
            </a:r>
            <a:r>
              <a:rPr lang="en-US" sz="2400">
                <a:solidFill>
                  <a:srgbClr val="FF0000"/>
                </a:solidFill>
              </a:rPr>
              <a:t>population</a:t>
            </a:r>
            <a:r>
              <a:rPr lang="en-US" sz="2400"/>
              <a:t>)
</a:t>
            </a:r>
          </a:p>
          <a:p>
            <a:pPr>
              <a:lnSpc>
                <a:spcPct val="80000"/>
              </a:lnSpc>
            </a:pPr>
            <a:r>
              <a:rPr lang="en-US" sz="2400"/>
              <a:t>A state is represented as a string over a finite alphabet (often a string of 0s and 1s)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Evaluation function (</a:t>
            </a:r>
            <a:r>
              <a:rPr lang="en-US" sz="2400">
                <a:solidFill>
                  <a:srgbClr val="FF0000"/>
                </a:solidFill>
              </a:rPr>
              <a:t>fitness function</a:t>
            </a:r>
            <a:r>
              <a:rPr lang="en-US" sz="2400"/>
              <a:t>). Higher values for better states.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Produce the next generation of states by selection, crossover, and mutation</a:t>
            </a:r>
          </a:p>
        </p:txBody>
      </p:sp>
    </p:spTree>
    <p:extLst>
      <p:ext uri="{BB962C8B-B14F-4D97-AF65-F5344CB8AC3E}">
        <p14:creationId xmlns:p14="http://schemas.microsoft.com/office/powerpoint/2010/main" val="82869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Genetic algorithms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2400"/>
          </a:p>
          <a:p>
            <a:r>
              <a:rPr lang="en-US" sz="2400"/>
              <a:t>Fitness function: number of non-attacking pairs of queens (min = 0, max = 8 </a:t>
            </a:r>
            <a:r>
              <a:rPr lang="en-US" sz="2400">
                <a:cs typeface="Arial" charset="0"/>
              </a:rPr>
              <a:t>× </a:t>
            </a:r>
            <a:r>
              <a:rPr lang="en-US" sz="2400"/>
              <a:t>7/2 = 28)
</a:t>
            </a:r>
          </a:p>
          <a:p>
            <a:r>
              <a:rPr lang="en-US" sz="2400"/>
              <a:t>24/(24+23+20+11) = 31%
</a:t>
            </a:r>
          </a:p>
          <a:p>
            <a:r>
              <a:rPr lang="en-US" sz="2400"/>
              <a:t>23/(24+23+20+11) = 29% etc
</a:t>
            </a:r>
          </a:p>
        </p:txBody>
      </p:sp>
      <p:pic>
        <p:nvPicPr>
          <p:cNvPr id="43012" name="Picture 4" descr="gene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15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Genetic algorithms</a:t>
            </a:r>
          </a:p>
        </p:txBody>
      </p:sp>
      <p:pic>
        <p:nvPicPr>
          <p:cNvPr id="44036" name="Picture 4" descr="8queens-cross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2433638"/>
            <a:ext cx="68008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4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A Simple Example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r>
              <a:rPr lang="en-US"/>
              <a:t>The Traveling Salesman Problem:</a:t>
            </a:r>
          </a:p>
          <a:p>
            <a:pPr>
              <a:buFont typeface="Monotype Sorts" charset="0"/>
              <a:buNone/>
            </a:pPr>
            <a:endParaRPr lang="en-US" sz="2000"/>
          </a:p>
          <a:p>
            <a:pPr>
              <a:buFont typeface="Monotype Sorts" charset="0"/>
              <a:buNone/>
            </a:pPr>
            <a:r>
              <a:rPr lang="en-US"/>
              <a:t>Find a tour of a given set of cities so that </a:t>
            </a:r>
          </a:p>
          <a:p>
            <a:pPr lvl="1"/>
            <a:r>
              <a:rPr lang="en-US"/>
              <a:t>each city is visited only once</a:t>
            </a:r>
          </a:p>
          <a:p>
            <a:pPr lvl="1"/>
            <a:r>
              <a:rPr lang="en-US"/>
              <a:t>the total distance traveled is minimized</a:t>
            </a:r>
          </a:p>
          <a:p>
            <a:pPr>
              <a:buFont typeface="Monotype Sorts" charset="0"/>
              <a:buNone/>
            </a:pPr>
            <a:endParaRPr lang="en-US" sz="1400"/>
          </a:p>
          <a:p>
            <a:pPr>
              <a:buFont typeface="Monotype Sorts" charset="0"/>
              <a:buNone/>
            </a:pP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296981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Genetic Algorithm(GA)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/>
              <a:t>Directed search algorithms based on the mechanics of biological evolution</a:t>
            </a:r>
          </a:p>
          <a:p>
            <a:r>
              <a:rPr lang="en-US"/>
              <a:t>Developed by John Holland, University of Michigan (1970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s)</a:t>
            </a:r>
          </a:p>
          <a:p>
            <a:r>
              <a:rPr lang="en-US"/>
              <a:t>Provide efficient, effective techniques for optimization and machine learning applications</a:t>
            </a:r>
          </a:p>
          <a:p>
            <a:r>
              <a:rPr lang="en-US"/>
              <a:t>Widely-used today in business, scientific and engineering circles</a:t>
            </a:r>
          </a:p>
          <a:p>
            <a:pPr lvl="1"/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Representation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Representation is an ordered list of city</a:t>
            </a:r>
          </a:p>
          <a:p>
            <a:pPr>
              <a:buFont typeface="Monotype Sorts" charset="0"/>
              <a:buNone/>
            </a:pPr>
            <a:r>
              <a:rPr lang="en-US"/>
              <a:t>numbers known as an </a:t>
            </a:r>
            <a:r>
              <a:rPr lang="en-US" i="1"/>
              <a:t>order-based</a:t>
            </a:r>
            <a:r>
              <a:rPr lang="en-US"/>
              <a:t> GA.</a:t>
            </a:r>
          </a:p>
          <a:p>
            <a:pPr>
              <a:buFont typeface="Monotype Sorts" charset="0"/>
              <a:buNone/>
            </a:pPr>
            <a:endParaRPr lang="en-US" sz="1800"/>
          </a:p>
          <a:p>
            <a:pPr>
              <a:buFont typeface="Monotype Sorts" charset="0"/>
              <a:buNone/>
            </a:pPr>
            <a:r>
              <a:rPr lang="en-US" sz="2400"/>
              <a:t>1) London     3) Dunedin        5) Beijing     7) Tokyo</a:t>
            </a:r>
          </a:p>
          <a:p>
            <a:pPr>
              <a:buFont typeface="Monotype Sorts" charset="0"/>
              <a:buNone/>
            </a:pPr>
            <a:r>
              <a:rPr lang="en-US" sz="2400"/>
              <a:t>2) Venice      4) Singapore     6) Phoenix   8) Victoria</a:t>
            </a:r>
            <a:endParaRPr lang="en-US"/>
          </a:p>
          <a:p>
            <a:pPr>
              <a:buFont typeface="Monotype Sorts" charset="0"/>
              <a:buNone/>
            </a:pPr>
            <a:endParaRPr lang="en-US" sz="2800"/>
          </a:p>
          <a:p>
            <a:pPr>
              <a:buFont typeface="Monotype Sorts" charset="0"/>
              <a:buNone/>
            </a:pPr>
            <a:r>
              <a:rPr lang="en-US" sz="2400"/>
              <a:t>CityList1</a:t>
            </a:r>
            <a:r>
              <a:rPr lang="en-US"/>
              <a:t>     </a:t>
            </a:r>
            <a:r>
              <a:rPr lang="en-US" sz="2800"/>
              <a:t>(3   5   7   2   1   6   4   8)</a:t>
            </a:r>
            <a:endParaRPr lang="en-US"/>
          </a:p>
          <a:p>
            <a:pPr>
              <a:buFont typeface="Monotype Sorts" charset="0"/>
              <a:buNone/>
            </a:pPr>
            <a:r>
              <a:rPr lang="en-US" sz="2400"/>
              <a:t>CityList2</a:t>
            </a:r>
            <a:r>
              <a:rPr lang="en-US"/>
              <a:t>     </a:t>
            </a:r>
            <a:r>
              <a:rPr lang="en-US" sz="2800"/>
              <a:t>(2   5   7   6   8   1   3   4)</a:t>
            </a:r>
          </a:p>
        </p:txBody>
      </p:sp>
    </p:spTree>
    <p:extLst>
      <p:ext uri="{BB962C8B-B14F-4D97-AF65-F5344CB8AC3E}">
        <p14:creationId xmlns:p14="http://schemas.microsoft.com/office/powerpoint/2010/main" val="23326453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Crossover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868380" y="3186113"/>
            <a:ext cx="1740749" cy="3683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868380" y="4503738"/>
            <a:ext cx="1740749" cy="3683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 sz="2800"/>
              <a:t>Crossover combines inversion and</a:t>
            </a:r>
          </a:p>
          <a:p>
            <a:pPr>
              <a:buFont typeface="Monotype Sorts" charset="0"/>
              <a:buNone/>
            </a:pPr>
            <a:r>
              <a:rPr lang="en-US" sz="2800"/>
              <a:t>recombination:</a:t>
            </a:r>
            <a:endParaRPr lang="en-US"/>
          </a:p>
          <a:p>
            <a:pPr>
              <a:buFont typeface="Monotype Sorts" charset="0"/>
              <a:buNone/>
            </a:pPr>
            <a:r>
              <a:rPr lang="en-US" sz="2000"/>
              <a:t>       </a:t>
            </a:r>
            <a:r>
              <a:rPr lang="en-US" sz="2800"/>
              <a:t>                       *             *</a:t>
            </a:r>
          </a:p>
          <a:p>
            <a:pPr>
              <a:buFont typeface="Monotype Sorts" charset="0"/>
              <a:buNone/>
            </a:pPr>
            <a:r>
              <a:rPr lang="en-US" sz="2400"/>
              <a:t>Parent1</a:t>
            </a:r>
            <a:r>
              <a:rPr lang="en-US" sz="2800"/>
              <a:t>      (3   5   7   2   1   6   4   8)</a:t>
            </a:r>
          </a:p>
          <a:p>
            <a:pPr>
              <a:buFont typeface="Monotype Sorts" charset="0"/>
              <a:buNone/>
            </a:pPr>
            <a:r>
              <a:rPr lang="en-US" sz="2400"/>
              <a:t>Parent2</a:t>
            </a:r>
            <a:r>
              <a:rPr lang="en-US" sz="2800"/>
              <a:t>      (2   5   7   6   8   1   3   4)</a:t>
            </a:r>
          </a:p>
          <a:p>
            <a:pPr>
              <a:buFont typeface="Monotype Sorts" charset="0"/>
              <a:buNone/>
            </a:pPr>
            <a:endParaRPr lang="en-US" sz="1600"/>
          </a:p>
          <a:p>
            <a:pPr>
              <a:buFont typeface="Monotype Sorts" charset="0"/>
              <a:buNone/>
            </a:pPr>
            <a:r>
              <a:rPr lang="en-US" sz="2400"/>
              <a:t>Child</a:t>
            </a:r>
            <a:r>
              <a:rPr lang="en-US" sz="2800"/>
              <a:t>          (5   8   7   2   1   6   3   4)</a:t>
            </a:r>
          </a:p>
          <a:p>
            <a:pPr>
              <a:buFont typeface="Monotype Sorts" charset="0"/>
              <a:buNone/>
            </a:pPr>
            <a:endParaRPr lang="en-US" sz="2800"/>
          </a:p>
          <a:p>
            <a:pPr>
              <a:buFont typeface="Monotype Sorts" charset="0"/>
              <a:buNone/>
            </a:pPr>
            <a:r>
              <a:rPr lang="en-US" sz="2800"/>
              <a:t>This operator is called the </a:t>
            </a:r>
            <a:r>
              <a:rPr lang="en-US" sz="2800" i="1"/>
              <a:t>Order1 </a:t>
            </a:r>
            <a:r>
              <a:rPr lang="en-US" sz="2800"/>
              <a:t>crossover.</a:t>
            </a: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2444750" y="4267200"/>
            <a:ext cx="3949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593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106352" y="3073610"/>
            <a:ext cx="368300" cy="1587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412650" y="3073610"/>
            <a:ext cx="368300" cy="1587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Mutation involves reordering of the list:</a:t>
            </a:r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r>
              <a:rPr lang="en-US" sz="2400"/>
              <a:t>                                   </a:t>
            </a:r>
            <a:r>
              <a:rPr lang="en-US" sz="2800"/>
              <a:t>*</a:t>
            </a:r>
            <a:r>
              <a:rPr lang="en-US" sz="2400"/>
              <a:t>                </a:t>
            </a:r>
            <a:r>
              <a:rPr lang="en-US" sz="2800"/>
              <a:t>*</a:t>
            </a:r>
            <a:endParaRPr lang="en-US"/>
          </a:p>
          <a:p>
            <a:pPr>
              <a:buFont typeface="Monotype Sorts" charset="0"/>
              <a:buNone/>
            </a:pPr>
            <a:r>
              <a:rPr lang="en-US" sz="2800"/>
              <a:t>Before:       (5   8   7   2   1   6   3   4)</a:t>
            </a:r>
          </a:p>
          <a:p>
            <a:pPr>
              <a:buFont typeface="Monotype Sorts" charset="0"/>
              <a:buNone/>
            </a:pPr>
            <a:endParaRPr lang="en-US" sz="2800"/>
          </a:p>
          <a:p>
            <a:pPr>
              <a:buFont typeface="Monotype Sorts" charset="0"/>
              <a:buNone/>
            </a:pPr>
            <a:r>
              <a:rPr lang="en-US" sz="2800"/>
              <a:t>After:          (5   8   6   2   1   7   3   4)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Mutation</a:t>
            </a:r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3587150" y="3905460"/>
            <a:ext cx="825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463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TSP Example: 30 Cities</a:t>
            </a:r>
          </a:p>
        </p:txBody>
      </p:sp>
      <p:graphicFrame>
        <p:nvGraphicFramePr>
          <p:cNvPr id="55299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752521"/>
              </p:ext>
            </p:extLst>
          </p:nvPr>
        </p:nvGraphicFramePr>
        <p:xfrm>
          <a:off x="257175" y="1628775"/>
          <a:ext cx="8631238" cy="421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Chart" r:id="rId3" imgW="6743700" imgH="3213100" progId="Excel.Chart.8">
                  <p:embed followColorScheme="full"/>
                </p:oleObj>
              </mc:Choice>
              <mc:Fallback>
                <p:oleObj name="Chart" r:id="rId3" imgW="6743700" imgH="32131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1628775"/>
                        <a:ext cx="8631238" cy="421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12230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Solution </a:t>
            </a:r>
            <a:r>
              <a:rPr lang="en-US" baseline="-25000"/>
              <a:t>i</a:t>
            </a:r>
            <a:r>
              <a:rPr lang="en-US"/>
              <a:t> (Distance = 941)</a:t>
            </a:r>
          </a:p>
        </p:txBody>
      </p:sp>
      <p:graphicFrame>
        <p:nvGraphicFramePr>
          <p:cNvPr id="57347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815886"/>
              </p:ext>
            </p:extLst>
          </p:nvPr>
        </p:nvGraphicFramePr>
        <p:xfrm>
          <a:off x="188913" y="1541463"/>
          <a:ext cx="8766175" cy="436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Chart" r:id="rId3" imgW="6692900" imgH="3365500" progId="Excel.Chart.8">
                  <p:embed followColorScheme="full"/>
                </p:oleObj>
              </mc:Choice>
              <mc:Fallback>
                <p:oleObj name="Chart" r:id="rId3" imgW="6692900" imgH="33655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13" y="1541463"/>
                        <a:ext cx="8766175" cy="436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77067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Solution </a:t>
            </a:r>
            <a:r>
              <a:rPr lang="en-US" baseline="-25000"/>
              <a:t>j</a:t>
            </a:r>
            <a:r>
              <a:rPr lang="en-US"/>
              <a:t>(Distance = 800)</a:t>
            </a:r>
          </a:p>
        </p:txBody>
      </p:sp>
      <p:graphicFrame>
        <p:nvGraphicFramePr>
          <p:cNvPr id="59395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7776921"/>
              </p:ext>
            </p:extLst>
          </p:nvPr>
        </p:nvGraphicFramePr>
        <p:xfrm>
          <a:off x="-573088" y="1541463"/>
          <a:ext cx="10290176" cy="436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Chart" r:id="rId3" imgW="8039100" imgH="3365500" progId="Excel.Chart.8">
                  <p:embed followColorScheme="full"/>
                </p:oleObj>
              </mc:Choice>
              <mc:Fallback>
                <p:oleObj name="Chart" r:id="rId3" imgW="8039100" imgH="33655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73088" y="1541463"/>
                        <a:ext cx="10290176" cy="436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2646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Solution </a:t>
            </a:r>
            <a:r>
              <a:rPr lang="en-US" baseline="-25000"/>
              <a:t>k</a:t>
            </a:r>
            <a:r>
              <a:rPr lang="en-US"/>
              <a:t>(Distance = 652)</a:t>
            </a:r>
          </a:p>
        </p:txBody>
      </p:sp>
      <p:graphicFrame>
        <p:nvGraphicFramePr>
          <p:cNvPr id="61443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9901174"/>
              </p:ext>
            </p:extLst>
          </p:nvPr>
        </p:nvGraphicFramePr>
        <p:xfrm>
          <a:off x="173038" y="1554163"/>
          <a:ext cx="8874125" cy="431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Chart" r:id="rId3" imgW="6743700" imgH="3365500" progId="Excel.Chart.8">
                  <p:embed followColorScheme="full"/>
                </p:oleObj>
              </mc:Choice>
              <mc:Fallback>
                <p:oleObj name="Chart" r:id="rId3" imgW="6743700" imgH="33655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1554163"/>
                        <a:ext cx="8874125" cy="431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93836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066800"/>
          </a:xfrm>
          <a:noFill/>
          <a:ln/>
        </p:spPr>
        <p:txBody>
          <a:bodyPr/>
          <a:lstStyle/>
          <a:p>
            <a:r>
              <a:rPr lang="en-US"/>
              <a:t>Best Solution (Distance = 420)</a:t>
            </a:r>
          </a:p>
        </p:txBody>
      </p:sp>
      <p:graphicFrame>
        <p:nvGraphicFramePr>
          <p:cNvPr id="63491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31276"/>
              </p:ext>
            </p:extLst>
          </p:nvPr>
        </p:nvGraphicFramePr>
        <p:xfrm>
          <a:off x="-150813" y="1541463"/>
          <a:ext cx="9447213" cy="436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Chart" r:id="rId3" imgW="7416800" imgH="3365500" progId="Excel.Chart.8">
                  <p:embed followColorScheme="full"/>
                </p:oleObj>
              </mc:Choice>
              <mc:Fallback>
                <p:oleObj name="Chart" r:id="rId3" imgW="7416800" imgH="33655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0813" y="1541463"/>
                        <a:ext cx="9447213" cy="436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8277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Overview of Performance</a:t>
            </a:r>
          </a:p>
        </p:txBody>
      </p:sp>
      <p:graphicFrame>
        <p:nvGraphicFramePr>
          <p:cNvPr id="65539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7274939"/>
              </p:ext>
            </p:extLst>
          </p:nvPr>
        </p:nvGraphicFramePr>
        <p:xfrm>
          <a:off x="-149225" y="1577975"/>
          <a:ext cx="9518650" cy="423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Chart" r:id="rId3" imgW="5397500" imgH="3060700" progId="Excel.Chart.8">
                  <p:embed followColorScheme="full"/>
                </p:oleObj>
              </mc:Choice>
              <mc:Fallback>
                <p:oleObj name="Chart" r:id="rId3" imgW="5397500" imgH="30607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9225" y="1577975"/>
                        <a:ext cx="9518650" cy="423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58293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Issues for GA Practitioners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2800"/>
              <a:t>Choosing basic implementation issues:</a:t>
            </a:r>
          </a:p>
          <a:p>
            <a:pPr lvl="1"/>
            <a:r>
              <a:rPr lang="en-US" sz="2400"/>
              <a:t>representation</a:t>
            </a:r>
          </a:p>
          <a:p>
            <a:pPr lvl="1"/>
            <a:r>
              <a:rPr lang="en-US" sz="2400"/>
              <a:t>population size, mutation rate, ...</a:t>
            </a:r>
          </a:p>
          <a:p>
            <a:pPr lvl="1"/>
            <a:r>
              <a:rPr lang="en-US" sz="2400"/>
              <a:t>selection, deletion policies</a:t>
            </a:r>
          </a:p>
          <a:p>
            <a:pPr lvl="1"/>
            <a:r>
              <a:rPr lang="en-US" sz="2400"/>
              <a:t>crossover, mutation operators</a:t>
            </a:r>
          </a:p>
          <a:p>
            <a:r>
              <a:rPr lang="en-US" sz="2800"/>
              <a:t>Termination Criteria</a:t>
            </a:r>
          </a:p>
          <a:p>
            <a:r>
              <a:rPr lang="en-US" sz="2800"/>
              <a:t>Performance, scalability</a:t>
            </a:r>
          </a:p>
          <a:p>
            <a:r>
              <a:rPr lang="en-US" sz="2800"/>
              <a:t>Solution is only as good as the evaluation function (often hardest part)</a:t>
            </a:r>
          </a:p>
        </p:txBody>
      </p:sp>
    </p:spTree>
    <p:extLst>
      <p:ext uri="{BB962C8B-B14F-4D97-AF65-F5344CB8AC3E}">
        <p14:creationId xmlns:p14="http://schemas.microsoft.com/office/powerpoint/2010/main" val="4151926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GA is a Search Algorithm</a:t>
            </a:r>
            <a:endParaRPr lang="en-US"/>
          </a:p>
        </p:txBody>
      </p:sp>
      <p:graphicFrame>
        <p:nvGraphicFramePr>
          <p:cNvPr id="4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81000" y="1905000"/>
          <a:ext cx="84582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MS Org Chart" r:id="rId3" imgW="7772400" imgH="2076120" progId="OrgPlusWOPX.4">
                  <p:embed followColorScheme="full"/>
                </p:oleObj>
              </mc:Choice>
              <mc:Fallback>
                <p:oleObj name="MS Org Chart" r:id="rId3" imgW="7772400" imgH="2076120" progId="OrgPlusWOPX.4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84582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825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066800"/>
          </a:xfrm>
          <a:noFill/>
          <a:ln/>
        </p:spPr>
        <p:txBody>
          <a:bodyPr/>
          <a:lstStyle/>
          <a:p>
            <a:r>
              <a:rPr lang="en-US"/>
              <a:t>Benefits of Genetic Algorithms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Concept is easy to understand</a:t>
            </a:r>
          </a:p>
          <a:p>
            <a:r>
              <a:rPr lang="en-US"/>
              <a:t>Modular, separate from application</a:t>
            </a:r>
          </a:p>
          <a:p>
            <a:r>
              <a:rPr lang="en-US"/>
              <a:t>Supports multi-objective optimization</a:t>
            </a:r>
          </a:p>
          <a:p>
            <a:r>
              <a:rPr lang="en-US"/>
              <a:t>Good for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noisy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environments</a:t>
            </a:r>
          </a:p>
          <a:p>
            <a:r>
              <a:rPr lang="en-US"/>
              <a:t>Always an answer; answer gets better with time</a:t>
            </a:r>
          </a:p>
          <a:p>
            <a:r>
              <a:rPr lang="en-US"/>
              <a:t>Inherently parallel; easily distributed</a:t>
            </a:r>
          </a:p>
        </p:txBody>
      </p:sp>
    </p:spTree>
    <p:extLst>
      <p:ext uri="{BB962C8B-B14F-4D97-AF65-F5344CB8AC3E}">
        <p14:creationId xmlns:p14="http://schemas.microsoft.com/office/powerpoint/2010/main" val="33197023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3" y="179388"/>
            <a:ext cx="9142412" cy="1066800"/>
          </a:xfrm>
          <a:noFill/>
          <a:ln/>
        </p:spPr>
        <p:txBody>
          <a:bodyPr/>
          <a:lstStyle/>
          <a:p>
            <a:r>
              <a:rPr lang="en-US" sz="3600"/>
              <a:t>Benefits of Genetic Algorithms (cont.)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Many ways to speed up and improve a GA-based application as knowledge about  problem domain is gained</a:t>
            </a:r>
          </a:p>
          <a:p>
            <a:r>
              <a:rPr lang="en-US"/>
              <a:t>Easy to exploit previous or alternate solutions</a:t>
            </a:r>
          </a:p>
          <a:p>
            <a:r>
              <a:rPr lang="en-US"/>
              <a:t>Flexible building blocks for hybrid applications</a:t>
            </a:r>
          </a:p>
          <a:p>
            <a:r>
              <a:rPr lang="en-US"/>
              <a:t>Substantial history and range of use</a:t>
            </a:r>
          </a:p>
        </p:txBody>
      </p:sp>
    </p:spTree>
    <p:extLst>
      <p:ext uri="{BB962C8B-B14F-4D97-AF65-F5344CB8AC3E}">
        <p14:creationId xmlns:p14="http://schemas.microsoft.com/office/powerpoint/2010/main" val="2695016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When to Use a GA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2600"/>
              <a:t>Alternate solutions are too slow or overly complicated</a:t>
            </a:r>
          </a:p>
          <a:p>
            <a:r>
              <a:rPr lang="en-US" sz="2600"/>
              <a:t>Need an exploratory tool to examine new approaches</a:t>
            </a:r>
          </a:p>
          <a:p>
            <a:r>
              <a:rPr lang="en-US" sz="2600"/>
              <a:t>Problem is similar to one that has already been successfully solved by using a GA</a:t>
            </a:r>
          </a:p>
          <a:p>
            <a:r>
              <a:rPr lang="en-US" sz="2600"/>
              <a:t>Want to hybridize with an existing solution</a:t>
            </a:r>
          </a:p>
          <a:p>
            <a:r>
              <a:rPr lang="en-US" sz="2600"/>
              <a:t>Benefits of the GA technology meet key problem requirements </a:t>
            </a:r>
          </a:p>
        </p:txBody>
      </p:sp>
    </p:spTree>
    <p:extLst>
      <p:ext uri="{BB962C8B-B14F-4D97-AF65-F5344CB8AC3E}">
        <p14:creationId xmlns:p14="http://schemas.microsoft.com/office/powerpoint/2010/main" val="9826031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85838"/>
          </a:xfrm>
          <a:noFill/>
          <a:ln/>
        </p:spPr>
        <p:txBody>
          <a:bodyPr/>
          <a:lstStyle/>
          <a:p>
            <a:r>
              <a:rPr lang="en-US" sz="4000"/>
              <a:t>Some GA Application Types</a:t>
            </a:r>
          </a:p>
        </p:txBody>
      </p:sp>
      <p:graphicFrame>
        <p:nvGraphicFramePr>
          <p:cNvPr id="77827" name="Object 3">
            <a:hlinkClick r:id="" action="ppaction://ole?verb=0"/>
          </p:cNvPr>
          <p:cNvGraphicFramePr>
            <a:graphicFrameLocks/>
          </p:cNvGraphicFramePr>
          <p:nvPr>
            <p:ph type="tbl" idx="1"/>
          </p:nvPr>
        </p:nvGraphicFramePr>
        <p:xfrm>
          <a:off x="728663" y="1341438"/>
          <a:ext cx="7772400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Document" r:id="rId3" imgW="7772400" imgH="4716360" progId="Word.Document.8">
                  <p:embed/>
                </p:oleObj>
              </mc:Choice>
              <mc:Fallback>
                <p:oleObj name="Document" r:id="rId3" imgW="7772400" imgH="4716360" progId="Word.Documen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1341438"/>
                        <a:ext cx="7772400" cy="471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27049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Permutation Representations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229600" cy="4191000"/>
          </a:xfrm>
        </p:spPr>
        <p:txBody>
          <a:bodyPr/>
          <a:lstStyle/>
          <a:p>
            <a:pPr marL="457200" indent="-457200"/>
            <a:r>
              <a:rPr lang="en-GB" sz="2400"/>
              <a:t>Ordering/sequencing problems form a special type</a:t>
            </a:r>
          </a:p>
          <a:p>
            <a:pPr marL="457200" indent="-457200"/>
            <a:r>
              <a:rPr lang="en-GB" sz="2400"/>
              <a:t>Task is (or can be solved by) arranging some object</a:t>
            </a:r>
            <a:r>
              <a:rPr lang="en-US" sz="2400"/>
              <a:t>s </a:t>
            </a:r>
            <a:r>
              <a:rPr lang="en-GB" sz="2400"/>
              <a:t>in a certain order </a:t>
            </a:r>
          </a:p>
          <a:p>
            <a:pPr marL="838200" lvl="1" indent="-381000"/>
            <a:r>
              <a:rPr lang="en-GB" sz="2000"/>
              <a:t>Example: sort algorithm: important thing is which elements occur before others (</a:t>
            </a:r>
            <a:r>
              <a:rPr lang="en-GB" sz="2000" u="sng"/>
              <a:t>order</a:t>
            </a:r>
            <a:r>
              <a:rPr lang="en-GB" sz="2000"/>
              <a:t>)</a:t>
            </a:r>
          </a:p>
          <a:p>
            <a:pPr marL="838200" lvl="1" indent="-381000"/>
            <a:r>
              <a:rPr lang="en-GB" sz="2000"/>
              <a:t>Example: Travelling Salesman Problem (TSP) : important thing is which elements occur next to each other (</a:t>
            </a:r>
            <a:r>
              <a:rPr lang="en-GB" sz="2000" u="sng"/>
              <a:t>adjacenc</a:t>
            </a:r>
            <a:r>
              <a:rPr lang="en-GB" sz="2000"/>
              <a:t>y)</a:t>
            </a:r>
          </a:p>
          <a:p>
            <a:pPr marL="457200" indent="-457200"/>
            <a:r>
              <a:rPr lang="en-US" sz="2400"/>
              <a:t>These problems are generally expressed as a permutation:</a:t>
            </a:r>
          </a:p>
          <a:p>
            <a:pPr marL="838200" lvl="1" indent="-381000">
              <a:lnSpc>
                <a:spcPct val="110000"/>
              </a:lnSpc>
            </a:pPr>
            <a:r>
              <a:rPr lang="en-US" sz="2000"/>
              <a:t>if there are </a:t>
            </a:r>
            <a:r>
              <a:rPr lang="en-US" sz="2000" i="1"/>
              <a:t>n </a:t>
            </a:r>
            <a:r>
              <a:rPr lang="en-US" sz="2000"/>
              <a:t>variables then the representation is as a list of </a:t>
            </a:r>
            <a:r>
              <a:rPr lang="en-US" sz="2000" i="1"/>
              <a:t>n</a:t>
            </a:r>
            <a:r>
              <a:rPr lang="en-US" sz="2000"/>
              <a:t> integers, each of which occurs exactly once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13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957638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8458200" cy="609600"/>
          </a:xfrm>
        </p:spPr>
        <p:txBody>
          <a:bodyPr/>
          <a:lstStyle/>
          <a:p>
            <a:r>
              <a:rPr lang="en-GB" sz="3200"/>
              <a:t>Permutation </a:t>
            </a:r>
            <a:r>
              <a:rPr lang="en-US" sz="3200"/>
              <a:t>representation: TSP example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4343400" cy="4724400"/>
          </a:xfrm>
        </p:spPr>
        <p:txBody>
          <a:bodyPr/>
          <a:lstStyle/>
          <a:p>
            <a:r>
              <a:rPr lang="en-GB" sz="2000"/>
              <a:t>Problem:</a:t>
            </a:r>
          </a:p>
          <a:p>
            <a:pPr lvl="1">
              <a:buFontTx/>
              <a:buChar char="•"/>
            </a:pPr>
            <a:r>
              <a:rPr lang="en-GB" sz="2000"/>
              <a:t>Given n cities</a:t>
            </a:r>
          </a:p>
          <a:p>
            <a:pPr lvl="1">
              <a:buFontTx/>
              <a:buChar char="•"/>
            </a:pPr>
            <a:r>
              <a:rPr lang="en-GB" sz="2000"/>
              <a:t>Find a complete tour with minimal length</a:t>
            </a:r>
          </a:p>
          <a:p>
            <a:r>
              <a:rPr lang="en-GB" sz="2000"/>
              <a:t>Encoding:</a:t>
            </a:r>
          </a:p>
          <a:p>
            <a:pPr lvl="1">
              <a:buFontTx/>
              <a:buChar char="•"/>
            </a:pPr>
            <a:r>
              <a:rPr lang="en-GB" sz="2000"/>
              <a:t>Label the cities 1, 2, … , </a:t>
            </a:r>
            <a:r>
              <a:rPr lang="en-GB" sz="2000" i="1"/>
              <a:t>n</a:t>
            </a:r>
            <a:endParaRPr lang="en-GB" sz="2000"/>
          </a:p>
          <a:p>
            <a:pPr lvl="1">
              <a:buFontTx/>
              <a:buChar char="•"/>
            </a:pPr>
            <a:r>
              <a:rPr lang="en-GB" sz="2000"/>
              <a:t>One complete tour is one permutation (e.g. for n =4 [1,2,3,4], [3,4,2,1] are OK)</a:t>
            </a:r>
            <a:endParaRPr lang="en-US" sz="2000"/>
          </a:p>
          <a:p>
            <a:r>
              <a:rPr lang="en-US" sz="2000"/>
              <a:t>Search space is BIG: </a:t>
            </a:r>
          </a:p>
          <a:p>
            <a:pPr>
              <a:buFont typeface="Wingdings" charset="0"/>
              <a:buNone/>
            </a:pPr>
            <a:r>
              <a:rPr lang="en-US" sz="2000"/>
              <a:t>	for 30 cities there are 30! </a:t>
            </a:r>
            <a:r>
              <a:rPr lang="en-US" sz="2000">
                <a:sym typeface="Symbol" charset="0"/>
              </a:rPr>
              <a:t> 10</a:t>
            </a:r>
            <a:r>
              <a:rPr lang="en-US" sz="2000" b="1" baseline="30000">
                <a:sym typeface="Symbol" charset="0"/>
              </a:rPr>
              <a:t>32</a:t>
            </a:r>
            <a:r>
              <a:rPr lang="en-US" sz="2000">
                <a:sym typeface="Symbol" charset="0"/>
              </a:rPr>
              <a:t> possible tours</a:t>
            </a:r>
          </a:p>
        </p:txBody>
      </p:sp>
    </p:spTree>
    <p:extLst>
      <p:ext uri="{BB962C8B-B14F-4D97-AF65-F5344CB8AC3E}">
        <p14:creationId xmlns:p14="http://schemas.microsoft.com/office/powerpoint/2010/main" val="269055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153400" cy="609600"/>
          </a:xfrm>
        </p:spPr>
        <p:txBody>
          <a:bodyPr/>
          <a:lstStyle/>
          <a:p>
            <a:r>
              <a:rPr lang="en-GB"/>
              <a:t>Mutation operators for permutations</a:t>
            </a:r>
            <a:endParaRPr lang="en-US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8001000" cy="4724400"/>
          </a:xfrm>
        </p:spPr>
        <p:txBody>
          <a:bodyPr/>
          <a:lstStyle/>
          <a:p>
            <a:r>
              <a:rPr lang="en-GB"/>
              <a:t>Normal mutation operators lead to inadmissible solutions</a:t>
            </a:r>
          </a:p>
          <a:p>
            <a:pPr lvl="1"/>
            <a:r>
              <a:rPr lang="en-GB"/>
              <a:t>e.g. bit-wise mutation : let gene </a:t>
            </a:r>
            <a:r>
              <a:rPr lang="en-GB" i="1"/>
              <a:t>i </a:t>
            </a:r>
            <a:r>
              <a:rPr lang="en-GB"/>
              <a:t> have value </a:t>
            </a:r>
            <a:r>
              <a:rPr lang="en-GB" i="1"/>
              <a:t>j</a:t>
            </a:r>
          </a:p>
          <a:p>
            <a:pPr lvl="1"/>
            <a:r>
              <a:rPr lang="en-GB"/>
              <a:t>changing to some other value </a:t>
            </a:r>
            <a:r>
              <a:rPr lang="en-GB" i="1"/>
              <a:t>k  </a:t>
            </a:r>
            <a:r>
              <a:rPr lang="en-GB"/>
              <a:t>would mean that</a:t>
            </a:r>
            <a:r>
              <a:rPr lang="en-GB" i="1"/>
              <a:t> k </a:t>
            </a:r>
            <a:r>
              <a:rPr lang="en-GB"/>
              <a:t>occurred twice and</a:t>
            </a:r>
            <a:r>
              <a:rPr lang="en-GB" i="1"/>
              <a:t> j </a:t>
            </a:r>
            <a:r>
              <a:rPr lang="en-GB"/>
              <a:t>no longer occurred </a:t>
            </a:r>
          </a:p>
          <a:p>
            <a:r>
              <a:rPr lang="en-GB"/>
              <a:t>Therefore must change at least two values</a:t>
            </a:r>
          </a:p>
          <a:p>
            <a:r>
              <a:rPr lang="en-GB"/>
              <a:t>Mutation parameter now reflects the probability that some operator is applied once to the whole string, rather than individually in each position</a:t>
            </a:r>
          </a:p>
        </p:txBody>
      </p:sp>
    </p:spTree>
    <p:extLst>
      <p:ext uri="{BB962C8B-B14F-4D97-AF65-F5344CB8AC3E}">
        <p14:creationId xmlns:p14="http://schemas.microsoft.com/office/powerpoint/2010/main" val="221671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Insert Mutation for permutations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Pick two allele values at random</a:t>
            </a:r>
          </a:p>
          <a:p>
            <a:r>
              <a:rPr lang="en-GB"/>
              <a:t>Move the second to follow the first,  shifting the rest along to accommodate</a:t>
            </a:r>
          </a:p>
          <a:p>
            <a:r>
              <a:rPr lang="en-GB"/>
              <a:t>Note that this preserves most of the order and the adjacency information</a:t>
            </a:r>
          </a:p>
          <a:p>
            <a:endParaRPr lang="en-GB"/>
          </a:p>
        </p:txBody>
      </p:sp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80010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8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Swap mutation for permutations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Pick two alleles at random and swap their positions</a:t>
            </a:r>
          </a:p>
          <a:p>
            <a:r>
              <a:rPr lang="en-GB"/>
              <a:t>Preserves most of adjacency information (4 links broken), disrupts order more</a:t>
            </a:r>
          </a:p>
          <a:p>
            <a:pPr>
              <a:buFont typeface="Wingdings" charset="0"/>
              <a:buNone/>
            </a:pPr>
            <a:endParaRPr lang="en-GB"/>
          </a:p>
        </p:txBody>
      </p:sp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24400"/>
            <a:ext cx="80486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696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305800" cy="685800"/>
          </a:xfrm>
        </p:spPr>
        <p:txBody>
          <a:bodyPr/>
          <a:lstStyle/>
          <a:p>
            <a:r>
              <a:rPr lang="en-GB"/>
              <a:t>Inversion mutation for permutations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Pick two alleles at random and then invert the substring between them.</a:t>
            </a:r>
          </a:p>
          <a:p>
            <a:r>
              <a:rPr lang="en-GB"/>
              <a:t>Preserves most adjacency information (only breaks two links) but disruptive of order information</a:t>
            </a:r>
          </a:p>
        </p:txBody>
      </p:sp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79629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973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Genetic algorithms are a randomized heuristic search </a:t>
            </a:r>
            <a:r>
              <a:rPr lang="en-US" u="sng">
                <a:latin typeface="Calibri" charset="0"/>
              </a:rPr>
              <a:t>strategy</a:t>
            </a:r>
            <a:r>
              <a:rPr lang="en-US">
                <a:latin typeface="Calibri" charset="0"/>
              </a:rPr>
              <a:t>.</a:t>
            </a:r>
          </a:p>
          <a:p>
            <a:r>
              <a:rPr lang="en-US">
                <a:latin typeface="Calibri" charset="0"/>
              </a:rPr>
              <a:t>Basic idea:  Simulate natural selection, where the population is composed of </a:t>
            </a:r>
            <a:r>
              <a:rPr lang="en-US" i="1">
                <a:latin typeface="Calibri" charset="0"/>
              </a:rPr>
              <a:t>candidate solutions</a:t>
            </a:r>
            <a:r>
              <a:rPr lang="en-US">
                <a:latin typeface="Calibri" charset="0"/>
              </a:rPr>
              <a:t>.</a:t>
            </a:r>
          </a:p>
          <a:p>
            <a:r>
              <a:rPr lang="en-US">
                <a:latin typeface="Calibri" charset="0"/>
              </a:rPr>
              <a:t>Focus is on evolving a population from which strong and diverse candidates can emerge via mutation and crossover (mating).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7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305800" cy="685800"/>
          </a:xfrm>
        </p:spPr>
        <p:txBody>
          <a:bodyPr/>
          <a:lstStyle/>
          <a:p>
            <a:r>
              <a:rPr lang="en-GB"/>
              <a:t>Scramble mutation for permutations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Pick a subset of genes at random</a:t>
            </a:r>
          </a:p>
          <a:p>
            <a:r>
              <a:rPr lang="en-GB"/>
              <a:t>Randomly rearrange the alleles in those positions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pPr>
              <a:buFont typeface="Wingdings" charset="0"/>
              <a:buNone/>
            </a:pPr>
            <a:r>
              <a:rPr lang="en-GB"/>
              <a:t>(note subset does not have to be contiguous)</a:t>
            </a:r>
          </a:p>
          <a:p>
            <a:pPr>
              <a:buFont typeface="Wingdings" charset="0"/>
              <a:buNone/>
            </a:pPr>
            <a:endParaRPr lang="en-GB"/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38600"/>
            <a:ext cx="80105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475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001000" cy="4800600"/>
          </a:xfrm>
        </p:spPr>
        <p:txBody>
          <a:bodyPr/>
          <a:lstStyle/>
          <a:p>
            <a:r>
              <a:rPr lang="en-GB" sz="2400"/>
              <a:t>“</a:t>
            </a:r>
            <a:r>
              <a:rPr lang="en-US"/>
              <a:t>N</a:t>
            </a:r>
            <a:r>
              <a:rPr lang="en-GB"/>
              <a:t>ormal” crossover operators will often lead to inadmissible solutions</a:t>
            </a:r>
          </a:p>
          <a:p>
            <a:pPr>
              <a:buFont typeface="Wingdings" charset="0"/>
              <a:buNone/>
            </a:pPr>
            <a:endParaRPr lang="en-GB" sz="2400"/>
          </a:p>
          <a:p>
            <a:pPr>
              <a:buFont typeface="Wingdings" charset="0"/>
              <a:buNone/>
            </a:pPr>
            <a:endParaRPr lang="en-GB" sz="2400"/>
          </a:p>
          <a:p>
            <a:pPr>
              <a:buFont typeface="Wingdings" charset="0"/>
              <a:buNone/>
            </a:pPr>
            <a:endParaRPr lang="en-GB" sz="2400"/>
          </a:p>
          <a:p>
            <a:pPr>
              <a:buFont typeface="Wingdings" charset="0"/>
              <a:buNone/>
            </a:pPr>
            <a:endParaRPr lang="en-GB" sz="2400"/>
          </a:p>
          <a:p>
            <a:pPr>
              <a:buFont typeface="Wingdings" charset="0"/>
              <a:buNone/>
            </a:pPr>
            <a:endParaRPr lang="en-GB" sz="2400"/>
          </a:p>
          <a:p>
            <a:r>
              <a:rPr lang="en-US"/>
              <a:t>M</a:t>
            </a:r>
            <a:r>
              <a:rPr lang="en-GB"/>
              <a:t>any specialised operators have been devised which focus on  combining order or adjacency information from the two parents</a:t>
            </a:r>
            <a:endParaRPr lang="en-GB" sz="2400">
              <a:solidFill>
                <a:schemeClr val="hlink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001000" cy="685800"/>
          </a:xfrm>
          <a:noFill/>
          <a:ln/>
        </p:spPr>
        <p:txBody>
          <a:bodyPr anchor="ctr"/>
          <a:lstStyle/>
          <a:p>
            <a:r>
              <a:rPr lang="en-GB" sz="3200"/>
              <a:t>Crossover operators for permutations</a:t>
            </a:r>
            <a:endParaRPr lang="en-US" sz="3200"/>
          </a:p>
        </p:txBody>
      </p:sp>
      <p:grpSp>
        <p:nvGrpSpPr>
          <p:cNvPr id="99332" name="Group 4"/>
          <p:cNvGrpSpPr>
            <a:grpSpLocks/>
          </p:cNvGrpSpPr>
          <p:nvPr/>
        </p:nvGrpSpPr>
        <p:grpSpPr bwMode="auto">
          <a:xfrm>
            <a:off x="2209800" y="3276600"/>
            <a:ext cx="4778375" cy="1524000"/>
            <a:chOff x="1296" y="3216"/>
            <a:chExt cx="3010" cy="960"/>
          </a:xfrm>
        </p:grpSpPr>
        <p:sp>
          <p:nvSpPr>
            <p:cNvPr id="99333" name="Text Box 5"/>
            <p:cNvSpPr txBox="1">
              <a:spLocks noChangeArrowheads="1"/>
            </p:cNvSpPr>
            <p:nvPr/>
          </p:nvSpPr>
          <p:spPr bwMode="auto">
            <a:xfrm>
              <a:off x="1296" y="3312"/>
              <a:ext cx="850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1 2 3 4 5</a:t>
              </a:r>
            </a:p>
          </p:txBody>
        </p:sp>
        <p:sp>
          <p:nvSpPr>
            <p:cNvPr id="99334" name="Text Box 6"/>
            <p:cNvSpPr txBox="1">
              <a:spLocks noChangeArrowheads="1"/>
            </p:cNvSpPr>
            <p:nvPr/>
          </p:nvSpPr>
          <p:spPr bwMode="auto">
            <a:xfrm>
              <a:off x="1296" y="3696"/>
              <a:ext cx="850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5 4 3 2 1</a:t>
              </a:r>
            </a:p>
          </p:txBody>
        </p:sp>
        <p:sp>
          <p:nvSpPr>
            <p:cNvPr id="99335" name="Text Box 7"/>
            <p:cNvSpPr txBox="1">
              <a:spLocks noChangeArrowheads="1"/>
            </p:cNvSpPr>
            <p:nvPr/>
          </p:nvSpPr>
          <p:spPr bwMode="auto">
            <a:xfrm>
              <a:off x="3456" y="3312"/>
              <a:ext cx="850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1 2 3 2 1</a:t>
              </a:r>
            </a:p>
          </p:txBody>
        </p:sp>
        <p:sp>
          <p:nvSpPr>
            <p:cNvPr id="99336" name="Text Box 8"/>
            <p:cNvSpPr txBox="1">
              <a:spLocks noChangeArrowheads="1"/>
            </p:cNvSpPr>
            <p:nvPr/>
          </p:nvSpPr>
          <p:spPr bwMode="auto">
            <a:xfrm>
              <a:off x="3456" y="3744"/>
              <a:ext cx="850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5 4 3 4 5</a:t>
              </a:r>
            </a:p>
          </p:txBody>
        </p:sp>
        <p:sp>
          <p:nvSpPr>
            <p:cNvPr id="99337" name="Line 9"/>
            <p:cNvSpPr>
              <a:spLocks noChangeShapeType="1"/>
            </p:cNvSpPr>
            <p:nvPr/>
          </p:nvSpPr>
          <p:spPr bwMode="auto">
            <a:xfrm>
              <a:off x="1776" y="3216"/>
              <a:ext cx="0" cy="96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9338" name="Line 10"/>
            <p:cNvSpPr>
              <a:spLocks noChangeShapeType="1"/>
            </p:cNvSpPr>
            <p:nvPr/>
          </p:nvSpPr>
          <p:spPr bwMode="auto">
            <a:xfrm>
              <a:off x="2400" y="3696"/>
              <a:ext cx="86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676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9100"/>
            <a:ext cx="7772400" cy="990600"/>
          </a:xfrm>
        </p:spPr>
        <p:txBody>
          <a:bodyPr/>
          <a:lstStyle/>
          <a:p>
            <a:r>
              <a:rPr lang="en-US"/>
              <a:t>Order 1 crossover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001000" cy="4800600"/>
          </a:xfrm>
        </p:spPr>
        <p:txBody>
          <a:bodyPr/>
          <a:lstStyle/>
          <a:p>
            <a:r>
              <a:rPr lang="en-GB" sz="2400"/>
              <a:t>Idea is to preserve relative order that elements occur</a:t>
            </a:r>
          </a:p>
          <a:p>
            <a:r>
              <a:rPr lang="en-GB" sz="2400"/>
              <a:t>Informal procedure:</a:t>
            </a:r>
          </a:p>
          <a:p>
            <a:pPr lvl="1">
              <a:buFontTx/>
              <a:buNone/>
            </a:pPr>
            <a:r>
              <a:rPr lang="en-GB"/>
              <a:t>1. Choose an arbitrary part from the first parent</a:t>
            </a:r>
          </a:p>
          <a:p>
            <a:pPr lvl="1">
              <a:buFontTx/>
              <a:buNone/>
            </a:pPr>
            <a:r>
              <a:rPr lang="en-GB"/>
              <a:t>2. Copy this part to the first child</a:t>
            </a:r>
          </a:p>
          <a:p>
            <a:pPr lvl="1">
              <a:buFontTx/>
              <a:buNone/>
            </a:pPr>
            <a:r>
              <a:rPr lang="en-GB"/>
              <a:t>3. Copy the numbers that are not in the first part, to the first child:</a:t>
            </a:r>
          </a:p>
          <a:p>
            <a:pPr lvl="2"/>
            <a:r>
              <a:rPr lang="en-GB" sz="2400"/>
              <a:t>starting right from cut point of the copied part, </a:t>
            </a:r>
          </a:p>
          <a:p>
            <a:pPr lvl="2"/>
            <a:r>
              <a:rPr lang="en-GB" sz="2400"/>
              <a:t>using the </a:t>
            </a:r>
            <a:r>
              <a:rPr lang="en-GB" sz="2400" b="1"/>
              <a:t>order</a:t>
            </a:r>
            <a:r>
              <a:rPr lang="en-GB" sz="2400"/>
              <a:t> of the second parent </a:t>
            </a:r>
          </a:p>
          <a:p>
            <a:pPr lvl="2"/>
            <a:r>
              <a:rPr lang="en-GB" sz="2400"/>
              <a:t>and wrapping around at the end</a:t>
            </a:r>
          </a:p>
          <a:p>
            <a:pPr lvl="1">
              <a:buFontTx/>
              <a:buNone/>
            </a:pPr>
            <a:r>
              <a:rPr lang="en-GB"/>
              <a:t>4. Analogous for the second child, with parent roles reversed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24661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Order 1 crossover example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Copy randomly selected set from first parent</a:t>
            </a:r>
          </a:p>
          <a:p>
            <a:endParaRPr lang="en-GB" sz="2400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 sz="2400"/>
              <a:t>Copy rest from second parent in order 1,9,3,8,2</a:t>
            </a:r>
          </a:p>
        </p:txBody>
      </p:sp>
      <p:pic>
        <p:nvPicPr>
          <p:cNvPr id="10138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2595563"/>
            <a:ext cx="72771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13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029200"/>
            <a:ext cx="72580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371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772400" cy="685800"/>
          </a:xfrm>
        </p:spPr>
        <p:txBody>
          <a:bodyPr/>
          <a:lstStyle/>
          <a:p>
            <a:r>
              <a:rPr lang="en-GB"/>
              <a:t>Cycle crossover</a:t>
            </a: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8763000" cy="50292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GB" sz="2400" b="1"/>
              <a:t>Basic idea</a:t>
            </a:r>
            <a:r>
              <a:rPr lang="en-GB" sz="2400"/>
              <a:t>: </a:t>
            </a:r>
          </a:p>
          <a:p>
            <a:pPr>
              <a:buFont typeface="Wingdings" charset="0"/>
              <a:buNone/>
            </a:pPr>
            <a:r>
              <a:rPr lang="en-GB" sz="2400"/>
              <a:t>Each allele comes from one parent </a:t>
            </a:r>
            <a:r>
              <a:rPr lang="en-GB" sz="2400" i="1"/>
              <a:t>together with its position</a:t>
            </a:r>
            <a:r>
              <a:rPr lang="en-GB" sz="2400"/>
              <a:t>.</a:t>
            </a:r>
          </a:p>
          <a:p>
            <a:pPr>
              <a:buFont typeface="Wingdings" charset="0"/>
              <a:buNone/>
            </a:pPr>
            <a:r>
              <a:rPr lang="en-GB"/>
              <a:t>Informal procedure:</a:t>
            </a:r>
            <a:endParaRPr lang="en-GB" sz="2400"/>
          </a:p>
          <a:p>
            <a:pPr>
              <a:buFont typeface="Wingdings" charset="0"/>
              <a:buNone/>
            </a:pPr>
            <a:r>
              <a:rPr lang="en-GB" sz="2400"/>
              <a:t>1. Make a cycle of alleles from P1 in the following way. </a:t>
            </a:r>
          </a:p>
          <a:p>
            <a:pPr lvl="1">
              <a:buFontTx/>
              <a:buNone/>
            </a:pPr>
            <a:r>
              <a:rPr lang="en-GB" sz="2000"/>
              <a:t>(a) Start with the first allele of P1. </a:t>
            </a:r>
          </a:p>
          <a:p>
            <a:pPr lvl="1">
              <a:buFontTx/>
              <a:buNone/>
            </a:pPr>
            <a:r>
              <a:rPr lang="en-GB" sz="2000"/>
              <a:t>(b) Look at the allele at the </a:t>
            </a:r>
            <a:r>
              <a:rPr lang="en-GB" sz="2000" i="1"/>
              <a:t>same position</a:t>
            </a:r>
            <a:r>
              <a:rPr lang="en-GB" sz="2000"/>
              <a:t> in P2.</a:t>
            </a:r>
          </a:p>
          <a:p>
            <a:pPr lvl="1">
              <a:buFontTx/>
              <a:buNone/>
            </a:pPr>
            <a:r>
              <a:rPr lang="en-GB" sz="2000"/>
              <a:t>(c) Go to the position with the </a:t>
            </a:r>
            <a:r>
              <a:rPr lang="en-GB" sz="2000" i="1"/>
              <a:t>same allele</a:t>
            </a:r>
            <a:r>
              <a:rPr lang="en-GB" sz="2000"/>
              <a:t> in P1. </a:t>
            </a:r>
          </a:p>
          <a:p>
            <a:pPr lvl="1">
              <a:buFontTx/>
              <a:buNone/>
            </a:pPr>
            <a:r>
              <a:rPr lang="en-GB" sz="2000"/>
              <a:t>(d) Add this allele to the cycle.</a:t>
            </a:r>
          </a:p>
          <a:p>
            <a:pPr lvl="1">
              <a:buFontTx/>
              <a:buNone/>
            </a:pPr>
            <a:r>
              <a:rPr lang="en-GB" sz="2000"/>
              <a:t>(e) Repeat step b through d until you arrive at the first allele of P1.</a:t>
            </a:r>
          </a:p>
          <a:p>
            <a:pPr>
              <a:buFont typeface="Wingdings" charset="0"/>
              <a:buNone/>
            </a:pPr>
            <a:r>
              <a:rPr lang="en-GB" sz="2400"/>
              <a:t>2. Put the alleles of the cycle in the first child on the positions they have in the first parent.</a:t>
            </a:r>
          </a:p>
          <a:p>
            <a:pPr>
              <a:buFont typeface="Wingdings" charset="0"/>
              <a:buNone/>
            </a:pPr>
            <a:r>
              <a:rPr lang="en-GB" sz="2400"/>
              <a:t>3. Take next cycle from second parent</a:t>
            </a:r>
          </a:p>
        </p:txBody>
      </p:sp>
    </p:spTree>
    <p:extLst>
      <p:ext uri="{BB962C8B-B14F-4D97-AF65-F5344CB8AC3E}">
        <p14:creationId xmlns:p14="http://schemas.microsoft.com/office/powerpoint/2010/main" val="76033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Cycle crossover example</a:t>
            </a:r>
            <a:endParaRPr lang="en-US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8001000" cy="4724400"/>
          </a:xfrm>
        </p:spPr>
        <p:txBody>
          <a:bodyPr/>
          <a:lstStyle/>
          <a:p>
            <a:r>
              <a:rPr lang="en-GB" sz="2400"/>
              <a:t>Step 1: identify cycles</a:t>
            </a:r>
          </a:p>
          <a:p>
            <a:endParaRPr lang="en-GB" sz="2400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 sz="2400"/>
              <a:t>Step 2: copy alternate cycles into offspring</a:t>
            </a:r>
          </a:p>
        </p:txBody>
      </p:sp>
      <p:grpSp>
        <p:nvGrpSpPr>
          <p:cNvPr id="106513" name="Group 17"/>
          <p:cNvGrpSpPr>
            <a:grpSpLocks/>
          </p:cNvGrpSpPr>
          <p:nvPr/>
        </p:nvGrpSpPr>
        <p:grpSpPr bwMode="auto">
          <a:xfrm>
            <a:off x="1090613" y="2757488"/>
            <a:ext cx="6962775" cy="3509962"/>
            <a:chOff x="687" y="1737"/>
            <a:chExt cx="4386" cy="2211"/>
          </a:xfrm>
        </p:grpSpPr>
        <p:pic>
          <p:nvPicPr>
            <p:cNvPr id="106504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" y="1737"/>
              <a:ext cx="4386" cy="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06505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3120"/>
              <a:ext cx="4140" cy="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06507" name="Rectangle 11"/>
            <p:cNvSpPr>
              <a:spLocks noChangeArrowheads="1"/>
            </p:cNvSpPr>
            <p:nvPr/>
          </p:nvSpPr>
          <p:spPr bwMode="auto">
            <a:xfrm>
              <a:off x="4412" y="1762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8" name="Rectangle 12"/>
            <p:cNvSpPr>
              <a:spLocks noChangeArrowheads="1"/>
            </p:cNvSpPr>
            <p:nvPr/>
          </p:nvSpPr>
          <p:spPr bwMode="auto">
            <a:xfrm>
              <a:off x="4410" y="2378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9" name="Rectangle 13"/>
            <p:cNvSpPr>
              <a:spLocks noChangeArrowheads="1"/>
            </p:cNvSpPr>
            <p:nvPr/>
          </p:nvSpPr>
          <p:spPr bwMode="auto">
            <a:xfrm>
              <a:off x="1556" y="3146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10" name="Rectangle 14"/>
            <p:cNvSpPr>
              <a:spLocks noChangeArrowheads="1"/>
            </p:cNvSpPr>
            <p:nvPr/>
          </p:nvSpPr>
          <p:spPr bwMode="auto">
            <a:xfrm>
              <a:off x="4236" y="3142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11" name="Rectangle 15"/>
            <p:cNvSpPr>
              <a:spLocks noChangeArrowheads="1"/>
            </p:cNvSpPr>
            <p:nvPr/>
          </p:nvSpPr>
          <p:spPr bwMode="auto">
            <a:xfrm>
              <a:off x="1556" y="3770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12" name="Rectangle 16"/>
            <p:cNvSpPr>
              <a:spLocks noChangeArrowheads="1"/>
            </p:cNvSpPr>
            <p:nvPr/>
          </p:nvSpPr>
          <p:spPr bwMode="auto">
            <a:xfrm>
              <a:off x="4236" y="3770"/>
              <a:ext cx="144" cy="144"/>
            </a:xfrm>
            <a:prstGeom prst="rect">
              <a:avLst/>
            </a:prstGeom>
            <a:solidFill>
              <a:srgbClr val="EF9C77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093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Fitness Based Competition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8229600" cy="4724400"/>
          </a:xfrm>
        </p:spPr>
        <p:txBody>
          <a:bodyPr/>
          <a:lstStyle/>
          <a:p>
            <a:r>
              <a:rPr lang="en-GB"/>
              <a:t>Selection can occur in two places:</a:t>
            </a:r>
          </a:p>
          <a:p>
            <a:pPr lvl="1"/>
            <a:r>
              <a:rPr lang="en-GB"/>
              <a:t>Selection from current generation to take part in mating (parent selection) </a:t>
            </a:r>
          </a:p>
          <a:p>
            <a:pPr lvl="1"/>
            <a:r>
              <a:rPr lang="en-GB"/>
              <a:t>Selection from parents + offspring to go into next generation (survivor selection)</a:t>
            </a:r>
          </a:p>
          <a:p>
            <a:r>
              <a:rPr lang="en-GB"/>
              <a:t>Selection operators work on whole individual</a:t>
            </a:r>
          </a:p>
          <a:p>
            <a:pPr lvl="1"/>
            <a:r>
              <a:rPr lang="en-GB"/>
              <a:t>i.e. they are representation-independent</a:t>
            </a:r>
          </a:p>
          <a:p>
            <a:r>
              <a:rPr lang="en-GB"/>
              <a:t>Distinction between</a:t>
            </a:r>
            <a:r>
              <a:rPr lang="en-US"/>
              <a:t> selection</a:t>
            </a:r>
            <a:endParaRPr lang="en-GB"/>
          </a:p>
          <a:p>
            <a:pPr lvl="1"/>
            <a:r>
              <a:rPr lang="en-GB"/>
              <a:t>operator</a:t>
            </a:r>
            <a:r>
              <a:rPr lang="en-US"/>
              <a:t>s</a:t>
            </a:r>
            <a:r>
              <a:rPr lang="en-GB"/>
              <a:t>: define selection probabilities  </a:t>
            </a:r>
          </a:p>
          <a:p>
            <a:pPr lvl="1"/>
            <a:r>
              <a:rPr lang="en-GB"/>
              <a:t>algorithms: define how probabilities are implemented  </a:t>
            </a:r>
          </a:p>
        </p:txBody>
      </p:sp>
    </p:spTree>
    <p:extLst>
      <p:ext uri="{BB962C8B-B14F-4D97-AF65-F5344CB8AC3E}">
        <p14:creationId xmlns:p14="http://schemas.microsoft.com/office/powerpoint/2010/main" val="427129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Rank – Based Selection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Attempt to remove problems of FPS by basing selection probabilities on </a:t>
            </a:r>
            <a:r>
              <a:rPr lang="en-GB" i="1"/>
              <a:t>relative</a:t>
            </a:r>
            <a:r>
              <a:rPr lang="en-GB"/>
              <a:t> rather than </a:t>
            </a:r>
            <a:r>
              <a:rPr lang="en-GB" i="1"/>
              <a:t>absolute</a:t>
            </a:r>
            <a:r>
              <a:rPr lang="en-GB"/>
              <a:t> fitness</a:t>
            </a:r>
          </a:p>
          <a:p>
            <a:r>
              <a:rPr lang="en-GB"/>
              <a:t>Rank population according to fitness and then base selection probabilities on rank where fittest has rank </a:t>
            </a:r>
            <a:r>
              <a:rPr lang="en-GB" i="1">
                <a:sym typeface="Symbol" charset="0"/>
              </a:rPr>
              <a:t> </a:t>
            </a:r>
            <a:r>
              <a:rPr lang="en-GB">
                <a:sym typeface="Symbol" charset="0"/>
              </a:rPr>
              <a:t>and worst rank 1</a:t>
            </a:r>
            <a:endParaRPr lang="en-GB"/>
          </a:p>
          <a:p>
            <a:r>
              <a:rPr lang="en-GB"/>
              <a:t>This imposes a sorting overhead on the algorithm, but this is usually negligible compared to the </a:t>
            </a:r>
            <a:r>
              <a:rPr lang="en-US"/>
              <a:t>fitness </a:t>
            </a:r>
            <a:r>
              <a:rPr lang="en-GB"/>
              <a:t>evaluation time</a:t>
            </a:r>
          </a:p>
        </p:txBody>
      </p:sp>
    </p:spTree>
    <p:extLst>
      <p:ext uri="{BB962C8B-B14F-4D97-AF65-F5344CB8AC3E}">
        <p14:creationId xmlns:p14="http://schemas.microsoft.com/office/powerpoint/2010/main" val="315790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Linear Ranking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2971800"/>
            <a:ext cx="82423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Parameterised by factor </a:t>
            </a:r>
            <a:r>
              <a:rPr lang="en-GB" sz="2400" i="1"/>
              <a:t>s: </a:t>
            </a:r>
            <a:r>
              <a:rPr lang="en-GB" sz="2400"/>
              <a:t>1.0 &lt; </a:t>
            </a:r>
            <a:r>
              <a:rPr lang="en-GB" sz="2400" i="1"/>
              <a:t>s</a:t>
            </a:r>
            <a:r>
              <a:rPr lang="en-GB" sz="2400"/>
              <a:t> </a:t>
            </a:r>
            <a:r>
              <a:rPr lang="en-GB" sz="2400">
                <a:sym typeface="Symbol" charset="0"/>
              </a:rPr>
              <a:t> 2.0</a:t>
            </a:r>
          </a:p>
          <a:p>
            <a:pPr lvl="1">
              <a:lnSpc>
                <a:spcPct val="90000"/>
              </a:lnSpc>
            </a:pPr>
            <a:r>
              <a:rPr lang="en-GB"/>
              <a:t>measures advantage of best individual</a:t>
            </a:r>
          </a:p>
          <a:p>
            <a:pPr lvl="1">
              <a:lnSpc>
                <a:spcPct val="90000"/>
              </a:lnSpc>
            </a:pPr>
            <a:r>
              <a:rPr lang="en-GB"/>
              <a:t>in GGA this is the number of children allotted to it</a:t>
            </a:r>
            <a:r>
              <a:rPr lang="en-GB" sz="2000"/>
              <a:t> </a:t>
            </a:r>
          </a:p>
          <a:p>
            <a:pPr>
              <a:lnSpc>
                <a:spcPct val="90000"/>
              </a:lnSpc>
            </a:pPr>
            <a:r>
              <a:rPr lang="en-GB" sz="2400"/>
              <a:t>Simple 3 member example</a:t>
            </a: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897063"/>
            <a:ext cx="44196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13" y="5011738"/>
            <a:ext cx="71151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13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Exponential Ranking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454400"/>
            <a:ext cx="8001000" cy="2641600"/>
          </a:xfrm>
        </p:spPr>
        <p:txBody>
          <a:bodyPr/>
          <a:lstStyle/>
          <a:p>
            <a:r>
              <a:rPr lang="en-GB"/>
              <a:t>Linear Ranking is limited to selection pressure</a:t>
            </a:r>
          </a:p>
          <a:p>
            <a:r>
              <a:rPr lang="en-GB"/>
              <a:t>Exponential Ranking can allocate more than 2 copies to fittest individual</a:t>
            </a:r>
          </a:p>
          <a:p>
            <a:r>
              <a:rPr lang="en-GB"/>
              <a:t>Normalise constant factor </a:t>
            </a:r>
            <a:r>
              <a:rPr lang="en-GB" i="1"/>
              <a:t>c</a:t>
            </a:r>
            <a:r>
              <a:rPr lang="en-GB"/>
              <a:t> according to population size</a:t>
            </a:r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1960563"/>
            <a:ext cx="3733800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20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Components of a GA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A problem to solve, and ...</a:t>
            </a:r>
          </a:p>
          <a:p>
            <a:r>
              <a:rPr lang="en-US"/>
              <a:t>Encoding technique       </a:t>
            </a:r>
            <a:r>
              <a:rPr lang="en-US" sz="2400"/>
              <a:t>(</a:t>
            </a:r>
            <a:r>
              <a:rPr lang="en-US" sz="2400" i="1"/>
              <a:t>gene, chromosome</a:t>
            </a:r>
            <a:r>
              <a:rPr lang="en-US" sz="2400"/>
              <a:t>)</a:t>
            </a:r>
            <a:endParaRPr lang="en-US" sz="2800"/>
          </a:p>
          <a:p>
            <a:r>
              <a:rPr lang="en-US"/>
              <a:t>Initialization procedure                </a:t>
            </a:r>
            <a:r>
              <a:rPr lang="en-US" sz="2400" i="1"/>
              <a:t>(creation)</a:t>
            </a:r>
            <a:endParaRPr lang="en-US"/>
          </a:p>
          <a:p>
            <a:r>
              <a:rPr lang="en-US"/>
              <a:t>Evaluation function                 </a:t>
            </a:r>
            <a:r>
              <a:rPr lang="en-US" sz="2400" i="1"/>
              <a:t>(environment)</a:t>
            </a:r>
          </a:p>
          <a:p>
            <a:r>
              <a:rPr lang="en-US"/>
              <a:t>Selection of parents               </a:t>
            </a:r>
            <a:r>
              <a:rPr lang="en-US" sz="2400" i="1"/>
              <a:t>(reproduction)</a:t>
            </a:r>
            <a:endParaRPr lang="en-US"/>
          </a:p>
          <a:p>
            <a:r>
              <a:rPr lang="en-US"/>
              <a:t>Genetic operators    </a:t>
            </a:r>
            <a:r>
              <a:rPr lang="en-US" sz="2400" i="1"/>
              <a:t>(mutation, recombination)</a:t>
            </a:r>
          </a:p>
          <a:p>
            <a:r>
              <a:rPr lang="en-US"/>
              <a:t>Parameter settings             </a:t>
            </a:r>
            <a:r>
              <a:rPr lang="en-US" sz="2400" i="1"/>
              <a:t>(practice and art)</a:t>
            </a:r>
          </a:p>
          <a:p>
            <a:pPr>
              <a:buFont typeface="Monotype Sorts" charset="0"/>
              <a:buNone/>
            </a:pPr>
            <a:endParaRPr lang="en-US" sz="2400" i="1"/>
          </a:p>
        </p:txBody>
      </p:sp>
    </p:spTree>
    <p:extLst>
      <p:ext uri="{BB962C8B-B14F-4D97-AF65-F5344CB8AC3E}">
        <p14:creationId xmlns:p14="http://schemas.microsoft.com/office/powerpoint/2010/main" val="37182816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Tournament Selection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All methods above rely on global population statistics</a:t>
            </a:r>
          </a:p>
          <a:p>
            <a:pPr lvl="1"/>
            <a:r>
              <a:rPr lang="en-GB"/>
              <a:t>Could be a bottleneck esp. on parallel machines</a:t>
            </a:r>
          </a:p>
          <a:p>
            <a:pPr lvl="1"/>
            <a:r>
              <a:rPr lang="en-GB"/>
              <a:t>Relies on presence of external fitness function which might not exist: e.g. evolving game players</a:t>
            </a:r>
          </a:p>
          <a:p>
            <a:r>
              <a:rPr lang="en-GB"/>
              <a:t> Informal Procedure:</a:t>
            </a:r>
          </a:p>
          <a:p>
            <a:pPr lvl="1"/>
            <a:r>
              <a:rPr lang="en-US"/>
              <a:t>P</a:t>
            </a:r>
            <a:r>
              <a:rPr lang="en-GB"/>
              <a:t>ick </a:t>
            </a:r>
            <a:r>
              <a:rPr lang="en-GB" i="1"/>
              <a:t>k</a:t>
            </a:r>
            <a:r>
              <a:rPr lang="en-GB"/>
              <a:t> members  at random then select the best of these</a:t>
            </a:r>
          </a:p>
          <a:p>
            <a:pPr lvl="1"/>
            <a:r>
              <a:rPr lang="en-GB"/>
              <a:t>Repeat to select more </a:t>
            </a:r>
            <a:r>
              <a:rPr lang="en-US"/>
              <a:t>individual</a:t>
            </a:r>
            <a:r>
              <a:rPr lang="en-GB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31810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Tournament Selection 2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8001000" cy="4775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/>
              <a:t>Probability of selecting </a:t>
            </a:r>
            <a:r>
              <a:rPr lang="en-US" i="1"/>
              <a:t>i</a:t>
            </a:r>
            <a:r>
              <a:rPr lang="en-GB"/>
              <a:t>  will depend on:</a:t>
            </a:r>
          </a:p>
          <a:p>
            <a:pPr lvl="1">
              <a:lnSpc>
                <a:spcPct val="90000"/>
              </a:lnSpc>
            </a:pPr>
            <a:r>
              <a:rPr lang="en-GB"/>
              <a:t>Rank of </a:t>
            </a:r>
            <a:r>
              <a:rPr lang="en-GB" i="1"/>
              <a:t>i</a:t>
            </a:r>
            <a:endParaRPr lang="en-GB"/>
          </a:p>
          <a:p>
            <a:pPr lvl="1">
              <a:lnSpc>
                <a:spcPct val="90000"/>
              </a:lnSpc>
            </a:pPr>
            <a:r>
              <a:rPr lang="en-GB"/>
              <a:t>Size of sample </a:t>
            </a:r>
            <a:r>
              <a:rPr lang="en-GB" i="1"/>
              <a:t>k </a:t>
            </a:r>
          </a:p>
          <a:p>
            <a:pPr lvl="2">
              <a:lnSpc>
                <a:spcPct val="90000"/>
              </a:lnSpc>
            </a:pPr>
            <a:r>
              <a:rPr lang="en-GB"/>
              <a:t> higher</a:t>
            </a:r>
            <a:r>
              <a:rPr lang="en-GB" i="1"/>
              <a:t> k </a:t>
            </a:r>
            <a:r>
              <a:rPr lang="en-GB"/>
              <a:t>increases selection pressure</a:t>
            </a:r>
          </a:p>
          <a:p>
            <a:pPr lvl="1">
              <a:lnSpc>
                <a:spcPct val="90000"/>
              </a:lnSpc>
            </a:pPr>
            <a:r>
              <a:rPr lang="en-GB"/>
              <a:t>Whether contestants are picked with replacement</a:t>
            </a:r>
          </a:p>
          <a:p>
            <a:pPr lvl="2">
              <a:lnSpc>
                <a:spcPct val="90000"/>
              </a:lnSpc>
            </a:pPr>
            <a:r>
              <a:rPr lang="en-GB"/>
              <a:t>Picking without replacement increases selection pressure</a:t>
            </a:r>
          </a:p>
          <a:p>
            <a:pPr lvl="1"/>
            <a:r>
              <a:rPr lang="en-GB"/>
              <a:t>Whether fittest contestant always wins (deterministic) or this happens with probability </a:t>
            </a:r>
            <a:r>
              <a:rPr lang="en-GB" i="1"/>
              <a:t>p</a:t>
            </a:r>
          </a:p>
          <a:p>
            <a:pPr>
              <a:lnSpc>
                <a:spcPct val="130000"/>
              </a:lnSpc>
            </a:pPr>
            <a:r>
              <a:rPr lang="en-GB" sz="2400"/>
              <a:t>For </a:t>
            </a:r>
            <a:r>
              <a:rPr lang="en-GB" sz="2400" i="1"/>
              <a:t>k</a:t>
            </a:r>
            <a:r>
              <a:rPr lang="en-GB" sz="2400"/>
              <a:t> = 2, time for fittest individual to take over population is the same as linear ranking with </a:t>
            </a:r>
            <a:r>
              <a:rPr lang="en-GB" sz="2400" i="1"/>
              <a:t>s = </a:t>
            </a:r>
            <a:r>
              <a:rPr lang="en-GB" sz="2400"/>
              <a:t>2 </a:t>
            </a:r>
            <a:r>
              <a:rPr lang="en-GB" sz="2000">
                <a:cs typeface="Arial" charset="0"/>
                <a:sym typeface="Symbol" charset="0"/>
              </a:rPr>
              <a:t>•</a:t>
            </a:r>
            <a:r>
              <a:rPr lang="en-GB" i="1">
                <a:sym typeface="Symbol" charset="0"/>
              </a:rPr>
              <a:t> </a:t>
            </a:r>
            <a:r>
              <a:rPr lang="en-GB" sz="2400" i="1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107236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Special Cases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8001000" cy="4660900"/>
          </a:xfrm>
        </p:spPr>
        <p:txBody>
          <a:bodyPr/>
          <a:lstStyle/>
          <a:p>
            <a:r>
              <a:rPr lang="en-GB"/>
              <a:t>Elitism</a:t>
            </a:r>
          </a:p>
          <a:p>
            <a:pPr lvl="1"/>
            <a:r>
              <a:rPr lang="en-GB"/>
              <a:t>Widely used in both population models (GGA, SSGA)</a:t>
            </a:r>
          </a:p>
          <a:p>
            <a:pPr lvl="1"/>
            <a:r>
              <a:rPr lang="en-GB"/>
              <a:t>Always keep at least one copy of the fittest solution so far</a:t>
            </a:r>
          </a:p>
          <a:p>
            <a:r>
              <a:rPr lang="en-GB"/>
              <a:t>GENITOR: a</a:t>
            </a:r>
            <a:r>
              <a:rPr lang="en-US"/>
              <a:t>.</a:t>
            </a:r>
            <a:r>
              <a:rPr lang="en-GB"/>
              <a:t>k</a:t>
            </a:r>
            <a:r>
              <a:rPr lang="en-US"/>
              <a:t>.</a:t>
            </a:r>
            <a:r>
              <a:rPr lang="en-GB"/>
              <a:t>a</a:t>
            </a:r>
            <a:r>
              <a:rPr lang="en-US"/>
              <a:t>.</a:t>
            </a:r>
            <a:r>
              <a:rPr lang="en-GB"/>
              <a:t> “delete-worst”</a:t>
            </a:r>
          </a:p>
          <a:p>
            <a:pPr lvl="1"/>
            <a:r>
              <a:rPr lang="en-GB"/>
              <a:t>From Whitley’s original Steady-State algorithm (he also used linear ranki</a:t>
            </a:r>
            <a:r>
              <a:rPr lang="en-US"/>
              <a:t>n</a:t>
            </a:r>
            <a:r>
              <a:rPr lang="en-GB"/>
              <a:t>g for parent selection)</a:t>
            </a:r>
          </a:p>
          <a:p>
            <a:pPr lvl="1"/>
            <a:r>
              <a:rPr lang="en-GB"/>
              <a:t>Rapid takeover : use with large populations or “no duplicates” policy</a:t>
            </a:r>
          </a:p>
        </p:txBody>
      </p:sp>
    </p:spTree>
    <p:extLst>
      <p:ext uri="{BB962C8B-B14F-4D97-AF65-F5344CB8AC3E}">
        <p14:creationId xmlns:p14="http://schemas.microsoft.com/office/powerpoint/2010/main" val="2331696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Richard Frankel</a:t>
            </a:r>
            <a:r>
              <a:rPr lang="ru-RU" dirty="0"/>
              <a:t>, Stanford University</a:t>
            </a:r>
          </a:p>
          <a:p>
            <a:r>
              <a:rPr lang="en-US"/>
              <a:t>W. Williams (2001), Adapting Product Development with Metaheuristics. Workshop on Real-life Evolutionary Design</a:t>
            </a:r>
            <a:r>
              <a:rPr lang="ru-RU"/>
              <a:t> </a:t>
            </a:r>
            <a:r>
              <a:rPr lang="en-US"/>
              <a:t>Optimisation,</a:t>
            </a:r>
            <a:r>
              <a:rPr lang="ru-RU"/>
              <a:t> </a:t>
            </a:r>
            <a:r>
              <a:rPr lang="en-US"/>
              <a:t>Proceedings of the 2001 Genetic and Evolutionary Computation Conference Workshop Program</a:t>
            </a:r>
            <a:r>
              <a:rPr lang="ru-RU"/>
              <a:t>, </a:t>
            </a:r>
            <a:r>
              <a:rPr lang="en-US"/>
              <a:t>San Francisco, CA, July 7, 2001, pp. 301-307.</a:t>
            </a:r>
            <a:endParaRPr lang="ru-RU"/>
          </a:p>
          <a:p>
            <a:r>
              <a:rPr lang="en-US"/>
              <a:t>A.E. Eiben and J.E. Smith, Introduction to Evolutionary Computing</a:t>
            </a:r>
            <a:r>
              <a:rPr lang="ru-RU"/>
              <a:t>, </a:t>
            </a:r>
            <a:r>
              <a:rPr lang="nl-NL"/>
              <a:t>Genetic Algorithms</a:t>
            </a:r>
            <a:endParaRPr lang="en-GB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60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Simple Genetic Algorithm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419600"/>
          </a:xfrm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 sz="2000"/>
              <a:t>{</a:t>
            </a:r>
          </a:p>
          <a:p>
            <a:pPr lvl="1">
              <a:buFont typeface="Symbol" charset="0"/>
              <a:buNone/>
            </a:pPr>
            <a:r>
              <a:rPr lang="en-US"/>
              <a:t>initialize population;</a:t>
            </a:r>
          </a:p>
          <a:p>
            <a:pPr lvl="1">
              <a:buFont typeface="Symbol" charset="0"/>
              <a:buNone/>
            </a:pPr>
            <a:r>
              <a:rPr lang="en-US"/>
              <a:t>evaluate population;</a:t>
            </a:r>
          </a:p>
          <a:p>
            <a:pPr lvl="1">
              <a:buFont typeface="Symbol" charset="0"/>
              <a:buNone/>
            </a:pPr>
            <a:r>
              <a:rPr lang="en-US"/>
              <a:t>while TerminationCriteriaNotSatisfied</a:t>
            </a:r>
          </a:p>
          <a:p>
            <a:pPr lvl="1">
              <a:buFont typeface="Symbol" charset="0"/>
              <a:buNone/>
            </a:pPr>
            <a:r>
              <a:rPr lang="en-US" sz="2000"/>
              <a:t>{</a:t>
            </a:r>
          </a:p>
          <a:p>
            <a:pPr lvl="2">
              <a:buFontTx/>
              <a:buNone/>
            </a:pPr>
            <a:r>
              <a:rPr lang="en-US" sz="2800"/>
              <a:t>select parents for reproduction;</a:t>
            </a:r>
          </a:p>
          <a:p>
            <a:pPr lvl="2">
              <a:buFontTx/>
              <a:buNone/>
            </a:pPr>
            <a:r>
              <a:rPr lang="en-US" sz="2800"/>
              <a:t>perform recombination and mutation;</a:t>
            </a:r>
          </a:p>
          <a:p>
            <a:pPr lvl="2">
              <a:buFontTx/>
              <a:buNone/>
            </a:pPr>
            <a:r>
              <a:rPr lang="en-US" sz="2800"/>
              <a:t>evaluate population;</a:t>
            </a:r>
          </a:p>
          <a:p>
            <a:pPr lvl="1">
              <a:buFont typeface="Symbol" charset="0"/>
              <a:buNone/>
            </a:pPr>
            <a:r>
              <a:rPr lang="en-US" sz="2000"/>
              <a:t>}</a:t>
            </a:r>
          </a:p>
          <a:p>
            <a:pPr>
              <a:buFont typeface="Monotype Sorts" charset="0"/>
              <a:buNone/>
            </a:pPr>
            <a:r>
              <a:rPr lang="en-US" sz="200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306563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The GA Cycle of Reproduction</a:t>
            </a:r>
            <a:r>
              <a:rPr lang="ru-RU"/>
              <a:t/>
            </a:r>
            <a:br>
              <a:rPr lang="ru-RU"/>
            </a:br>
            <a:endParaRPr lang="en-US"/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225550" y="1911350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reproduction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1225550" y="3359150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population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5949950" y="3344863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evaluation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5949950" y="1911350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modification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1225550" y="5111750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3511550" y="2209800"/>
            <a:ext cx="242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209800" y="2520950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2514600" y="2520950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2362200" y="3968750"/>
            <a:ext cx="0" cy="1130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1662113" y="5197475"/>
            <a:ext cx="1330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800" i="0"/>
              <a:t>discard</a:t>
            </a: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>
            <a:off x="3498850" y="3657600"/>
            <a:ext cx="2451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7086600" y="2520950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900113" y="4100513"/>
            <a:ext cx="12827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deleted </a:t>
            </a:r>
          </a:p>
          <a:p>
            <a:r>
              <a:rPr lang="en-US" sz="2400">
                <a:latin typeface="Times New Roman" charset="0"/>
              </a:rPr>
              <a:t>members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900113" y="2728913"/>
            <a:ext cx="1095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parents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719513" y="1738313"/>
            <a:ext cx="119538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children</a:t>
            </a: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7300913" y="2500313"/>
            <a:ext cx="1246187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modified</a:t>
            </a:r>
          </a:p>
          <a:p>
            <a:r>
              <a:rPr lang="en-US" sz="2400">
                <a:latin typeface="Times New Roman" charset="0"/>
              </a:rPr>
              <a:t>children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3506788" y="3719513"/>
            <a:ext cx="24542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evaluated children</a:t>
            </a: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 flipH="1">
            <a:off x="209550" y="3657600"/>
            <a:ext cx="10287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285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Population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 sz="5400"/>
          </a:p>
          <a:p>
            <a:pPr>
              <a:buFont typeface="Monotype Sorts" charset="0"/>
              <a:buNone/>
            </a:pPr>
            <a:r>
              <a:rPr lang="en-US" sz="2800"/>
              <a:t>Chromosomes could be:</a:t>
            </a:r>
          </a:p>
          <a:p>
            <a:pPr lvl="1"/>
            <a:r>
              <a:rPr lang="en-US" sz="2400"/>
              <a:t>Bit strings                                         (0101 ... 1100)</a:t>
            </a:r>
          </a:p>
          <a:p>
            <a:pPr lvl="1"/>
            <a:r>
              <a:rPr lang="en-US" sz="2400"/>
              <a:t>Real numbers                     (43.2 -33.1 ... 0.0 89.2) </a:t>
            </a:r>
          </a:p>
          <a:p>
            <a:pPr lvl="1"/>
            <a:r>
              <a:rPr lang="en-US" sz="2400"/>
              <a:t>Permutations of element     (E11 E3 E7 ... E1 E15)</a:t>
            </a:r>
          </a:p>
          <a:p>
            <a:pPr lvl="1"/>
            <a:r>
              <a:rPr lang="en-US" sz="2400"/>
              <a:t>Lists of rules                       (R1 R2 R3 ... R22 R23)</a:t>
            </a:r>
          </a:p>
          <a:p>
            <a:pPr lvl="1"/>
            <a:r>
              <a:rPr lang="en-US" sz="2400"/>
              <a:t>Program elements               (genetic programming)</a:t>
            </a:r>
          </a:p>
          <a:p>
            <a:pPr lvl="1"/>
            <a:r>
              <a:rPr lang="en-US" sz="2400"/>
              <a:t>... any data structure ...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3435350" y="1530350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population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2419350" y="1828800"/>
            <a:ext cx="10287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613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Reproduction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2452688" y="1698625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reproduction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2452688" y="3146425"/>
            <a:ext cx="2273300" cy="5969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/>
            <a:r>
              <a:rPr lang="en-US" sz="2800" i="0"/>
              <a:t>population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4738688" y="1997075"/>
            <a:ext cx="2806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436938" y="2308225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741738" y="2308225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593850" y="2516188"/>
            <a:ext cx="1095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parents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327650" y="1525588"/>
            <a:ext cx="11953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2400">
                <a:latin typeface="Times New Roman" charset="0"/>
              </a:rPr>
              <a:t>children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11188" y="4086225"/>
            <a:ext cx="7921625" cy="155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 i="0"/>
              <a:t>Parents are selected at random with selection chances biased in relation to chromosome evaluations.</a:t>
            </a:r>
          </a:p>
        </p:txBody>
      </p:sp>
    </p:spTree>
    <p:extLst>
      <p:ext uri="{BB962C8B-B14F-4D97-AF65-F5344CB8AC3E}">
        <p14:creationId xmlns:p14="http://schemas.microsoft.com/office/powerpoint/2010/main" val="22408396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1025</TotalTime>
  <Words>2017</Words>
  <Application>Microsoft Macintosh PowerPoint</Application>
  <PresentationFormat>On-screen Show (4:3)</PresentationFormat>
  <Paragraphs>341</Paragraphs>
  <Slides>53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Civic</vt:lpstr>
      <vt:lpstr>MS Organization Chart 2.0</vt:lpstr>
      <vt:lpstr>Microsoft Excel Chart</vt:lpstr>
      <vt:lpstr>Microsoft Word 97 - 2004 Document</vt:lpstr>
      <vt:lpstr>Genetic Algorithms</vt:lpstr>
      <vt:lpstr>Genetic Algorithm(GA)</vt:lpstr>
      <vt:lpstr>GA is a Search Algorithm</vt:lpstr>
      <vt:lpstr>GA</vt:lpstr>
      <vt:lpstr>Components of a GA</vt:lpstr>
      <vt:lpstr>Simple Genetic Algorithm</vt:lpstr>
      <vt:lpstr>The GA Cycle of Reproduction </vt:lpstr>
      <vt:lpstr>Population</vt:lpstr>
      <vt:lpstr>Reproduction</vt:lpstr>
      <vt:lpstr>Chromosome Modification</vt:lpstr>
      <vt:lpstr>Mutation: Local Modification</vt:lpstr>
      <vt:lpstr>Crossover: Recombination</vt:lpstr>
      <vt:lpstr>Evaluation</vt:lpstr>
      <vt:lpstr>Deletion</vt:lpstr>
      <vt:lpstr>An Abstract Example</vt:lpstr>
      <vt:lpstr>Genetic algorithms</vt:lpstr>
      <vt:lpstr>Genetic algorithms</vt:lpstr>
      <vt:lpstr>Genetic algorithms</vt:lpstr>
      <vt:lpstr>A Simple Example</vt:lpstr>
      <vt:lpstr>Representation</vt:lpstr>
      <vt:lpstr>Crossover</vt:lpstr>
      <vt:lpstr>Mutation</vt:lpstr>
      <vt:lpstr>TSP Example: 30 Cities</vt:lpstr>
      <vt:lpstr>Solution i (Distance = 941)</vt:lpstr>
      <vt:lpstr>Solution j(Distance = 800)</vt:lpstr>
      <vt:lpstr>Solution k(Distance = 652)</vt:lpstr>
      <vt:lpstr>Best Solution (Distance = 420)</vt:lpstr>
      <vt:lpstr>Overview of Performance</vt:lpstr>
      <vt:lpstr>Issues for GA Practitioners</vt:lpstr>
      <vt:lpstr>Benefits of Genetic Algorithms</vt:lpstr>
      <vt:lpstr>Benefits of Genetic Algorithms (cont.)</vt:lpstr>
      <vt:lpstr>When to Use a GA</vt:lpstr>
      <vt:lpstr>Some GA Application Types</vt:lpstr>
      <vt:lpstr>Permutation Representations</vt:lpstr>
      <vt:lpstr>Permutation representation: TSP example</vt:lpstr>
      <vt:lpstr>Mutation operators for permutations</vt:lpstr>
      <vt:lpstr>Insert Mutation for permutations</vt:lpstr>
      <vt:lpstr>Swap mutation for permutations</vt:lpstr>
      <vt:lpstr>Inversion mutation for permutations</vt:lpstr>
      <vt:lpstr>Scramble mutation for permutations</vt:lpstr>
      <vt:lpstr>Crossover operators for permutations</vt:lpstr>
      <vt:lpstr>Order 1 crossover</vt:lpstr>
      <vt:lpstr>Order 1 crossover example</vt:lpstr>
      <vt:lpstr>Cycle crossover</vt:lpstr>
      <vt:lpstr>Cycle crossover example</vt:lpstr>
      <vt:lpstr>Fitness Based Competition</vt:lpstr>
      <vt:lpstr>Rank – Based Selection</vt:lpstr>
      <vt:lpstr>Linear Ranking</vt:lpstr>
      <vt:lpstr>Exponential Ranking</vt:lpstr>
      <vt:lpstr>Tournament Selection</vt:lpstr>
      <vt:lpstr>Tournament Selection 2</vt:lpstr>
      <vt:lpstr>Two Special Cases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Algorithms</dc:title>
  <dc:creator>Sadi SEKER</dc:creator>
  <cp:lastModifiedBy>Sadi SEKER</cp:lastModifiedBy>
  <cp:revision>9</cp:revision>
  <dcterms:created xsi:type="dcterms:W3CDTF">2017-04-19T04:25:38Z</dcterms:created>
  <dcterms:modified xsi:type="dcterms:W3CDTF">2017-04-19T21:31:21Z</dcterms:modified>
</cp:coreProperties>
</file>