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notesSlides/notesSlide3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Microsoft_Equation2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3.bin" ContentType="application/vnd.openxmlformats-officedocument.oleObject"/>
  <Override PartName="/ppt/notesSlides/notesSlide5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Microsoft_Equation4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0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2"/>
  </p:notesMasterIdLst>
  <p:sldIdLst>
    <p:sldId id="256" r:id="rId2"/>
    <p:sldId id="258" r:id="rId3"/>
    <p:sldId id="325" r:id="rId4"/>
    <p:sldId id="277" r:id="rId5"/>
    <p:sldId id="320" r:id="rId6"/>
    <p:sldId id="321" r:id="rId7"/>
    <p:sldId id="322" r:id="rId8"/>
    <p:sldId id="323" r:id="rId9"/>
    <p:sldId id="327" r:id="rId10"/>
    <p:sldId id="328" r:id="rId11"/>
    <p:sldId id="324" r:id="rId12"/>
    <p:sldId id="262" r:id="rId13"/>
    <p:sldId id="263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303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  <p:sldId id="316" r:id="rId50"/>
    <p:sldId id="317" r:id="rId51"/>
    <p:sldId id="318" r:id="rId52"/>
    <p:sldId id="319" r:id="rId53"/>
    <p:sldId id="265" r:id="rId54"/>
    <p:sldId id="266" r:id="rId55"/>
    <p:sldId id="276" r:id="rId56"/>
    <p:sldId id="274" r:id="rId57"/>
    <p:sldId id="271" r:id="rId58"/>
    <p:sldId id="272" r:id="rId59"/>
    <p:sldId id="273" r:id="rId60"/>
    <p:sldId id="326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3" d="100"/>
          <a:sy n="123" d="100"/>
        </p:scale>
        <p:origin x="-1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8.wmf"/><Relationship Id="rId3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5.wmf"/><Relationship Id="rId1" Type="http://schemas.openxmlformats.org/officeDocument/2006/relationships/image" Target="../media/image24.wmf"/><Relationship Id="rId2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1A9D8-0406-0642-8C37-0F12E187E67E}" type="datetimeFigureOut">
              <a:t>4/22/17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49984-7959-9342-8928-5A0222C2D0A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13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59C4E5-F1C5-F94E-9F3F-1866412E184C}" type="slidenum">
              <a:rPr lang="en-US"/>
              <a:pPr/>
              <a:t>3</a:t>
            </a:fld>
            <a:endParaRPr lang="en-US"/>
          </a:p>
        </p:txBody>
      </p:sp>
      <p:sp>
        <p:nvSpPr>
          <p:cNvPr id="5734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00233E-A28B-EF42-9ECA-AF9EC61280BF}" type="slidenum">
              <a:rPr lang="en-US"/>
              <a:pPr/>
              <a:t>54</a:t>
            </a:fld>
            <a:endParaRPr lang="en-US"/>
          </a:p>
        </p:txBody>
      </p:sp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idea is to make the change of the weight proportional to the negative derivative of the error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F49984-7959-9342-8928-5A0222C2D0AF}" type="slidenum"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28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F90AE4-511F-3F4E-80DD-C009C12E40AB}" type="slidenum">
              <a:rPr lang="en-US"/>
              <a:pPr/>
              <a:t>56</a:t>
            </a:fld>
            <a:endParaRPr lang="en-US"/>
          </a:p>
        </p:txBody>
      </p:sp>
      <p:sp>
        <p:nvSpPr>
          <p:cNvPr id="5837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260CB8-82E3-1B4C-955A-68F507763612}" type="slidenum">
              <a:rPr lang="en-US"/>
              <a:pPr/>
              <a:t>57</a:t>
            </a:fld>
            <a:endParaRPr lang="en-US"/>
          </a:p>
        </p:txBody>
      </p:sp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04969-BC4E-A745-A67D-86F58ABFFBF6}" type="slidenum">
              <a:rPr lang="en-US"/>
              <a:pPr/>
              <a:t>58</a:t>
            </a:fld>
            <a:endParaRPr lang="en-US"/>
          </a:p>
        </p:txBody>
      </p:sp>
      <p:sp>
        <p:nvSpPr>
          <p:cNvPr id="4608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B00035-829D-2B45-A517-A0CDC768BD29}" type="slidenum">
              <a:rPr lang="en-US"/>
              <a:pPr/>
              <a:t>59</a:t>
            </a:fld>
            <a:endParaRPr lang="en-US"/>
          </a:p>
        </p:txBody>
      </p:sp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83078-FC14-C544-B742-443F53539A3E}" type="slidenum">
              <a:rPr lang="en-US"/>
              <a:pPr/>
              <a:t>5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F6552-5755-044E-9185-957A7724AACE}" type="slidenum">
              <a:rPr lang="en-US"/>
              <a:pPr/>
              <a:t>7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E7DBA-0F46-4347-92C7-4D6D60393E11}" type="slidenum">
              <a:rPr lang="en-US"/>
              <a:pPr/>
              <a:t>8</a:t>
            </a:fld>
            <a:endParaRPr lang="en-US"/>
          </a:p>
        </p:txBody>
      </p:sp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BB00B-E813-7C48-A154-D10ACB43EDDD}" type="slidenum">
              <a:rPr lang="en-US"/>
              <a:pPr/>
              <a:t>11</a:t>
            </a:fld>
            <a:endParaRPr lang="en-US"/>
          </a:p>
        </p:txBody>
      </p:sp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4A7C7E-4582-5F43-B2DD-98C39A8A416E}" type="slidenum">
              <a:rPr lang="en-US"/>
              <a:pPr/>
              <a:t>12</a:t>
            </a:fld>
            <a:endParaRPr lang="en-US"/>
          </a:p>
        </p:txBody>
      </p:sp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35234-272B-8549-9714-68E11D5D795D}" type="slidenum">
              <a:rPr lang="en-US"/>
              <a:pPr/>
              <a:t>13</a:t>
            </a:fld>
            <a:endParaRPr lang="en-US"/>
          </a:p>
        </p:txBody>
      </p:sp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80C1CC-4CFC-5B40-A3D3-3B262D25A404}" type="slidenum">
              <a:rPr lang="en-US"/>
              <a:pPr/>
              <a:t>29</a:t>
            </a:fld>
            <a:endParaRPr lang="en-US"/>
          </a:p>
        </p:txBody>
      </p:sp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10-00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Elene Marchiori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ABC309-A5B6-E343-A5BA-FBDF97D72B82}" type="slidenum">
              <a:rPr lang="en-US"/>
              <a:pPr/>
              <a:t>53</a:t>
            </a:fld>
            <a:endParaRPr lang="en-US"/>
          </a:p>
        </p:txBody>
      </p:sp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</p:spPr>
        <p:txBody>
          <a:bodyPr/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76D6F60-182D-2F4D-AED6-FE01C3A909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59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000722-5EF8-DF49-9E91-ABDD0C081B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6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Click to edit Master text styles</a:t>
            </a:r>
          </a:p>
          <a:p>
            <a:pPr lvl="1" eaLnBrk="1" latinLnBrk="0" hangingPunct="1"/>
            <a:r>
              <a:rPr lang="ru-RU"/>
              <a:t>Second level</a:t>
            </a:r>
          </a:p>
          <a:p>
            <a:pPr lvl="2" eaLnBrk="1" latinLnBrk="0" hangingPunct="1"/>
            <a:r>
              <a:rPr lang="ru-RU"/>
              <a:t>Third level</a:t>
            </a:r>
          </a:p>
          <a:p>
            <a:pPr lvl="3" eaLnBrk="1" latinLnBrk="0" hangingPunct="1"/>
            <a:r>
              <a:rPr lang="ru-RU"/>
              <a:t>Fourth level</a:t>
            </a:r>
          </a:p>
          <a:p>
            <a:pPr lvl="4" eaLnBrk="1" latinLnBrk="0" hangingPunct="1"/>
            <a:r>
              <a:rPr lang="ru-RU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C493FFF-D7C2-074D-B643-2523A0F8AE1A}" type="datetimeFigureOut">
              <a:t>4/22/17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8F11385-924C-8A42-BDF9-36F221B4AA98}" type="slidenum"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Click to edit Master text styles</a:t>
            </a:r>
          </a:p>
          <a:p>
            <a:pPr lvl="1" eaLnBrk="1" latinLnBrk="0" hangingPunct="1"/>
            <a:r>
              <a:rPr kumimoji="0" lang="ru-RU" smtClean="0"/>
              <a:t>Second level</a:t>
            </a:r>
          </a:p>
          <a:p>
            <a:pPr lvl="2" eaLnBrk="1" latinLnBrk="0" hangingPunct="1"/>
            <a:r>
              <a:rPr kumimoji="0" lang="ru-RU" smtClean="0"/>
              <a:t>Third level</a:t>
            </a:r>
          </a:p>
          <a:p>
            <a:pPr lvl="3" eaLnBrk="1" latinLnBrk="0" hangingPunct="1"/>
            <a:r>
              <a:rPr kumimoji="0" lang="ru-RU" smtClean="0"/>
              <a:t>Fourth level</a:t>
            </a:r>
          </a:p>
          <a:p>
            <a:pPr lvl="4" eaLnBrk="1" latinLnBrk="0" hangingPunct="1"/>
            <a:r>
              <a:rPr kumimoji="0" lang="ru-RU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wmf"/><Relationship Id="rId12" Type="http://schemas.openxmlformats.org/officeDocument/2006/relationships/oleObject" Target="../embeddings/Microsoft_Equation4.bin"/><Relationship Id="rId13" Type="http://schemas.openxmlformats.org/officeDocument/2006/relationships/image" Target="../media/image25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24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17.wmf"/><Relationship Id="rId8" Type="http://schemas.openxmlformats.org/officeDocument/2006/relationships/oleObject" Target="../embeddings/oleObject8.bin"/><Relationship Id="rId9" Type="http://schemas.openxmlformats.org/officeDocument/2006/relationships/image" Target="../media/image18.wmf"/><Relationship Id="rId10" Type="http://schemas.openxmlformats.org/officeDocument/2006/relationships/oleObject" Target="../embeddings/oleObject9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5.xls"/><Relationship Id="rId4" Type="http://schemas.openxmlformats.org/officeDocument/2006/relationships/image" Target="../media/image28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_-_2004_Worksheet6.xls"/><Relationship Id="rId4" Type="http://schemas.openxmlformats.org/officeDocument/2006/relationships/image" Target="../media/image32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wmf"/><Relationship Id="rId8" Type="http://schemas.openxmlformats.org/officeDocument/2006/relationships/oleObject" Target="../embeddings/Microsoft_Equation1.bin"/><Relationship Id="rId9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42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41.w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6.w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7.w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18.wmf"/><Relationship Id="rId10" Type="http://schemas.openxmlformats.org/officeDocument/2006/relationships/oleObject" Target="../embeddings/Microsoft_Equation2.bin"/><Relationship Id="rId11" Type="http://schemas.openxmlformats.org/officeDocument/2006/relationships/image" Target="../media/image1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7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Sadi Evren SEKER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Artificial Neural Networks	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66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Bias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74" y="1460046"/>
            <a:ext cx="3251200" cy="227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0195" y="2550133"/>
            <a:ext cx="5344227" cy="3977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78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93619-DFAC-464A-98B7-9EE8020A1276}" type="slidenum">
              <a:rPr lang="en-US"/>
              <a:pPr/>
              <a:t>11</a:t>
            </a:fld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85800" y="-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Bias as extra input</a:t>
            </a:r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>
            <a:off x="1752600" y="3124200"/>
            <a:ext cx="10668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85" name="Group 49"/>
          <p:cNvGrpSpPr>
            <a:grpSpLocks/>
          </p:cNvGrpSpPr>
          <p:nvPr/>
        </p:nvGrpSpPr>
        <p:grpSpPr bwMode="auto">
          <a:xfrm>
            <a:off x="0" y="1828800"/>
            <a:ext cx="9144000" cy="4435475"/>
            <a:chOff x="0" y="1152"/>
            <a:chExt cx="5760" cy="2794"/>
          </a:xfrm>
        </p:grpSpPr>
        <p:sp>
          <p:nvSpPr>
            <p:cNvPr id="14344" name="Oval 8"/>
            <p:cNvSpPr>
              <a:spLocks noChangeArrowheads="1"/>
            </p:cNvSpPr>
            <p:nvPr/>
          </p:nvSpPr>
          <p:spPr bwMode="auto">
            <a:xfrm>
              <a:off x="2880" y="2352"/>
              <a:ext cx="576" cy="57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4272" y="2352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6" name="Oval 10"/>
            <p:cNvSpPr>
              <a:spLocks noChangeArrowheads="1"/>
            </p:cNvSpPr>
            <p:nvPr/>
          </p:nvSpPr>
          <p:spPr bwMode="auto">
            <a:xfrm>
              <a:off x="1008" y="192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7" name="Oval 11"/>
            <p:cNvSpPr>
              <a:spLocks noChangeArrowheads="1"/>
            </p:cNvSpPr>
            <p:nvPr/>
          </p:nvSpPr>
          <p:spPr bwMode="auto">
            <a:xfrm>
              <a:off x="1008" y="364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8" name="Oval 12"/>
            <p:cNvSpPr>
              <a:spLocks noChangeArrowheads="1"/>
            </p:cNvSpPr>
            <p:nvPr/>
          </p:nvSpPr>
          <p:spPr bwMode="auto">
            <a:xfrm>
              <a:off x="1008" y="2592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49" name="AutoShape 13"/>
            <p:cNvSpPr>
              <a:spLocks/>
            </p:cNvSpPr>
            <p:nvPr/>
          </p:nvSpPr>
          <p:spPr bwMode="auto">
            <a:xfrm>
              <a:off x="432" y="1200"/>
              <a:ext cx="192" cy="2640"/>
            </a:xfrm>
            <a:prstGeom prst="leftBrace">
              <a:avLst>
                <a:gd name="adj1" fmla="val 114583"/>
                <a:gd name="adj2" fmla="val 50000"/>
              </a:avLst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0" name="Text Box 14"/>
            <p:cNvSpPr txBox="1">
              <a:spLocks noChangeArrowheads="1"/>
            </p:cNvSpPr>
            <p:nvPr/>
          </p:nvSpPr>
          <p:spPr bwMode="auto">
            <a:xfrm>
              <a:off x="0" y="2302"/>
              <a:ext cx="53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Input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signal</a:t>
              </a:r>
              <a:endParaRPr lang="en-US" sz="2000"/>
            </a:p>
          </p:txBody>
        </p:sp>
        <p:sp>
          <p:nvSpPr>
            <p:cNvPr id="14351" name="Text Box 15"/>
            <p:cNvSpPr txBox="1">
              <a:spLocks noChangeArrowheads="1"/>
            </p:cNvSpPr>
            <p:nvPr/>
          </p:nvSpPr>
          <p:spPr bwMode="auto">
            <a:xfrm>
              <a:off x="2256" y="3504"/>
              <a:ext cx="73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Synaptic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weights</a:t>
              </a:r>
              <a:endParaRPr lang="en-US" sz="2000"/>
            </a:p>
          </p:txBody>
        </p:sp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3216" y="2880"/>
              <a:ext cx="79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Summing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function</a:t>
              </a:r>
              <a:endParaRPr lang="en-US" sz="2000"/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4272" y="1870"/>
              <a:ext cx="81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Activation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function</a:t>
              </a:r>
              <a:endParaRPr lang="en-US" sz="2000"/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3552" y="2014"/>
              <a:ext cx="499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</a:rPr>
                <a:t>Local</a:t>
              </a:r>
            </a:p>
            <a:p>
              <a:pPr algn="ctr"/>
              <a:r>
                <a:rPr lang="en-US" sz="2000">
                  <a:solidFill>
                    <a:srgbClr val="0000FF"/>
                  </a:solidFill>
                </a:rPr>
                <a:t>Field</a:t>
              </a:r>
            </a:p>
            <a:p>
              <a:pPr algn="ctr"/>
              <a:r>
                <a:rPr lang="en-US" i="1"/>
                <a:t>v</a:t>
              </a:r>
              <a:endParaRPr lang="en-US" sz="2000"/>
            </a:p>
          </p:txBody>
        </p:sp>
        <p:sp>
          <p:nvSpPr>
            <p:cNvPr id="14355" name="Text Box 19"/>
            <p:cNvSpPr txBox="1">
              <a:spLocks noChangeArrowheads="1"/>
            </p:cNvSpPr>
            <p:nvPr/>
          </p:nvSpPr>
          <p:spPr bwMode="auto">
            <a:xfrm>
              <a:off x="5165" y="2302"/>
              <a:ext cx="59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</a:rPr>
                <a:t>Output</a:t>
              </a:r>
            </a:p>
            <a:p>
              <a:pPr algn="ctr"/>
              <a:r>
                <a:rPr lang="en-US" i="1"/>
                <a:t>y</a:t>
              </a:r>
              <a:endParaRPr lang="en-US" sz="2000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4848" y="264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>
              <a:off x="1104" y="264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59" name="Line 23"/>
            <p:cNvSpPr>
              <a:spLocks noChangeShapeType="1"/>
            </p:cNvSpPr>
            <p:nvPr/>
          </p:nvSpPr>
          <p:spPr bwMode="auto">
            <a:xfrm>
              <a:off x="1104" y="3696"/>
              <a:ext cx="720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0" name="Line 24"/>
            <p:cNvSpPr>
              <a:spLocks noChangeShapeType="1"/>
            </p:cNvSpPr>
            <p:nvPr/>
          </p:nvSpPr>
          <p:spPr bwMode="auto">
            <a:xfrm flipV="1">
              <a:off x="2160" y="2928"/>
              <a:ext cx="912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1" name="Line 25"/>
            <p:cNvSpPr>
              <a:spLocks noChangeShapeType="1"/>
            </p:cNvSpPr>
            <p:nvPr/>
          </p:nvSpPr>
          <p:spPr bwMode="auto">
            <a:xfrm>
              <a:off x="2160" y="2640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2" name="Line 26"/>
            <p:cNvSpPr>
              <a:spLocks noChangeShapeType="1"/>
            </p:cNvSpPr>
            <p:nvPr/>
          </p:nvSpPr>
          <p:spPr bwMode="auto">
            <a:xfrm>
              <a:off x="2112" y="1968"/>
              <a:ext cx="86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3" name="Line 27"/>
            <p:cNvSpPr>
              <a:spLocks noChangeShapeType="1"/>
            </p:cNvSpPr>
            <p:nvPr/>
          </p:nvSpPr>
          <p:spPr bwMode="auto">
            <a:xfrm>
              <a:off x="3456" y="264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4" name="Text Box 28"/>
            <p:cNvSpPr txBox="1">
              <a:spLocks noChangeArrowheads="1"/>
            </p:cNvSpPr>
            <p:nvPr/>
          </p:nvSpPr>
          <p:spPr bwMode="auto">
            <a:xfrm>
              <a:off x="720" y="1775"/>
              <a:ext cx="2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1</a:t>
              </a:r>
              <a:endParaRPr lang="en-US"/>
            </a:p>
          </p:txBody>
        </p:sp>
        <p:sp>
          <p:nvSpPr>
            <p:cNvPr id="14365" name="Text Box 29"/>
            <p:cNvSpPr txBox="1">
              <a:spLocks noChangeArrowheads="1"/>
            </p:cNvSpPr>
            <p:nvPr/>
          </p:nvSpPr>
          <p:spPr bwMode="auto">
            <a:xfrm>
              <a:off x="720" y="2495"/>
              <a:ext cx="2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2</a:t>
              </a:r>
              <a:endParaRPr lang="en-US"/>
            </a:p>
          </p:txBody>
        </p:sp>
        <p:sp>
          <p:nvSpPr>
            <p:cNvPr id="14366" name="Text Box 30"/>
            <p:cNvSpPr txBox="1">
              <a:spLocks noChangeArrowheads="1"/>
            </p:cNvSpPr>
            <p:nvPr/>
          </p:nvSpPr>
          <p:spPr bwMode="auto">
            <a:xfrm>
              <a:off x="720" y="3551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m</a:t>
              </a:r>
              <a:endParaRPr lang="en-US"/>
            </a:p>
          </p:txBody>
        </p:sp>
        <p:sp>
          <p:nvSpPr>
            <p:cNvPr id="14367" name="Text Box 31"/>
            <p:cNvSpPr txBox="1">
              <a:spLocks noChangeArrowheads="1"/>
            </p:cNvSpPr>
            <p:nvPr/>
          </p:nvSpPr>
          <p:spPr bwMode="auto">
            <a:xfrm>
              <a:off x="1824" y="2496"/>
              <a:ext cx="326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2</a:t>
              </a:r>
              <a:endParaRPr lang="en-US"/>
            </a:p>
          </p:txBody>
        </p:sp>
        <p:sp>
          <p:nvSpPr>
            <p:cNvPr id="14368" name="Text Box 32"/>
            <p:cNvSpPr txBox="1">
              <a:spLocks noChangeArrowheads="1"/>
            </p:cNvSpPr>
            <p:nvPr/>
          </p:nvSpPr>
          <p:spPr bwMode="auto">
            <a:xfrm>
              <a:off x="1824" y="3552"/>
              <a:ext cx="36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m</a:t>
              </a:r>
              <a:endParaRPr lang="en-US"/>
            </a:p>
          </p:txBody>
        </p:sp>
        <p:sp>
          <p:nvSpPr>
            <p:cNvPr id="14369" name="Text Box 33"/>
            <p:cNvSpPr txBox="1">
              <a:spLocks noChangeArrowheads="1"/>
            </p:cNvSpPr>
            <p:nvPr/>
          </p:nvSpPr>
          <p:spPr bwMode="auto">
            <a:xfrm>
              <a:off x="1776" y="1824"/>
              <a:ext cx="336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1</a:t>
              </a:r>
              <a:endParaRPr lang="en-US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3120" y="1728"/>
              <a:ext cx="0" cy="624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4371" name="Object 35"/>
            <p:cNvGraphicFramePr>
              <a:graphicFrameLocks noChangeAspect="1"/>
            </p:cNvGraphicFramePr>
            <p:nvPr/>
          </p:nvGraphicFramePr>
          <p:xfrm>
            <a:off x="960" y="2880"/>
            <a:ext cx="230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0" name="Equation" r:id="rId4" imgW="75960" imgH="190440" progId="Equation.3">
                    <p:embed/>
                  </p:oleObj>
                </mc:Choice>
                <mc:Fallback>
                  <p:oleObj name="Equation" r:id="rId4" imgW="7596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2880"/>
                          <a:ext cx="230" cy="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72" name="Object 36"/>
            <p:cNvGraphicFramePr>
              <a:graphicFrameLocks noChangeAspect="1"/>
            </p:cNvGraphicFramePr>
            <p:nvPr/>
          </p:nvGraphicFramePr>
          <p:xfrm>
            <a:off x="1872" y="2880"/>
            <a:ext cx="230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1" name="Equation" r:id="rId6" imgW="75960" imgH="190440" progId="Equation.3">
                    <p:embed/>
                  </p:oleObj>
                </mc:Choice>
                <mc:Fallback>
                  <p:oleObj name="Equation" r:id="rId6" imgW="7596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2880"/>
                          <a:ext cx="230" cy="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73" name="Object 37"/>
            <p:cNvGraphicFramePr>
              <a:graphicFrameLocks noChangeAspect="1"/>
            </p:cNvGraphicFramePr>
            <p:nvPr/>
          </p:nvGraphicFramePr>
          <p:xfrm>
            <a:off x="2976" y="2400"/>
            <a:ext cx="576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2" name="Equation" r:id="rId8" imgW="291960" imgH="253800" progId="Equation.3">
                    <p:embed/>
                  </p:oleObj>
                </mc:Choice>
                <mc:Fallback>
                  <p:oleObj name="Equation" r:id="rId8" imgW="2919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2400"/>
                          <a:ext cx="576" cy="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74" name="Object 38"/>
            <p:cNvGraphicFramePr>
              <a:graphicFrameLocks noChangeAspect="1"/>
            </p:cNvGraphicFramePr>
            <p:nvPr/>
          </p:nvGraphicFramePr>
          <p:xfrm>
            <a:off x="4272" y="2400"/>
            <a:ext cx="576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8083" name="Equation" r:id="rId10" imgW="342720" imgH="203040" progId="Equation.3">
                    <p:embed/>
                  </p:oleObj>
                </mc:Choice>
                <mc:Fallback>
                  <p:oleObj name="Equation" r:id="rId10" imgW="342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2400"/>
                          <a:ext cx="576" cy="4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75" name="Line 39"/>
            <p:cNvSpPr>
              <a:spLocks noChangeShapeType="1"/>
            </p:cNvSpPr>
            <p:nvPr/>
          </p:nvSpPr>
          <p:spPr bwMode="auto">
            <a:xfrm flipH="1" flipV="1">
              <a:off x="2400" y="1296"/>
              <a:ext cx="720" cy="432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6" name="Text Box 40"/>
            <p:cNvSpPr txBox="1">
              <a:spLocks noChangeArrowheads="1"/>
            </p:cNvSpPr>
            <p:nvPr/>
          </p:nvSpPr>
          <p:spPr bwMode="auto">
            <a:xfrm>
              <a:off x="1776" y="1152"/>
              <a:ext cx="326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>
                  <a:solidFill>
                    <a:schemeClr val="tx2"/>
                  </a:solidFill>
                </a:rPr>
                <a:t>w</a:t>
              </a:r>
              <a:r>
                <a:rPr lang="en-US" i="1" baseline="-25000">
                  <a:solidFill>
                    <a:schemeClr val="tx2"/>
                  </a:solidFill>
                </a:rPr>
                <a:t>0</a:t>
              </a:r>
              <a:endParaRPr lang="en-US"/>
            </a:p>
          </p:txBody>
        </p:sp>
        <p:sp>
          <p:nvSpPr>
            <p:cNvPr id="14377" name="Line 41"/>
            <p:cNvSpPr>
              <a:spLocks noChangeShapeType="1"/>
            </p:cNvSpPr>
            <p:nvPr/>
          </p:nvSpPr>
          <p:spPr bwMode="auto">
            <a:xfrm flipH="1">
              <a:off x="2112" y="1296"/>
              <a:ext cx="288" cy="1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8" name="Oval 42"/>
            <p:cNvSpPr>
              <a:spLocks noChangeArrowheads="1"/>
            </p:cNvSpPr>
            <p:nvPr/>
          </p:nvSpPr>
          <p:spPr bwMode="auto">
            <a:xfrm>
              <a:off x="1008" y="1248"/>
              <a:ext cx="96" cy="9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9" name="Line 43"/>
            <p:cNvSpPr>
              <a:spLocks noChangeShapeType="1"/>
            </p:cNvSpPr>
            <p:nvPr/>
          </p:nvSpPr>
          <p:spPr bwMode="auto">
            <a:xfrm>
              <a:off x="1104" y="1296"/>
              <a:ext cx="672" cy="1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0" name="Rectangle 44"/>
            <p:cNvSpPr>
              <a:spLocks noChangeArrowheads="1"/>
            </p:cNvSpPr>
            <p:nvPr/>
          </p:nvSpPr>
          <p:spPr bwMode="auto">
            <a:xfrm>
              <a:off x="576" y="1295"/>
              <a:ext cx="60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>
                  <a:solidFill>
                    <a:schemeClr val="tx2"/>
                  </a:solidFill>
                </a:rPr>
                <a:t>x</a:t>
              </a:r>
              <a:r>
                <a:rPr lang="en-US" i="1" baseline="-25000">
                  <a:solidFill>
                    <a:schemeClr val="tx2"/>
                  </a:solidFill>
                </a:rPr>
                <a:t>0 </a:t>
              </a:r>
              <a:r>
                <a:rPr lang="en-US" sz="1800" i="1">
                  <a:solidFill>
                    <a:schemeClr val="tx2"/>
                  </a:solidFill>
                </a:rPr>
                <a:t>= +1</a:t>
              </a:r>
              <a:endParaRPr lang="en-US" sz="1800" i="1" baseline="-25000"/>
            </a:p>
          </p:txBody>
        </p:sp>
      </p:grpSp>
      <p:sp>
        <p:nvSpPr>
          <p:cNvPr id="14381" name="Text Box 45"/>
          <p:cNvSpPr txBox="1">
            <a:spLocks noChangeArrowheads="1"/>
          </p:cNvSpPr>
          <p:nvPr/>
        </p:nvSpPr>
        <p:spPr bwMode="auto">
          <a:xfrm>
            <a:off x="990600" y="914400"/>
            <a:ext cx="68738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000"/>
              <a:t>Bias is an external parameter of the neuron</a:t>
            </a:r>
            <a:r>
              <a:rPr lang="en-US" sz="2000" i="1"/>
              <a:t>. C</a:t>
            </a:r>
            <a:r>
              <a:rPr lang="en-US" sz="2000"/>
              <a:t>an be modeled by adding an extra input.</a:t>
            </a:r>
            <a:endParaRPr lang="en-US"/>
          </a:p>
        </p:txBody>
      </p:sp>
      <p:graphicFrame>
        <p:nvGraphicFramePr>
          <p:cNvPr id="14382" name="Object 46"/>
          <p:cNvGraphicFramePr>
            <a:graphicFrameLocks noChangeAspect="1"/>
          </p:cNvGraphicFramePr>
          <p:nvPr/>
        </p:nvGraphicFramePr>
        <p:xfrm>
          <a:off x="5486400" y="1295400"/>
          <a:ext cx="2057400" cy="165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84" name="Equation" r:id="rId12" imgW="685800" imgH="634680" progId="Equation.3">
                  <p:embed/>
                </p:oleObj>
              </mc:Choice>
              <mc:Fallback>
                <p:oleObj name="Equation" r:id="rId12" imgW="6858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1295400"/>
                        <a:ext cx="2057400" cy="165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5486400" y="1371600"/>
            <a:ext cx="2057400" cy="1600200"/>
          </a:xfrm>
          <a:prstGeom prst="rect">
            <a:avLst/>
          </a:prstGeom>
          <a:noFill/>
          <a:ln w="57150">
            <a:solidFill>
              <a:srgbClr val="0099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84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E964-AAD7-464D-927A-34EC46F58538}" type="slidenum">
              <a:rPr lang="en-US"/>
              <a:pPr/>
              <a:t>12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990600"/>
          </a:xfrm>
        </p:spPr>
        <p:txBody>
          <a:bodyPr/>
          <a:lstStyle/>
          <a:p>
            <a:r>
              <a:rPr lang="en-US"/>
              <a:t>Network architectures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3528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sz="2400"/>
              <a:t>Three different classes of network architectures</a:t>
            </a:r>
          </a:p>
          <a:p>
            <a:pPr>
              <a:buClr>
                <a:schemeClr val="tx1"/>
              </a:buClr>
            </a:pPr>
            <a:endParaRPr lang="en-US" sz="2400"/>
          </a:p>
          <a:p>
            <a:pPr lvl="1">
              <a:buClr>
                <a:schemeClr val="tx1"/>
              </a:buClr>
            </a:pPr>
            <a:r>
              <a:rPr lang="en-US" sz="2000">
                <a:solidFill>
                  <a:srgbClr val="0000FF"/>
                </a:solidFill>
              </a:rPr>
              <a:t>single-layer feed-forward</a:t>
            </a:r>
            <a:r>
              <a:rPr lang="en-US" sz="2000"/>
              <a:t>    neurons are organized</a:t>
            </a:r>
          </a:p>
          <a:p>
            <a:pPr lvl="1">
              <a:buClr>
                <a:schemeClr val="tx1"/>
              </a:buClr>
            </a:pPr>
            <a:r>
              <a:rPr lang="en-US" sz="2000">
                <a:solidFill>
                  <a:srgbClr val="0000FF"/>
                </a:solidFill>
              </a:rPr>
              <a:t>multi-layer   feed-forward</a:t>
            </a:r>
            <a:r>
              <a:rPr lang="en-US" sz="2000"/>
              <a:t>        in acyclic layers</a:t>
            </a:r>
          </a:p>
          <a:p>
            <a:pPr lvl="1">
              <a:buClr>
                <a:schemeClr val="tx1"/>
              </a:buClr>
            </a:pPr>
            <a:r>
              <a:rPr lang="en-US" sz="2000">
                <a:solidFill>
                  <a:srgbClr val="0000FF"/>
                </a:solidFill>
              </a:rPr>
              <a:t>recurrent</a:t>
            </a:r>
          </a:p>
          <a:p>
            <a:pPr lvl="1">
              <a:buClr>
                <a:schemeClr val="tx1"/>
              </a:buClr>
            </a:pPr>
            <a:endParaRPr lang="en-US" sz="2000">
              <a:solidFill>
                <a:srgbClr val="0000FF"/>
              </a:solidFill>
            </a:endParaRPr>
          </a:p>
          <a:p>
            <a:pPr lvl="1">
              <a:buClr>
                <a:schemeClr val="tx1"/>
              </a:buClr>
              <a:buFontTx/>
              <a:buNone/>
            </a:pPr>
            <a:endParaRPr lang="en-US" sz="2000">
              <a:solidFill>
                <a:srgbClr val="0000FF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/>
              <a:t>The</a:t>
            </a:r>
            <a:r>
              <a:rPr lang="en-US" sz="2400">
                <a:solidFill>
                  <a:srgbClr val="0000FF"/>
                </a:solidFill>
              </a:rPr>
              <a:t> architecture</a:t>
            </a:r>
            <a:r>
              <a:rPr lang="en-US" sz="2400"/>
              <a:t> of a neural network is linked with the learning algorithm used to train</a:t>
            </a:r>
          </a:p>
          <a:p>
            <a:pPr lvl="1">
              <a:buClr>
                <a:schemeClr val="tx1"/>
              </a:buClr>
              <a:buFontTx/>
              <a:buNone/>
            </a:pPr>
            <a:endParaRPr lang="en-US" sz="2000">
              <a:solidFill>
                <a:srgbClr val="0000FF"/>
              </a:solidFill>
            </a:endParaRPr>
          </a:p>
          <a:p>
            <a:pPr>
              <a:buClr>
                <a:schemeClr val="tx1"/>
              </a:buClr>
            </a:pPr>
            <a:endParaRPr lang="en-US"/>
          </a:p>
        </p:txBody>
      </p:sp>
      <p:sp>
        <p:nvSpPr>
          <p:cNvPr id="17413" name="AutoShape 5"/>
          <p:cNvSpPr>
            <a:spLocks/>
          </p:cNvSpPr>
          <p:nvPr/>
        </p:nvSpPr>
        <p:spPr bwMode="auto">
          <a:xfrm>
            <a:off x="4343400" y="3048000"/>
            <a:ext cx="152400" cy="685800"/>
          </a:xfrm>
          <a:prstGeom prst="rightBrace">
            <a:avLst>
              <a:gd name="adj1" fmla="val 375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3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D230-5B21-304B-950A-0FBCB156DD07}" type="slidenum">
              <a:rPr lang="en-US"/>
              <a:pPr/>
              <a:t>13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990600"/>
          </a:xfrm>
        </p:spPr>
        <p:txBody>
          <a:bodyPr/>
          <a:lstStyle/>
          <a:p>
            <a:r>
              <a:rPr lang="en-US"/>
              <a:t>Single Layer Feed-forward </a:t>
            </a: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1066800" y="2438400"/>
            <a:ext cx="21653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rgbClr val="0000FF"/>
                </a:solidFill>
              </a:rPr>
              <a:t>Input layer</a:t>
            </a:r>
          </a:p>
          <a:p>
            <a:pPr algn="ctr"/>
            <a:r>
              <a:rPr lang="en-US" b="1" i="1">
                <a:solidFill>
                  <a:srgbClr val="0000FF"/>
                </a:solidFill>
              </a:rPr>
              <a:t>of</a:t>
            </a:r>
          </a:p>
          <a:p>
            <a:pPr algn="ctr"/>
            <a:r>
              <a:rPr lang="en-US" b="1" i="1">
                <a:solidFill>
                  <a:srgbClr val="0000FF"/>
                </a:solidFill>
              </a:rPr>
              <a:t>source nodes</a:t>
            </a:r>
            <a:endParaRPr lang="en-US"/>
          </a:p>
        </p:txBody>
      </p:sp>
      <p:sp>
        <p:nvSpPr>
          <p:cNvPr id="33820" name="Text Box 28"/>
          <p:cNvSpPr txBox="1">
            <a:spLocks noChangeArrowheads="1"/>
          </p:cNvSpPr>
          <p:nvPr/>
        </p:nvSpPr>
        <p:spPr bwMode="auto">
          <a:xfrm>
            <a:off x="6934200" y="2514600"/>
            <a:ext cx="19780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rgbClr val="009900"/>
                </a:solidFill>
              </a:rPr>
              <a:t>Output layer</a:t>
            </a:r>
          </a:p>
          <a:p>
            <a:pPr algn="ctr"/>
            <a:r>
              <a:rPr lang="en-US" b="1" i="1">
                <a:solidFill>
                  <a:srgbClr val="009900"/>
                </a:solidFill>
              </a:rPr>
              <a:t>of</a:t>
            </a:r>
          </a:p>
          <a:p>
            <a:pPr algn="ctr"/>
            <a:r>
              <a:rPr lang="en-US" b="1" i="1">
                <a:solidFill>
                  <a:srgbClr val="009900"/>
                </a:solidFill>
              </a:rPr>
              <a:t>neurons</a:t>
            </a:r>
            <a:endParaRPr lang="en-US"/>
          </a:p>
        </p:txBody>
      </p:sp>
      <p:grpSp>
        <p:nvGrpSpPr>
          <p:cNvPr id="33826" name="Group 34"/>
          <p:cNvGrpSpPr>
            <a:grpSpLocks/>
          </p:cNvGrpSpPr>
          <p:nvPr/>
        </p:nvGrpSpPr>
        <p:grpSpPr bwMode="auto">
          <a:xfrm>
            <a:off x="3962400" y="1981200"/>
            <a:ext cx="2514600" cy="2362200"/>
            <a:chOff x="2688" y="2352"/>
            <a:chExt cx="1584" cy="1488"/>
          </a:xfrm>
        </p:grpSpPr>
        <p:grpSp>
          <p:nvGrpSpPr>
            <p:cNvPr id="33798" name="Group 6"/>
            <p:cNvGrpSpPr>
              <a:grpSpLocks/>
            </p:cNvGrpSpPr>
            <p:nvPr/>
          </p:nvGrpSpPr>
          <p:grpSpPr bwMode="auto">
            <a:xfrm>
              <a:off x="2688" y="2352"/>
              <a:ext cx="1056" cy="1488"/>
              <a:chOff x="2688" y="2352"/>
              <a:chExt cx="1056" cy="1488"/>
            </a:xfrm>
          </p:grpSpPr>
          <p:sp>
            <p:nvSpPr>
              <p:cNvPr id="33799" name="Line 7"/>
              <p:cNvSpPr>
                <a:spLocks noChangeShapeType="1"/>
              </p:cNvSpPr>
              <p:nvPr/>
            </p:nvSpPr>
            <p:spPr bwMode="auto">
              <a:xfrm flipV="1">
                <a:off x="2832" y="2496"/>
                <a:ext cx="67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0" name="Line 8"/>
              <p:cNvSpPr>
                <a:spLocks noChangeShapeType="1"/>
              </p:cNvSpPr>
              <p:nvPr/>
            </p:nvSpPr>
            <p:spPr bwMode="auto">
              <a:xfrm flipV="1">
                <a:off x="2832" y="2496"/>
                <a:ext cx="672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3801" name="Group 9"/>
              <p:cNvGrpSpPr>
                <a:grpSpLocks/>
              </p:cNvGrpSpPr>
              <p:nvPr/>
            </p:nvGrpSpPr>
            <p:grpSpPr bwMode="auto">
              <a:xfrm>
                <a:off x="2688" y="2352"/>
                <a:ext cx="1056" cy="1488"/>
                <a:chOff x="2688" y="2352"/>
                <a:chExt cx="1056" cy="1488"/>
              </a:xfrm>
            </p:grpSpPr>
            <p:sp>
              <p:nvSpPr>
                <p:cNvPr id="33802" name="Oval 1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3" name="Oval 11"/>
                <p:cNvSpPr>
                  <a:spLocks noChangeArrowheads="1"/>
                </p:cNvSpPr>
                <p:nvPr/>
              </p:nvSpPr>
              <p:spPr bwMode="auto">
                <a:xfrm>
                  <a:off x="3504" y="2736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4" name="Oval 12"/>
                <p:cNvSpPr>
                  <a:spLocks noChangeArrowheads="1"/>
                </p:cNvSpPr>
                <p:nvPr/>
              </p:nvSpPr>
              <p:spPr bwMode="auto">
                <a:xfrm>
                  <a:off x="3504" y="3168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5" name="Oval 13"/>
                <p:cNvSpPr>
                  <a:spLocks noChangeArrowheads="1"/>
                </p:cNvSpPr>
                <p:nvPr/>
              </p:nvSpPr>
              <p:spPr bwMode="auto">
                <a:xfrm>
                  <a:off x="3504" y="3600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6" name="Rectangle 14"/>
                <p:cNvSpPr>
                  <a:spLocks noChangeArrowheads="1"/>
                </p:cNvSpPr>
                <p:nvPr/>
              </p:nvSpPr>
              <p:spPr bwMode="auto">
                <a:xfrm>
                  <a:off x="2688" y="2688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7" name="Rectangle 15"/>
                <p:cNvSpPr>
                  <a:spLocks noChangeArrowheads="1"/>
                </p:cNvSpPr>
                <p:nvPr/>
              </p:nvSpPr>
              <p:spPr bwMode="auto">
                <a:xfrm>
                  <a:off x="2688" y="3024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8" name="Rectangle 16"/>
                <p:cNvSpPr>
                  <a:spLocks noChangeArrowheads="1"/>
                </p:cNvSpPr>
                <p:nvPr/>
              </p:nvSpPr>
              <p:spPr bwMode="auto">
                <a:xfrm>
                  <a:off x="2688" y="3408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09" name="Line 17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0" name="Line 18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1" name="Line 19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96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2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832" y="2832"/>
                  <a:ext cx="672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3" name="Line 21"/>
                <p:cNvSpPr>
                  <a:spLocks noChangeShapeType="1"/>
                </p:cNvSpPr>
                <p:nvPr/>
              </p:nvSpPr>
              <p:spPr bwMode="auto">
                <a:xfrm>
                  <a:off x="2832" y="3072"/>
                  <a:ext cx="672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4" name="Line 22"/>
                <p:cNvSpPr>
                  <a:spLocks noChangeShapeType="1"/>
                </p:cNvSpPr>
                <p:nvPr/>
              </p:nvSpPr>
              <p:spPr bwMode="auto">
                <a:xfrm>
                  <a:off x="2832" y="3072"/>
                  <a:ext cx="672" cy="6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5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2832" y="2496"/>
                  <a:ext cx="672" cy="96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832" y="2880"/>
                  <a:ext cx="672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832" y="3312"/>
                  <a:ext cx="672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818" name="Line 26"/>
                <p:cNvSpPr>
                  <a:spLocks noChangeShapeType="1"/>
                </p:cNvSpPr>
                <p:nvPr/>
              </p:nvSpPr>
              <p:spPr bwMode="auto">
                <a:xfrm>
                  <a:off x="2832" y="3456"/>
                  <a:ext cx="672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3821" name="Line 29"/>
            <p:cNvSpPr>
              <a:spLocks noChangeShapeType="1"/>
            </p:cNvSpPr>
            <p:nvPr/>
          </p:nvSpPr>
          <p:spPr bwMode="auto">
            <a:xfrm flipV="1">
              <a:off x="3744" y="244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2" name="Line 30"/>
            <p:cNvSpPr>
              <a:spLocks noChangeShapeType="1"/>
            </p:cNvSpPr>
            <p:nvPr/>
          </p:nvSpPr>
          <p:spPr bwMode="auto">
            <a:xfrm flipV="1">
              <a:off x="3744" y="288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3" name="Line 31"/>
            <p:cNvSpPr>
              <a:spLocks noChangeShapeType="1"/>
            </p:cNvSpPr>
            <p:nvPr/>
          </p:nvSpPr>
          <p:spPr bwMode="auto">
            <a:xfrm flipV="1">
              <a:off x="3744" y="331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24" name="Line 32"/>
            <p:cNvSpPr>
              <a:spLocks noChangeShapeType="1"/>
            </p:cNvSpPr>
            <p:nvPr/>
          </p:nvSpPr>
          <p:spPr bwMode="auto">
            <a:xfrm flipV="1">
              <a:off x="3744" y="374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4491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0" y="0"/>
            <a:ext cx="8610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</a:rPr>
              <a:t>Multi-layer</a:t>
            </a:r>
            <a:r>
              <a:rPr lang="en-US" sz="3600"/>
              <a:t> </a:t>
            </a:r>
            <a:r>
              <a:rPr lang="en-US" sz="3600">
                <a:solidFill>
                  <a:srgbClr val="FF0000"/>
                </a:solidFill>
              </a:rPr>
              <a:t>Networks</a:t>
            </a:r>
            <a:r>
              <a:rPr lang="en-US" sz="3600"/>
              <a:t> and </a:t>
            </a:r>
            <a:r>
              <a:rPr lang="en-US" sz="36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Perceptrons</a:t>
            </a:r>
          </a:p>
        </p:txBody>
      </p:sp>
      <p:sp>
        <p:nvSpPr>
          <p:cNvPr id="200707" name="Text Box 3"/>
          <p:cNvSpPr txBox="1">
            <a:spLocks noChangeArrowheads="1"/>
          </p:cNvSpPr>
          <p:nvPr/>
        </p:nvSpPr>
        <p:spPr bwMode="auto">
          <a:xfrm>
            <a:off x="1981200" y="2057400"/>
            <a:ext cx="672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400"/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304800" y="2286000"/>
            <a:ext cx="3733800" cy="3584575"/>
          </a:xfrm>
          <a:prstGeom prst="rect">
            <a:avLst/>
          </a:prstGeom>
          <a:solidFill>
            <a:srgbClr val="FFFFCC"/>
          </a:solidFill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800"/>
              <a:t>- Have one or more layers of </a:t>
            </a:r>
            <a:r>
              <a:rPr lang="en-US" sz="2800">
                <a:solidFill>
                  <a:srgbClr val="FF0000"/>
                </a:solidFill>
              </a:rPr>
              <a:t>hidden units</a:t>
            </a:r>
            <a:r>
              <a:rPr lang="en-US" sz="2800"/>
              <a:t>.</a:t>
            </a:r>
          </a:p>
          <a:p>
            <a:pPr eaLnBrk="0" hangingPunct="0"/>
            <a:endParaRPr lang="en-US" sz="2800"/>
          </a:p>
          <a:p>
            <a:pPr eaLnBrk="0" hangingPunct="0"/>
            <a:r>
              <a:rPr lang="en-US" sz="2800"/>
              <a:t>- With </a:t>
            </a:r>
            <a:r>
              <a:rPr lang="en-US" sz="2800">
                <a:solidFill>
                  <a:srgbClr val="FF0000"/>
                </a:solidFill>
              </a:rPr>
              <a:t>two possibly very large hidden layers</a:t>
            </a:r>
            <a:r>
              <a:rPr lang="en-US" sz="2800"/>
              <a:t>, it is </a:t>
            </a:r>
            <a:r>
              <a:rPr 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possible  to implement any function</a:t>
            </a:r>
            <a:r>
              <a:rPr lang="en-US" sz="2800"/>
              <a:t>.</a:t>
            </a:r>
          </a:p>
        </p:txBody>
      </p:sp>
      <p:sp>
        <p:nvSpPr>
          <p:cNvPr id="200709" name="Text Box 5"/>
          <p:cNvSpPr txBox="1">
            <a:spLocks noChangeArrowheads="1"/>
          </p:cNvSpPr>
          <p:nvPr/>
        </p:nvSpPr>
        <p:spPr bwMode="auto">
          <a:xfrm>
            <a:off x="4419600" y="1905000"/>
            <a:ext cx="4495800" cy="4438650"/>
          </a:xfrm>
          <a:prstGeom prst="rect">
            <a:avLst/>
          </a:prstGeom>
          <a:solidFill>
            <a:srgbClr val="FFFFCC"/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r>
              <a:rPr lang="en-US" sz="2800">
                <a:solidFill>
                  <a:schemeClr val="accent2"/>
                </a:solidFill>
              </a:rPr>
              <a:t>- Networks without hidden layer are called perceptrons.</a:t>
            </a:r>
          </a:p>
          <a:p>
            <a:pPr eaLnBrk="0" hangingPunct="0"/>
            <a:endParaRPr lang="en-US" sz="2800">
              <a:solidFill>
                <a:schemeClr val="accent2"/>
              </a:solidFill>
            </a:endParaRPr>
          </a:p>
          <a:p>
            <a:pPr eaLnBrk="0" hangingPunct="0"/>
            <a:r>
              <a:rPr lang="en-US" sz="2800">
                <a:solidFill>
                  <a:schemeClr val="accent2"/>
                </a:solidFill>
              </a:rPr>
              <a:t>- Perceptrons are very limited in what they can represent, but this makes their learning problem much simpler.</a:t>
            </a:r>
          </a:p>
        </p:txBody>
      </p:sp>
      <p:sp>
        <p:nvSpPr>
          <p:cNvPr id="200710" name="Line 6"/>
          <p:cNvSpPr>
            <a:spLocks noChangeShapeType="1"/>
          </p:cNvSpPr>
          <p:nvPr/>
        </p:nvSpPr>
        <p:spPr bwMode="auto">
          <a:xfrm flipH="1">
            <a:off x="2438400" y="990600"/>
            <a:ext cx="685800" cy="1066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11" name="Line 7"/>
          <p:cNvSpPr>
            <a:spLocks noChangeShapeType="1"/>
          </p:cNvSpPr>
          <p:nvPr/>
        </p:nvSpPr>
        <p:spPr bwMode="auto">
          <a:xfrm>
            <a:off x="6096000" y="914400"/>
            <a:ext cx="609600" cy="7620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88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320040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en-US" sz="117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Perceptrons  </a:t>
            </a:r>
          </a:p>
        </p:txBody>
      </p:sp>
      <p:pic>
        <p:nvPicPr>
          <p:cNvPr id="260099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1" t="37025" r="15543" b="42876"/>
          <a:stretch>
            <a:fillRect/>
          </a:stretch>
        </p:blipFill>
        <p:spPr>
          <a:xfrm>
            <a:off x="457200" y="3200400"/>
            <a:ext cx="8229600" cy="3475038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31405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Sigmoid Perceptron</a:t>
            </a:r>
          </a:p>
        </p:txBody>
      </p:sp>
      <p:pic>
        <p:nvPicPr>
          <p:cNvPr id="268291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71"/>
          <a:stretch>
            <a:fillRect/>
          </a:stretch>
        </p:blipFill>
        <p:spPr>
          <a:xfrm>
            <a:off x="2903538" y="1600200"/>
            <a:ext cx="3335337" cy="452596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2727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Perceptron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learning rule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534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rgbClr val="FF0000"/>
                </a:solidFill>
              </a:rPr>
              <a:t>Teacher specifies</a:t>
            </a:r>
            <a:r>
              <a:rPr lang="en-US" sz="2400"/>
              <a:t> the </a:t>
            </a:r>
            <a:r>
              <a:rPr lang="en-US" sz="2400" b="1">
                <a:effectLst>
                  <a:outerShdw blurRad="38100" dist="38100" dir="2700000" algn="tl">
                    <a:srgbClr val="DDDDDD"/>
                  </a:outerShdw>
                </a:effectLst>
              </a:rPr>
              <a:t>desired output</a:t>
            </a:r>
            <a:r>
              <a:rPr lang="en-US" sz="2400"/>
              <a:t> for a given input</a:t>
            </a:r>
          </a:p>
          <a:p>
            <a:pPr>
              <a:lnSpc>
                <a:spcPct val="80000"/>
              </a:lnSpc>
            </a:pPr>
            <a:endParaRPr lang="en-US" sz="2400"/>
          </a:p>
          <a:p>
            <a:pPr>
              <a:lnSpc>
                <a:spcPct val="80000"/>
              </a:lnSpc>
            </a:pPr>
            <a:r>
              <a:rPr lang="en-US" sz="2000"/>
              <a:t>Network calculates what it thinks the output should be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400"/>
              <a:t>Network changes its weights </a:t>
            </a:r>
            <a:r>
              <a:rPr lang="en-US" sz="2400">
                <a:solidFill>
                  <a:srgbClr val="FF0000"/>
                </a:solidFill>
              </a:rPr>
              <a:t>in proportion to the error</a:t>
            </a:r>
            <a:r>
              <a:rPr lang="en-US" sz="2400"/>
              <a:t> between the desired &amp; calculated results</a:t>
            </a:r>
          </a:p>
          <a:p>
            <a:pPr>
              <a:lnSpc>
                <a:spcPct val="80000"/>
              </a:lnSpc>
            </a:pPr>
            <a:endParaRPr lang="en-US" sz="2400">
              <a:sym typeface="Symbol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sym typeface="Symbol" charset="0"/>
              </a:rPr>
              <a:t></a:t>
            </a:r>
            <a:r>
              <a:rPr lang="en-US" sz="2400"/>
              <a:t>w</a:t>
            </a:r>
            <a:r>
              <a:rPr lang="en-US" sz="2400" baseline="-25000"/>
              <a:t>i,j</a:t>
            </a:r>
            <a:r>
              <a:rPr lang="en-US" sz="2400"/>
              <a:t> = </a:t>
            </a:r>
            <a:r>
              <a:rPr lang="en-US" sz="2400">
                <a:sym typeface="Symbol" charset="0"/>
              </a:rPr>
              <a:t> </a:t>
            </a:r>
            <a:r>
              <a:rPr lang="en-US" sz="2400"/>
              <a:t>* [teacher</a:t>
            </a:r>
            <a:r>
              <a:rPr lang="en-US" sz="2400" baseline="-25000"/>
              <a:t>i</a:t>
            </a:r>
            <a:r>
              <a:rPr lang="en-US" sz="2400"/>
              <a:t> - output</a:t>
            </a:r>
            <a:r>
              <a:rPr lang="en-US" sz="2400" baseline="-25000"/>
              <a:t>i</a:t>
            </a:r>
            <a:r>
              <a:rPr lang="en-US" sz="2400"/>
              <a:t>] * input</a:t>
            </a:r>
            <a:r>
              <a:rPr lang="en-US" sz="2400" baseline="-25000"/>
              <a:t>j</a:t>
            </a:r>
            <a:endParaRPr lang="en-US" sz="2400"/>
          </a:p>
          <a:p>
            <a:pPr lvl="1">
              <a:lnSpc>
                <a:spcPct val="80000"/>
              </a:lnSpc>
            </a:pPr>
            <a:r>
              <a:rPr lang="en-US" sz="2000"/>
              <a:t>where: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FF0000"/>
                </a:solidFill>
                <a:sym typeface="Symbol" charset="0"/>
              </a:rPr>
              <a:t></a:t>
            </a:r>
            <a:r>
              <a:rPr lang="en-US" sz="2000"/>
              <a:t> is the learning rate;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 </a:t>
            </a:r>
            <a:r>
              <a:rPr lang="en-US" sz="2000">
                <a:solidFill>
                  <a:srgbClr val="FF0000"/>
                </a:solidFill>
              </a:rPr>
              <a:t>teacher</a:t>
            </a:r>
            <a:r>
              <a:rPr lang="en-US" sz="2000" baseline="-25000">
                <a:solidFill>
                  <a:srgbClr val="FF0000"/>
                </a:solidFill>
              </a:rPr>
              <a:t>i</a:t>
            </a:r>
            <a:r>
              <a:rPr lang="en-US" sz="2000">
                <a:solidFill>
                  <a:srgbClr val="FF0000"/>
                </a:solidFill>
              </a:rPr>
              <a:t> - output</a:t>
            </a:r>
            <a:r>
              <a:rPr lang="en-US" sz="2000" baseline="-25000">
                <a:solidFill>
                  <a:srgbClr val="FF0000"/>
                </a:solidFill>
              </a:rPr>
              <a:t>i</a:t>
            </a:r>
            <a:r>
              <a:rPr lang="en-US" sz="2000"/>
              <a:t> is the </a:t>
            </a:r>
            <a:r>
              <a:rPr lang="en-US" sz="2000">
                <a:solidFill>
                  <a:schemeClr val="accent2"/>
                </a:solidFill>
              </a:rPr>
              <a:t>error term</a:t>
            </a:r>
            <a:r>
              <a:rPr lang="en-US" sz="2000"/>
              <a:t>;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and </a:t>
            </a:r>
            <a:r>
              <a:rPr lang="en-US" sz="2000">
                <a:solidFill>
                  <a:srgbClr val="FF0000"/>
                </a:solidFill>
              </a:rPr>
              <a:t>input</a:t>
            </a:r>
            <a:r>
              <a:rPr lang="en-US" sz="2000" baseline="-25000">
                <a:solidFill>
                  <a:srgbClr val="FF0000"/>
                </a:solidFill>
              </a:rPr>
              <a:t>j</a:t>
            </a:r>
            <a:r>
              <a:rPr lang="en-US" sz="2000">
                <a:solidFill>
                  <a:srgbClr val="FF0000"/>
                </a:solidFill>
              </a:rPr>
              <a:t> </a:t>
            </a:r>
            <a:r>
              <a:rPr lang="en-US" sz="2000"/>
              <a:t>is the input activation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400"/>
              <a:t>w</a:t>
            </a:r>
            <a:r>
              <a:rPr lang="en-US" sz="2400" baseline="-25000"/>
              <a:t>i,j = </a:t>
            </a:r>
            <a:r>
              <a:rPr lang="en-US" sz="2400"/>
              <a:t>w</a:t>
            </a:r>
            <a:r>
              <a:rPr lang="en-US" sz="2400" baseline="-25000"/>
              <a:t>i,j</a:t>
            </a:r>
            <a:r>
              <a:rPr lang="en-US" sz="2400"/>
              <a:t> + </a:t>
            </a:r>
            <a:r>
              <a:rPr lang="en-US" sz="2400">
                <a:sym typeface="Symbol" charset="0"/>
              </a:rPr>
              <a:t></a:t>
            </a:r>
            <a:r>
              <a:rPr lang="en-US" sz="2400"/>
              <a:t>w</a:t>
            </a:r>
            <a:r>
              <a:rPr lang="en-US" sz="2400" baseline="-25000"/>
              <a:t>i,j</a:t>
            </a:r>
            <a:r>
              <a:rPr lang="en-US" sz="2400"/>
              <a:t> </a:t>
            </a:r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6629400" y="4495800"/>
            <a:ext cx="1600200" cy="37623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Delta rule</a:t>
            </a:r>
          </a:p>
        </p:txBody>
      </p:sp>
    </p:spTree>
    <p:extLst>
      <p:ext uri="{BB962C8B-B14F-4D97-AF65-F5344CB8AC3E}">
        <p14:creationId xmlns:p14="http://schemas.microsoft.com/office/powerpoint/2010/main" val="3857983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Adjusting perceptron weights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>
                <a:sym typeface="Symbol" charset="0"/>
              </a:rPr>
              <a:t></a:t>
            </a:r>
            <a:r>
              <a:rPr lang="en-US"/>
              <a:t>w</a:t>
            </a:r>
            <a:r>
              <a:rPr lang="en-US" baseline="-25000"/>
              <a:t>i,j</a:t>
            </a:r>
            <a:r>
              <a:rPr lang="en-US"/>
              <a:t> = </a:t>
            </a:r>
            <a:r>
              <a:rPr lang="en-US">
                <a:sym typeface="Symbol" charset="0"/>
              </a:rPr>
              <a:t> </a:t>
            </a:r>
            <a:r>
              <a:rPr lang="en-US"/>
              <a:t>* [teacher</a:t>
            </a:r>
            <a:r>
              <a:rPr lang="en-US" baseline="-25000"/>
              <a:t>i</a:t>
            </a:r>
            <a:r>
              <a:rPr lang="en-US"/>
              <a:t> - output</a:t>
            </a:r>
            <a:r>
              <a:rPr lang="en-US" baseline="-25000"/>
              <a:t>i</a:t>
            </a:r>
            <a:r>
              <a:rPr lang="en-US"/>
              <a:t>] * input</a:t>
            </a:r>
            <a:r>
              <a:rPr lang="en-US" baseline="-25000"/>
              <a:t>j</a:t>
            </a:r>
          </a:p>
          <a:p>
            <a:pPr marL="609600" indent="-609600">
              <a:lnSpc>
                <a:spcPct val="90000"/>
              </a:lnSpc>
            </a:pPr>
            <a:r>
              <a:rPr lang="en-US">
                <a:solidFill>
                  <a:srgbClr val="FF0000"/>
                </a:solidFill>
              </a:rPr>
              <a:t>miss</a:t>
            </a:r>
            <a:r>
              <a:rPr lang="en-US" baseline="-25000">
                <a:solidFill>
                  <a:srgbClr val="FF0000"/>
                </a:solidFill>
              </a:rPr>
              <a:t>i</a:t>
            </a:r>
            <a:r>
              <a:rPr lang="en-US" baseline="-25000"/>
              <a:t> </a:t>
            </a:r>
            <a:r>
              <a:rPr lang="en-US"/>
              <a:t>is (teacher</a:t>
            </a:r>
            <a:r>
              <a:rPr lang="en-US" baseline="-25000"/>
              <a:t>i</a:t>
            </a:r>
            <a:r>
              <a:rPr lang="en-US"/>
              <a:t> - output</a:t>
            </a:r>
            <a:r>
              <a:rPr lang="en-US" baseline="-25000"/>
              <a:t>i</a:t>
            </a:r>
            <a:r>
              <a:rPr lang="en-US"/>
              <a:t>)</a:t>
            </a:r>
          </a:p>
          <a:p>
            <a:pPr marL="609600" indent="-609600">
              <a:lnSpc>
                <a:spcPct val="90000"/>
              </a:lnSpc>
            </a:pPr>
            <a:endParaRPr lang="en-US"/>
          </a:p>
          <a:p>
            <a:pPr marL="609600" indent="-609600">
              <a:lnSpc>
                <a:spcPct val="90000"/>
              </a:lnSpc>
            </a:pPr>
            <a:endParaRPr lang="en-US"/>
          </a:p>
          <a:p>
            <a:pPr marL="609600" indent="-609600">
              <a:lnSpc>
                <a:spcPct val="90000"/>
              </a:lnSpc>
            </a:pPr>
            <a:endParaRPr lang="en-US"/>
          </a:p>
          <a:p>
            <a:pPr marL="609600" indent="-609600">
              <a:lnSpc>
                <a:spcPct val="90000"/>
              </a:lnSpc>
            </a:pPr>
            <a:endParaRPr lang="en-US"/>
          </a:p>
          <a:p>
            <a:pPr marL="609600" indent="-609600">
              <a:lnSpc>
                <a:spcPct val="90000"/>
              </a:lnSpc>
            </a:pPr>
            <a:r>
              <a:rPr lang="en-US"/>
              <a:t>Adjust each w</a:t>
            </a:r>
            <a:r>
              <a:rPr lang="en-US" baseline="-25000"/>
              <a:t>i,j </a:t>
            </a:r>
            <a:r>
              <a:rPr lang="en-US"/>
              <a:t>based on input</a:t>
            </a:r>
            <a:r>
              <a:rPr lang="en-US" baseline="-25000"/>
              <a:t>j</a:t>
            </a:r>
            <a:r>
              <a:rPr lang="en-US"/>
              <a:t> and miss</a:t>
            </a:r>
            <a:r>
              <a:rPr lang="en-US" baseline="-25000"/>
              <a:t>i</a:t>
            </a:r>
          </a:p>
          <a:p>
            <a:pPr marL="609600" indent="-609600">
              <a:lnSpc>
                <a:spcPct val="90000"/>
              </a:lnSpc>
            </a:pPr>
            <a:r>
              <a:rPr lang="en-US" baseline="-25000"/>
              <a:t>The above table shows adaptation.</a:t>
            </a:r>
          </a:p>
          <a:p>
            <a:pPr marL="609600" indent="-609600">
              <a:lnSpc>
                <a:spcPct val="90000"/>
              </a:lnSpc>
            </a:pPr>
            <a:r>
              <a:rPr lang="en-US" baseline="-25000"/>
              <a:t> Incremental learning.</a:t>
            </a:r>
          </a:p>
          <a:p>
            <a:pPr marL="990600" lvl="1" indent="-533400">
              <a:lnSpc>
                <a:spcPct val="90000"/>
              </a:lnSpc>
            </a:pPr>
            <a:endParaRPr lang="en-US"/>
          </a:p>
        </p:txBody>
      </p:sp>
      <p:graphicFrame>
        <p:nvGraphicFramePr>
          <p:cNvPr id="270340" name="Object 4"/>
          <p:cNvGraphicFramePr>
            <a:graphicFrameLocks noChangeAspect="1"/>
          </p:cNvGraphicFramePr>
          <p:nvPr/>
        </p:nvGraphicFramePr>
        <p:xfrm>
          <a:off x="1066800" y="3124200"/>
          <a:ext cx="5986463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" name="Worksheet" r:id="rId3" imgW="3315005" imgH="695554" progId="Excel.Sheet.8">
                  <p:embed/>
                </p:oleObj>
              </mc:Choice>
              <mc:Fallback>
                <p:oleObj name="Worksheet" r:id="rId3" imgW="3315005" imgH="695554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124200"/>
                        <a:ext cx="5986463" cy="132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5262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Node biases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node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s output is a weighted function of its inputs</a:t>
            </a:r>
          </a:p>
          <a:p>
            <a:endParaRPr lang="en-US"/>
          </a:p>
          <a:p>
            <a:r>
              <a:rPr lang="en-US">
                <a:solidFill>
                  <a:srgbClr val="0099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What is a bias?</a:t>
            </a:r>
          </a:p>
          <a:p>
            <a:r>
              <a:rPr lang="en-US"/>
              <a:t>How can we learn the </a:t>
            </a:r>
            <a:r>
              <a:rPr lang="en-US">
                <a:solidFill>
                  <a:srgbClr val="FF0000"/>
                </a:solidFill>
              </a:rPr>
              <a:t>bias value</a:t>
            </a:r>
            <a:r>
              <a:rPr lang="en-US"/>
              <a:t>?</a:t>
            </a:r>
          </a:p>
          <a:p>
            <a:endParaRPr lang="en-US">
              <a:solidFill>
                <a:srgbClr val="FF0000"/>
              </a:solidFill>
            </a:endParaRPr>
          </a:p>
          <a:p>
            <a:r>
              <a:rPr lang="en-US">
                <a:solidFill>
                  <a:srgbClr val="FF0000"/>
                </a:solidFill>
              </a:rPr>
              <a:t>Answer:</a:t>
            </a:r>
            <a:r>
              <a:rPr lang="en-US"/>
              <a:t> treat them like just another weight</a:t>
            </a:r>
          </a:p>
        </p:txBody>
      </p:sp>
    </p:spTree>
    <p:extLst>
      <p:ext uri="{BB962C8B-B14F-4D97-AF65-F5344CB8AC3E}">
        <p14:creationId xmlns:p14="http://schemas.microsoft.com/office/powerpoint/2010/main" val="3115044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911"/>
          </a:xfrm>
        </p:spPr>
        <p:txBody>
          <a:bodyPr/>
          <a:lstStyle/>
          <a:p>
            <a:r>
              <a:rPr lang="en-US"/>
              <a:t>The Neuron Model</a:t>
            </a:r>
          </a:p>
        </p:txBody>
      </p:sp>
      <p:pic>
        <p:nvPicPr>
          <p:cNvPr id="6149" name="Picture 5" descr="report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1676400"/>
            <a:ext cx="3800475" cy="19526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2" name="Picture 8" descr="report"/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1660525"/>
            <a:ext cx="4005263" cy="19780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155" name="Picture 11" descr="report"/>
          <p:cNvPicPr>
            <a:picLocks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4419600"/>
            <a:ext cx="3810000" cy="1809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2590800" y="3810000"/>
            <a:ext cx="91440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 flipH="1">
            <a:off x="4953000" y="3810000"/>
            <a:ext cx="914400" cy="60960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2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7" grpId="0" animBg="1"/>
      <p:bldP spid="615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/>
              <a:t>Training </a:t>
            </a:r>
            <a:r>
              <a:rPr lang="en-US">
                <a:solidFill>
                  <a:srgbClr val="FF0000"/>
                </a:solidFill>
              </a:rPr>
              <a:t>biases (</a:t>
            </a:r>
            <a:r>
              <a:rPr lang="en-US">
                <a:solidFill>
                  <a:srgbClr val="FF0000"/>
                </a:solidFill>
                <a:sym typeface="Symbol" charset="0"/>
              </a:rPr>
              <a:t></a:t>
            </a:r>
            <a:r>
              <a:rPr lang="en-US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001000" cy="5410200"/>
          </a:xfrm>
        </p:spPr>
        <p:txBody>
          <a:bodyPr>
            <a:normAutofit lnSpcReduction="10000"/>
          </a:bodyPr>
          <a:lstStyle/>
          <a:p>
            <a:r>
              <a:rPr lang="en-US" sz="2800"/>
              <a:t>A node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s output:</a:t>
            </a:r>
          </a:p>
          <a:p>
            <a:pPr lvl="1"/>
            <a:r>
              <a:rPr lang="en-US" sz="2400"/>
              <a:t>1 if w</a:t>
            </a:r>
            <a:r>
              <a:rPr lang="en-US" sz="2400" baseline="-25000"/>
              <a:t>1</a:t>
            </a:r>
            <a:r>
              <a:rPr lang="en-US" sz="2400"/>
              <a:t>x</a:t>
            </a:r>
            <a:r>
              <a:rPr lang="en-US" sz="2400" baseline="-25000"/>
              <a:t>1</a:t>
            </a:r>
            <a:r>
              <a:rPr lang="en-US" sz="2400"/>
              <a:t> + w</a:t>
            </a:r>
            <a:r>
              <a:rPr lang="en-US" sz="2400" baseline="-25000"/>
              <a:t>2</a:t>
            </a:r>
            <a:r>
              <a:rPr lang="en-US" sz="2400"/>
              <a:t>x</a:t>
            </a:r>
            <a:r>
              <a:rPr lang="en-US" sz="2400" baseline="-25000"/>
              <a:t>2</a:t>
            </a:r>
            <a:r>
              <a:rPr lang="en-US" sz="2400"/>
              <a:t> + … + w</a:t>
            </a:r>
            <a:r>
              <a:rPr lang="en-US" sz="2400" baseline="-25000"/>
              <a:t>n</a:t>
            </a:r>
            <a:r>
              <a:rPr lang="en-US" sz="2400"/>
              <a:t>x</a:t>
            </a:r>
            <a:r>
              <a:rPr lang="en-US" sz="2400" baseline="-25000"/>
              <a:t>n</a:t>
            </a:r>
            <a:r>
              <a:rPr lang="en-US" sz="2400"/>
              <a:t> &gt;= </a:t>
            </a:r>
            <a:r>
              <a:rPr lang="en-US" sz="2400">
                <a:solidFill>
                  <a:srgbClr val="FF0000"/>
                </a:solidFill>
                <a:sym typeface="Symbol" charset="0"/>
              </a:rPr>
              <a:t></a:t>
            </a:r>
            <a:endParaRPr lang="en-US" sz="2400">
              <a:solidFill>
                <a:srgbClr val="FF0000"/>
              </a:solidFill>
            </a:endParaRPr>
          </a:p>
          <a:p>
            <a:pPr lvl="1"/>
            <a:r>
              <a:rPr lang="en-US" sz="2400"/>
              <a:t>0 otherwise</a:t>
            </a:r>
          </a:p>
          <a:p>
            <a:r>
              <a:rPr lang="en-US" sz="2800"/>
              <a:t>Rewrite</a:t>
            </a:r>
          </a:p>
          <a:p>
            <a:pPr lvl="1"/>
            <a:r>
              <a:rPr lang="en-US" sz="2400"/>
              <a:t>w</a:t>
            </a:r>
            <a:r>
              <a:rPr lang="en-US" sz="2400" baseline="-25000"/>
              <a:t>1</a:t>
            </a:r>
            <a:r>
              <a:rPr lang="en-US" sz="2400"/>
              <a:t>x</a:t>
            </a:r>
            <a:r>
              <a:rPr lang="en-US" sz="2400" baseline="-25000"/>
              <a:t>1</a:t>
            </a:r>
            <a:r>
              <a:rPr lang="en-US" sz="2400"/>
              <a:t> + w</a:t>
            </a:r>
            <a:r>
              <a:rPr lang="en-US" sz="2400" baseline="-25000"/>
              <a:t>2</a:t>
            </a:r>
            <a:r>
              <a:rPr lang="en-US" sz="2400"/>
              <a:t>x</a:t>
            </a:r>
            <a:r>
              <a:rPr lang="en-US" sz="2400" baseline="-25000"/>
              <a:t>2</a:t>
            </a:r>
            <a:r>
              <a:rPr lang="en-US" sz="2400"/>
              <a:t> + … + w</a:t>
            </a:r>
            <a:r>
              <a:rPr lang="en-US" sz="2400" baseline="-25000"/>
              <a:t>n</a:t>
            </a:r>
            <a:r>
              <a:rPr lang="en-US" sz="2400"/>
              <a:t>x</a:t>
            </a:r>
            <a:r>
              <a:rPr lang="en-US" sz="2400" baseline="-25000"/>
              <a:t>n</a:t>
            </a:r>
            <a:r>
              <a:rPr lang="en-US" sz="2400"/>
              <a:t> - </a:t>
            </a:r>
            <a:r>
              <a:rPr lang="en-US" sz="2400">
                <a:sym typeface="Symbol" charset="0"/>
              </a:rPr>
              <a:t></a:t>
            </a:r>
            <a:r>
              <a:rPr lang="en-US" sz="2400"/>
              <a:t> &gt;= 0</a:t>
            </a:r>
          </a:p>
          <a:p>
            <a:pPr lvl="1"/>
            <a:r>
              <a:rPr lang="en-US" sz="2400"/>
              <a:t>w</a:t>
            </a:r>
            <a:r>
              <a:rPr lang="en-US" sz="2400" baseline="-25000"/>
              <a:t>1</a:t>
            </a:r>
            <a:r>
              <a:rPr lang="en-US" sz="2400"/>
              <a:t>x</a:t>
            </a:r>
            <a:r>
              <a:rPr lang="en-US" sz="2400" baseline="-25000"/>
              <a:t>1</a:t>
            </a:r>
            <a:r>
              <a:rPr lang="en-US" sz="2400"/>
              <a:t> + w</a:t>
            </a:r>
            <a:r>
              <a:rPr lang="en-US" sz="2400" baseline="-25000"/>
              <a:t>2</a:t>
            </a:r>
            <a:r>
              <a:rPr lang="en-US" sz="2400"/>
              <a:t>x</a:t>
            </a:r>
            <a:r>
              <a:rPr lang="en-US" sz="2400" baseline="-25000"/>
              <a:t>2</a:t>
            </a:r>
            <a:r>
              <a:rPr lang="en-US" sz="2400"/>
              <a:t> + … + w</a:t>
            </a:r>
            <a:r>
              <a:rPr lang="en-US" sz="2400" baseline="-25000"/>
              <a:t>n</a:t>
            </a:r>
            <a:r>
              <a:rPr lang="en-US" sz="2400"/>
              <a:t>x</a:t>
            </a:r>
            <a:r>
              <a:rPr lang="en-US" sz="2400" baseline="-25000"/>
              <a:t>n</a:t>
            </a:r>
            <a:r>
              <a:rPr lang="en-US" sz="2400"/>
              <a:t> + </a:t>
            </a:r>
            <a:r>
              <a:rPr lang="en-US" sz="2400">
                <a:sym typeface="Symbol" charset="0"/>
              </a:rPr>
              <a:t></a:t>
            </a:r>
            <a:r>
              <a:rPr lang="en-US" sz="2400"/>
              <a:t>(-1) &gt;= 0</a:t>
            </a:r>
          </a:p>
          <a:p>
            <a:endParaRPr lang="en-US" sz="2800"/>
          </a:p>
          <a:p>
            <a:r>
              <a:rPr lang="en-US" sz="2800"/>
              <a:t>Hence, the bias is </a:t>
            </a:r>
            <a:r>
              <a:rPr lang="en-US" sz="2800">
                <a:solidFill>
                  <a:srgbClr val="FF0000"/>
                </a:solidFill>
              </a:rPr>
              <a:t>just another weight</a:t>
            </a:r>
            <a:r>
              <a:rPr lang="en-US" sz="2800"/>
              <a:t> whose activation is always -1</a:t>
            </a:r>
          </a:p>
          <a:p>
            <a:endParaRPr lang="en-US" sz="2800"/>
          </a:p>
          <a:p>
            <a:r>
              <a:rPr lang="en-US" sz="2800"/>
              <a:t>Just add one more input unit to the network topology</a:t>
            </a:r>
          </a:p>
        </p:txBody>
      </p:sp>
      <p:sp>
        <p:nvSpPr>
          <p:cNvPr id="272388" name="Line 4"/>
          <p:cNvSpPr>
            <a:spLocks noChangeShapeType="1"/>
          </p:cNvSpPr>
          <p:nvPr/>
        </p:nvSpPr>
        <p:spPr bwMode="auto">
          <a:xfrm flipH="1">
            <a:off x="6019800" y="1600200"/>
            <a:ext cx="3048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2389" name="Text Box 5"/>
          <p:cNvSpPr txBox="1">
            <a:spLocks noChangeArrowheads="1"/>
          </p:cNvSpPr>
          <p:nvPr/>
        </p:nvSpPr>
        <p:spPr bwMode="auto">
          <a:xfrm>
            <a:off x="6781800" y="14478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3082050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Perceptron convergence </a:t>
            </a:r>
            <a:r>
              <a:rPr lang="en-US">
                <a:solidFill>
                  <a:srgbClr val="FF0000"/>
                </a:solidFill>
              </a:rPr>
              <a:t>theorem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  <a:solidFill>
            <a:srgbClr val="FFFFCC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If a set of &lt;input, output&gt; pairs are </a:t>
            </a:r>
            <a:r>
              <a:rPr lang="en-US">
                <a:solidFill>
                  <a:srgbClr val="FF0000"/>
                </a:solidFill>
              </a:rPr>
              <a:t>learnable</a:t>
            </a:r>
            <a:r>
              <a:rPr lang="en-US"/>
              <a:t> (representable), </a:t>
            </a:r>
            <a:r>
              <a:rPr lang="en-US">
                <a:solidFill>
                  <a:srgbClr val="FF0000"/>
                </a:solidFill>
              </a:rPr>
              <a:t>the delta rule</a:t>
            </a:r>
            <a:r>
              <a:rPr lang="en-US"/>
              <a:t> will find the necessary weights</a:t>
            </a:r>
          </a:p>
          <a:p>
            <a:pPr lvl="1">
              <a:lnSpc>
                <a:spcPct val="90000"/>
              </a:lnSpc>
            </a:pPr>
            <a:r>
              <a:rPr lang="en-US"/>
              <a:t>in a finite number of steps</a:t>
            </a:r>
          </a:p>
          <a:p>
            <a:pPr lvl="1">
              <a:lnSpc>
                <a:spcPct val="90000"/>
              </a:lnSpc>
            </a:pPr>
            <a:r>
              <a:rPr lang="en-US"/>
              <a:t>independent of initial weights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However, a single layer perceptron can only learn </a:t>
            </a:r>
            <a:r>
              <a:rPr lang="en-US">
                <a:solidFill>
                  <a:schemeClr val="accent2"/>
                </a:solidFill>
              </a:rPr>
              <a:t>linearly separable</a:t>
            </a:r>
            <a:r>
              <a:rPr lang="en-US"/>
              <a:t> concepts</a:t>
            </a:r>
          </a:p>
          <a:p>
            <a:pPr lvl="1">
              <a:lnSpc>
                <a:spcPct val="90000"/>
              </a:lnSpc>
            </a:pPr>
            <a:r>
              <a:rPr lang="en-US"/>
              <a:t>it works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iff </a:t>
            </a:r>
            <a:r>
              <a:rPr lang="en-US">
                <a:solidFill>
                  <a:schemeClr val="accent2"/>
                </a:solidFill>
              </a:rPr>
              <a:t>gradient descent</a:t>
            </a:r>
            <a:r>
              <a:rPr lang="en-US"/>
              <a:t> works</a:t>
            </a:r>
          </a:p>
        </p:txBody>
      </p:sp>
    </p:spTree>
    <p:extLst>
      <p:ext uri="{BB962C8B-B14F-4D97-AF65-F5344CB8AC3E}">
        <p14:creationId xmlns:p14="http://schemas.microsoft.com/office/powerpoint/2010/main" val="343601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Linear separability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534400" cy="4876800"/>
          </a:xfrm>
        </p:spPr>
        <p:txBody>
          <a:bodyPr/>
          <a:lstStyle/>
          <a:p>
            <a:r>
              <a:rPr lang="en-US" sz="2800"/>
              <a:t>Consider a  perceptron</a:t>
            </a:r>
          </a:p>
          <a:p>
            <a:endParaRPr lang="en-US" sz="2800"/>
          </a:p>
          <a:p>
            <a:r>
              <a:rPr lang="en-US" sz="2800"/>
              <a:t>Its output is</a:t>
            </a:r>
          </a:p>
          <a:p>
            <a:pPr lvl="1"/>
            <a:r>
              <a:rPr lang="en-US" sz="2400"/>
              <a:t>1, if W</a:t>
            </a:r>
            <a:r>
              <a:rPr lang="en-US" sz="2400" baseline="-25000"/>
              <a:t>1</a:t>
            </a:r>
            <a:r>
              <a:rPr lang="en-US" sz="2400"/>
              <a:t>X</a:t>
            </a:r>
            <a:r>
              <a:rPr lang="en-US" sz="2400" baseline="-25000"/>
              <a:t>1</a:t>
            </a:r>
            <a:r>
              <a:rPr lang="en-US" sz="2400"/>
              <a:t> + W</a:t>
            </a:r>
            <a:r>
              <a:rPr lang="en-US" sz="2400" baseline="-25000"/>
              <a:t>2</a:t>
            </a:r>
            <a:r>
              <a:rPr lang="en-US" sz="2400"/>
              <a:t>X</a:t>
            </a:r>
            <a:r>
              <a:rPr lang="en-US" sz="2400" baseline="-25000"/>
              <a:t>2</a:t>
            </a:r>
            <a:r>
              <a:rPr lang="en-US" sz="2400"/>
              <a:t> &gt; </a:t>
            </a:r>
            <a:r>
              <a:rPr lang="en-US" sz="2400">
                <a:sym typeface="Symbol" charset="0"/>
              </a:rPr>
              <a:t></a:t>
            </a:r>
            <a:endParaRPr lang="en-US" sz="2400"/>
          </a:p>
          <a:p>
            <a:pPr lvl="1"/>
            <a:r>
              <a:rPr lang="en-US" sz="2400"/>
              <a:t>0, otherwise</a:t>
            </a:r>
          </a:p>
          <a:p>
            <a:pPr lvl="1"/>
            <a:endParaRPr lang="en-US" sz="2400"/>
          </a:p>
          <a:p>
            <a:r>
              <a:rPr lang="en-US" sz="2800"/>
              <a:t>In terms of feature space</a:t>
            </a:r>
          </a:p>
          <a:p>
            <a:pPr lvl="1"/>
            <a:r>
              <a:rPr lang="en-US" sz="2400"/>
              <a:t>hence, it can only classify examples if a line (hyperplane more generally) can </a:t>
            </a:r>
            <a:r>
              <a:rPr lang="en-US" sz="2400">
                <a:solidFill>
                  <a:srgbClr val="FF0000"/>
                </a:solidFill>
              </a:rPr>
              <a:t>separate the positive examples from the negative examples</a:t>
            </a:r>
          </a:p>
        </p:txBody>
      </p:sp>
    </p:spTree>
    <p:extLst>
      <p:ext uri="{BB962C8B-B14F-4D97-AF65-F5344CB8AC3E}">
        <p14:creationId xmlns:p14="http://schemas.microsoft.com/office/powerpoint/2010/main" val="353265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784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>
                <a:solidFill>
                  <a:srgbClr val="FF0000"/>
                </a:solidFill>
              </a:rPr>
              <a:t>What </a:t>
            </a:r>
            <a:r>
              <a:rPr lang="en-US" sz="3600"/>
              <a:t>can Perceptrons Represent ? </a:t>
            </a:r>
          </a:p>
        </p:txBody>
      </p:sp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228600" y="1981200"/>
            <a:ext cx="8686800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800"/>
              <a:t>- Some </a:t>
            </a:r>
            <a:r>
              <a:rPr lang="en-US" sz="2800">
                <a:solidFill>
                  <a:srgbClr val="FF0000"/>
                </a:solidFill>
              </a:rPr>
              <a:t>complex Boolean</a:t>
            </a:r>
            <a:r>
              <a:rPr lang="en-US" sz="2800"/>
              <a:t> function can be represented.</a:t>
            </a:r>
          </a:p>
          <a:p>
            <a:pPr eaLnBrk="0" hangingPunct="0"/>
            <a:r>
              <a:rPr lang="en-US" sz="2800"/>
              <a:t>  </a:t>
            </a:r>
          </a:p>
          <a:p>
            <a:pPr eaLnBrk="0" hangingPunct="0"/>
            <a:r>
              <a:rPr lang="en-US" sz="4000" b="1"/>
              <a:t>  For example:</a:t>
            </a:r>
            <a:r>
              <a:rPr lang="en-US" sz="2800"/>
              <a:t> </a:t>
            </a:r>
          </a:p>
          <a:p>
            <a:pPr eaLnBrk="0" hangingPunct="0"/>
            <a:r>
              <a:rPr lang="en-US" sz="2800">
                <a:solidFill>
                  <a:srgbClr val="FF0000"/>
                </a:solidFill>
              </a:rPr>
              <a:t>Majority function</a:t>
            </a:r>
            <a:r>
              <a:rPr lang="en-US" sz="2800"/>
              <a:t> - will be covered in this lecture.</a:t>
            </a:r>
          </a:p>
          <a:p>
            <a:pPr eaLnBrk="0" hangingPunct="0"/>
            <a:endParaRPr lang="en-US" sz="2800"/>
          </a:p>
          <a:p>
            <a:pPr eaLnBrk="0" hangingPunct="0"/>
            <a:endParaRPr lang="en-US" sz="2800"/>
          </a:p>
          <a:p>
            <a:pPr eaLnBrk="0" hangingPunct="0"/>
            <a:r>
              <a:rPr lang="en-US" sz="2800"/>
              <a:t>- Perceptrons are </a:t>
            </a:r>
            <a:r>
              <a:rPr lang="en-US" sz="2800">
                <a:solidFill>
                  <a:srgbClr val="0099CC"/>
                </a:solidFill>
              </a:rPr>
              <a:t>limited</a:t>
            </a:r>
            <a:r>
              <a:rPr lang="en-US" sz="2800">
                <a:solidFill>
                  <a:srgbClr val="FF0000"/>
                </a:solidFill>
              </a:rPr>
              <a:t> in the Boolean</a:t>
            </a:r>
            <a:r>
              <a:rPr lang="en-US" sz="2800"/>
              <a:t> functions they can represent.</a:t>
            </a:r>
          </a:p>
        </p:txBody>
      </p:sp>
    </p:spTree>
    <p:extLst>
      <p:ext uri="{BB962C8B-B14F-4D97-AF65-F5344CB8AC3E}">
        <p14:creationId xmlns:p14="http://schemas.microsoft.com/office/powerpoint/2010/main" val="283726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0" y="1905000"/>
            <a:ext cx="9144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/>
              <a:t>Figure 19.9. Linear Separability in Perceptrons </a:t>
            </a:r>
          </a:p>
        </p:txBody>
      </p:sp>
      <p:pic>
        <p:nvPicPr>
          <p:cNvPr id="207875" name="Picture 3" descr="19_9"/>
          <p:cNvPicPr>
            <a:picLocks noChangeAspect="1" noChangeArrowheads="1"/>
          </p:cNvPicPr>
          <p:nvPr/>
        </p:nvPicPr>
        <p:blipFill>
          <a:blip r:embed="rId2">
            <a:lum bright="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" r="4552" b="11726"/>
          <a:stretch>
            <a:fillRect/>
          </a:stretch>
        </p:blipFill>
        <p:spPr bwMode="auto">
          <a:xfrm>
            <a:off x="0" y="3252788"/>
            <a:ext cx="9144000" cy="36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87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Separability Problem and EXOR trouble</a:t>
            </a:r>
          </a:p>
        </p:txBody>
      </p:sp>
    </p:spTree>
    <p:extLst>
      <p:ext uri="{BB962C8B-B14F-4D97-AF65-F5344CB8AC3E}">
        <p14:creationId xmlns:p14="http://schemas.microsoft.com/office/powerpoint/2010/main" val="113669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and OR linear Separators</a:t>
            </a:r>
          </a:p>
        </p:txBody>
      </p:sp>
      <p:pic>
        <p:nvPicPr>
          <p:cNvPr id="279555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333"/>
          <a:stretch>
            <a:fillRect/>
          </a:stretch>
        </p:blipFill>
        <p:spPr>
          <a:xfrm>
            <a:off x="685800" y="1905000"/>
            <a:ext cx="7543800" cy="4114800"/>
          </a:xfrm>
        </p:spPr>
      </p:pic>
    </p:spTree>
    <p:extLst>
      <p:ext uri="{BB962C8B-B14F-4D97-AF65-F5344CB8AC3E}">
        <p14:creationId xmlns:p14="http://schemas.microsoft.com/office/powerpoint/2010/main" val="2846470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Separation in n-1 dimensions</a:t>
            </a:r>
          </a:p>
        </p:txBody>
      </p:sp>
      <p:pic>
        <p:nvPicPr>
          <p:cNvPr id="280579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98"/>
          <a:stretch>
            <a:fillRect/>
          </a:stretch>
        </p:blipFill>
        <p:spPr>
          <a:xfrm>
            <a:off x="2686050" y="1600200"/>
            <a:ext cx="3771900" cy="4525963"/>
          </a:xfrm>
          <a:noFill/>
          <a:ln/>
        </p:spPr>
      </p:pic>
      <p:sp>
        <p:nvSpPr>
          <p:cNvPr id="280580" name="Text Box 4"/>
          <p:cNvSpPr txBox="1">
            <a:spLocks noChangeArrowheads="1"/>
          </p:cNvSpPr>
          <p:nvPr/>
        </p:nvSpPr>
        <p:spPr bwMode="auto">
          <a:xfrm>
            <a:off x="6629400" y="5105400"/>
            <a:ext cx="2514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Example of 3Dimensional space</a:t>
            </a:r>
          </a:p>
        </p:txBody>
      </p:sp>
      <p:sp>
        <p:nvSpPr>
          <p:cNvPr id="280581" name="Text Box 5"/>
          <p:cNvSpPr txBox="1">
            <a:spLocks noChangeArrowheads="1"/>
          </p:cNvSpPr>
          <p:nvPr/>
        </p:nvSpPr>
        <p:spPr bwMode="auto">
          <a:xfrm>
            <a:off x="381000" y="3657600"/>
            <a:ext cx="990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majority</a:t>
            </a:r>
          </a:p>
        </p:txBody>
      </p:sp>
    </p:spTree>
    <p:extLst>
      <p:ext uri="{BB962C8B-B14F-4D97-AF65-F5344CB8AC3E}">
        <p14:creationId xmlns:p14="http://schemas.microsoft.com/office/powerpoint/2010/main" val="346262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Perceptrons &amp; XOR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XOR function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lvl="1"/>
            <a:endParaRPr lang="ru-RU"/>
          </a:p>
          <a:p>
            <a:pPr lvl="1"/>
            <a:endParaRPr lang="ru-RU"/>
          </a:p>
          <a:p>
            <a:pPr lvl="1"/>
            <a:r>
              <a:rPr lang="en-US"/>
              <a:t>no way to draw a line to separate the positive from negative examples</a:t>
            </a:r>
          </a:p>
        </p:txBody>
      </p:sp>
      <p:graphicFrame>
        <p:nvGraphicFramePr>
          <p:cNvPr id="282628" name="Object 4"/>
          <p:cNvGraphicFramePr>
            <a:graphicFrameLocks noChangeAspect="1"/>
          </p:cNvGraphicFramePr>
          <p:nvPr/>
        </p:nvGraphicFramePr>
        <p:xfrm>
          <a:off x="1143000" y="2819400"/>
          <a:ext cx="3886200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4" name="Worksheet" r:id="rId3" imgW="1838554" imgH="857707" progId="Excel.Sheet.8">
                  <p:embed/>
                </p:oleObj>
              </mc:Choice>
              <mc:Fallback>
                <p:oleObj name="Worksheet" r:id="rId3" imgW="1838554" imgH="85770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819400"/>
                        <a:ext cx="3886200" cy="180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9820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do we compute XOR?</a:t>
            </a:r>
          </a:p>
        </p:txBody>
      </p:sp>
      <p:pic>
        <p:nvPicPr>
          <p:cNvPr id="281603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52"/>
          <a:stretch>
            <a:fillRect/>
          </a:stretch>
        </p:blipFill>
        <p:spPr>
          <a:xfrm>
            <a:off x="2738438" y="1600200"/>
            <a:ext cx="3667125" cy="452596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2890489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D2630-17F5-2245-8C3D-66133A88B193}" type="slidenum">
              <a:rPr lang="en-US"/>
              <a:pPr/>
              <a:t>29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1143000"/>
          </a:xfrm>
        </p:spPr>
        <p:txBody>
          <a:bodyPr/>
          <a:lstStyle/>
          <a:p>
            <a:r>
              <a:rPr lang="en-US"/>
              <a:t>Multi layer feed-forward </a:t>
            </a:r>
          </a:p>
        </p:txBody>
      </p:sp>
      <p:sp>
        <p:nvSpPr>
          <p:cNvPr id="18467" name="Text Box 35"/>
          <p:cNvSpPr txBox="1">
            <a:spLocks noChangeArrowheads="1"/>
          </p:cNvSpPr>
          <p:nvPr/>
        </p:nvSpPr>
        <p:spPr bwMode="auto">
          <a:xfrm>
            <a:off x="1066800" y="3352800"/>
            <a:ext cx="9271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rgbClr val="0000FF"/>
                </a:solidFill>
              </a:rPr>
              <a:t>Input</a:t>
            </a:r>
          </a:p>
          <a:p>
            <a:pPr algn="ctr"/>
            <a:r>
              <a:rPr lang="en-US" b="1" i="1">
                <a:solidFill>
                  <a:srgbClr val="0000FF"/>
                </a:solidFill>
              </a:rPr>
              <a:t>layer</a:t>
            </a:r>
            <a:endParaRPr lang="en-US"/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6934200" y="3276600"/>
            <a:ext cx="11811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 i="1">
                <a:solidFill>
                  <a:srgbClr val="009900"/>
                </a:solidFill>
              </a:rPr>
              <a:t>Output</a:t>
            </a:r>
          </a:p>
          <a:p>
            <a:pPr algn="ctr"/>
            <a:r>
              <a:rPr lang="en-US" b="1" i="1">
                <a:solidFill>
                  <a:srgbClr val="009900"/>
                </a:solidFill>
              </a:rPr>
              <a:t>layer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124200" y="5181600"/>
            <a:ext cx="211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996600"/>
                </a:solidFill>
              </a:rPr>
              <a:t>Hidden Layer</a:t>
            </a:r>
            <a:endParaRPr lang="en-US"/>
          </a:p>
        </p:txBody>
      </p:sp>
      <p:grpSp>
        <p:nvGrpSpPr>
          <p:cNvPr id="18516" name="Group 84"/>
          <p:cNvGrpSpPr>
            <a:grpSpLocks/>
          </p:cNvGrpSpPr>
          <p:nvPr/>
        </p:nvGrpSpPr>
        <p:grpSpPr bwMode="auto">
          <a:xfrm>
            <a:off x="2819400" y="2590800"/>
            <a:ext cx="3733800" cy="2362200"/>
            <a:chOff x="2256" y="1680"/>
            <a:chExt cx="2352" cy="1488"/>
          </a:xfrm>
        </p:grpSpPr>
        <p:grpSp>
          <p:nvGrpSpPr>
            <p:cNvPr id="18514" name="Group 82"/>
            <p:cNvGrpSpPr>
              <a:grpSpLocks/>
            </p:cNvGrpSpPr>
            <p:nvPr/>
          </p:nvGrpSpPr>
          <p:grpSpPr bwMode="auto">
            <a:xfrm>
              <a:off x="2256" y="1680"/>
              <a:ext cx="1824" cy="1488"/>
              <a:chOff x="2256" y="1680"/>
              <a:chExt cx="1824" cy="1488"/>
            </a:xfrm>
          </p:grpSpPr>
          <p:sp>
            <p:nvSpPr>
              <p:cNvPr id="18437" name="Oval 5"/>
              <p:cNvSpPr>
                <a:spLocks noChangeArrowheads="1"/>
              </p:cNvSpPr>
              <p:nvPr/>
            </p:nvSpPr>
            <p:spPr bwMode="auto">
              <a:xfrm>
                <a:off x="3072" y="1680"/>
                <a:ext cx="240" cy="240"/>
              </a:xfrm>
              <a:prstGeom prst="ellipse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38" name="Oval 6"/>
              <p:cNvSpPr>
                <a:spLocks noChangeArrowheads="1"/>
              </p:cNvSpPr>
              <p:nvPr/>
            </p:nvSpPr>
            <p:spPr bwMode="auto">
              <a:xfrm>
                <a:off x="3072" y="2064"/>
                <a:ext cx="240" cy="240"/>
              </a:xfrm>
              <a:prstGeom prst="ellipse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39" name="Oval 7"/>
              <p:cNvSpPr>
                <a:spLocks noChangeArrowheads="1"/>
              </p:cNvSpPr>
              <p:nvPr/>
            </p:nvSpPr>
            <p:spPr bwMode="auto">
              <a:xfrm>
                <a:off x="3072" y="2496"/>
                <a:ext cx="240" cy="240"/>
              </a:xfrm>
              <a:prstGeom prst="ellipse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0" name="Oval 8"/>
              <p:cNvSpPr>
                <a:spLocks noChangeArrowheads="1"/>
              </p:cNvSpPr>
              <p:nvPr/>
            </p:nvSpPr>
            <p:spPr bwMode="auto">
              <a:xfrm>
                <a:off x="3072" y="2928"/>
                <a:ext cx="240" cy="240"/>
              </a:xfrm>
              <a:prstGeom prst="ellipse">
                <a:avLst/>
              </a:prstGeom>
              <a:solidFill>
                <a:srgbClr val="99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1" name="Rectangle 9"/>
              <p:cNvSpPr>
                <a:spLocks noChangeArrowheads="1"/>
              </p:cNvSpPr>
              <p:nvPr/>
            </p:nvSpPr>
            <p:spPr bwMode="auto">
              <a:xfrm>
                <a:off x="2256" y="2016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2" name="Rectangle 10"/>
              <p:cNvSpPr>
                <a:spLocks noChangeArrowheads="1"/>
              </p:cNvSpPr>
              <p:nvPr/>
            </p:nvSpPr>
            <p:spPr bwMode="auto">
              <a:xfrm>
                <a:off x="2256" y="2352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3" name="Rectangle 11"/>
              <p:cNvSpPr>
                <a:spLocks noChangeArrowheads="1"/>
              </p:cNvSpPr>
              <p:nvPr/>
            </p:nvSpPr>
            <p:spPr bwMode="auto">
              <a:xfrm>
                <a:off x="2256" y="2736"/>
                <a:ext cx="144" cy="14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4" name="Line 12"/>
              <p:cNvSpPr>
                <a:spLocks noChangeShapeType="1"/>
              </p:cNvSpPr>
              <p:nvPr/>
            </p:nvSpPr>
            <p:spPr bwMode="auto">
              <a:xfrm flipV="1">
                <a:off x="2400" y="1824"/>
                <a:ext cx="67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5" name="Line 13"/>
              <p:cNvSpPr>
                <a:spLocks noChangeShapeType="1"/>
              </p:cNvSpPr>
              <p:nvPr/>
            </p:nvSpPr>
            <p:spPr bwMode="auto">
              <a:xfrm>
                <a:off x="2400" y="2064"/>
                <a:ext cx="67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6" name="Line 14"/>
              <p:cNvSpPr>
                <a:spLocks noChangeShapeType="1"/>
              </p:cNvSpPr>
              <p:nvPr/>
            </p:nvSpPr>
            <p:spPr bwMode="auto">
              <a:xfrm>
                <a:off x="2400" y="2064"/>
                <a:ext cx="672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7" name="Line 15"/>
              <p:cNvSpPr>
                <a:spLocks noChangeShapeType="1"/>
              </p:cNvSpPr>
              <p:nvPr/>
            </p:nvSpPr>
            <p:spPr bwMode="auto">
              <a:xfrm>
                <a:off x="2400" y="2064"/>
                <a:ext cx="672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auto">
              <a:xfrm flipV="1">
                <a:off x="2400" y="1824"/>
                <a:ext cx="672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9" name="Line 17"/>
              <p:cNvSpPr>
                <a:spLocks noChangeShapeType="1"/>
              </p:cNvSpPr>
              <p:nvPr/>
            </p:nvSpPr>
            <p:spPr bwMode="auto">
              <a:xfrm>
                <a:off x="2400" y="2400"/>
                <a:ext cx="672" cy="6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0" name="Line 18"/>
              <p:cNvSpPr>
                <a:spLocks noChangeShapeType="1"/>
              </p:cNvSpPr>
              <p:nvPr/>
            </p:nvSpPr>
            <p:spPr bwMode="auto">
              <a:xfrm flipV="1">
                <a:off x="2400" y="2208"/>
                <a:ext cx="672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1" name="Line 19"/>
              <p:cNvSpPr>
                <a:spLocks noChangeShapeType="1"/>
              </p:cNvSpPr>
              <p:nvPr/>
            </p:nvSpPr>
            <p:spPr bwMode="auto">
              <a:xfrm flipV="1">
                <a:off x="2400" y="2640"/>
                <a:ext cx="67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2" name="Line 20"/>
              <p:cNvSpPr>
                <a:spLocks noChangeShapeType="1"/>
              </p:cNvSpPr>
              <p:nvPr/>
            </p:nvSpPr>
            <p:spPr bwMode="auto">
              <a:xfrm>
                <a:off x="2400" y="2784"/>
                <a:ext cx="67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4" name="Line 22"/>
              <p:cNvSpPr>
                <a:spLocks noChangeShapeType="1"/>
              </p:cNvSpPr>
              <p:nvPr/>
            </p:nvSpPr>
            <p:spPr bwMode="auto">
              <a:xfrm flipV="1">
                <a:off x="2400" y="2160"/>
                <a:ext cx="67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5" name="Line 23"/>
              <p:cNvSpPr>
                <a:spLocks noChangeShapeType="1"/>
              </p:cNvSpPr>
              <p:nvPr/>
            </p:nvSpPr>
            <p:spPr bwMode="auto">
              <a:xfrm>
                <a:off x="2400" y="2400"/>
                <a:ext cx="672" cy="1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auto">
              <a:xfrm flipV="1">
                <a:off x="2400" y="1824"/>
                <a:ext cx="672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7" name="Oval 25"/>
              <p:cNvSpPr>
                <a:spLocks noChangeArrowheads="1"/>
              </p:cNvSpPr>
              <p:nvPr/>
            </p:nvSpPr>
            <p:spPr bwMode="auto">
              <a:xfrm>
                <a:off x="3840" y="2592"/>
                <a:ext cx="240" cy="240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8" name="Oval 26"/>
              <p:cNvSpPr>
                <a:spLocks noChangeArrowheads="1"/>
              </p:cNvSpPr>
              <p:nvPr/>
            </p:nvSpPr>
            <p:spPr bwMode="auto">
              <a:xfrm>
                <a:off x="3840" y="2016"/>
                <a:ext cx="240" cy="240"/>
              </a:xfrm>
              <a:prstGeom prst="ellipse">
                <a:avLst/>
              </a:prstGeom>
              <a:solidFill>
                <a:srgbClr val="00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9" name="Line 27"/>
              <p:cNvSpPr>
                <a:spLocks noChangeShapeType="1"/>
              </p:cNvSpPr>
              <p:nvPr/>
            </p:nvSpPr>
            <p:spPr bwMode="auto">
              <a:xfrm>
                <a:off x="3312" y="1824"/>
                <a:ext cx="52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auto">
              <a:xfrm>
                <a:off x="3312" y="1824"/>
                <a:ext cx="528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1" name="Line 29"/>
              <p:cNvSpPr>
                <a:spLocks noChangeShapeType="1"/>
              </p:cNvSpPr>
              <p:nvPr/>
            </p:nvSpPr>
            <p:spPr bwMode="auto">
              <a:xfrm flipV="1">
                <a:off x="3312" y="2112"/>
                <a:ext cx="528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2" name="Line 30"/>
              <p:cNvSpPr>
                <a:spLocks noChangeShapeType="1"/>
              </p:cNvSpPr>
              <p:nvPr/>
            </p:nvSpPr>
            <p:spPr bwMode="auto">
              <a:xfrm>
                <a:off x="3312" y="2160"/>
                <a:ext cx="528" cy="5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3" name="Line 31"/>
              <p:cNvSpPr>
                <a:spLocks noChangeShapeType="1"/>
              </p:cNvSpPr>
              <p:nvPr/>
            </p:nvSpPr>
            <p:spPr bwMode="auto">
              <a:xfrm flipV="1">
                <a:off x="3312" y="2112"/>
                <a:ext cx="528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52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5" name="Line 33"/>
              <p:cNvSpPr>
                <a:spLocks noChangeShapeType="1"/>
              </p:cNvSpPr>
              <p:nvPr/>
            </p:nvSpPr>
            <p:spPr bwMode="auto">
              <a:xfrm flipV="1">
                <a:off x="3312" y="2112"/>
                <a:ext cx="528" cy="9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66" name="Line 34"/>
              <p:cNvSpPr>
                <a:spLocks noChangeShapeType="1"/>
              </p:cNvSpPr>
              <p:nvPr/>
            </p:nvSpPr>
            <p:spPr bwMode="auto">
              <a:xfrm flipV="1">
                <a:off x="3312" y="2688"/>
                <a:ext cx="528" cy="3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512" name="Line 80"/>
            <p:cNvSpPr>
              <a:spLocks noChangeShapeType="1"/>
            </p:cNvSpPr>
            <p:nvPr/>
          </p:nvSpPr>
          <p:spPr bwMode="auto">
            <a:xfrm flipV="1">
              <a:off x="4080" y="211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13" name="Line 81"/>
            <p:cNvSpPr>
              <a:spLocks noChangeShapeType="1"/>
            </p:cNvSpPr>
            <p:nvPr/>
          </p:nvSpPr>
          <p:spPr bwMode="auto">
            <a:xfrm flipV="1">
              <a:off x="4080" y="2736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517" name="Text Box 85"/>
          <p:cNvSpPr txBox="1">
            <a:spLocks noChangeArrowheads="1"/>
          </p:cNvSpPr>
          <p:nvPr/>
        </p:nvSpPr>
        <p:spPr bwMode="auto">
          <a:xfrm>
            <a:off x="3276600" y="1752600"/>
            <a:ext cx="2100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3-4-2 Network</a:t>
            </a:r>
          </a:p>
        </p:txBody>
      </p:sp>
    </p:spTree>
    <p:extLst>
      <p:ext uri="{BB962C8B-B14F-4D97-AF65-F5344CB8AC3E}">
        <p14:creationId xmlns:p14="http://schemas.microsoft.com/office/powerpoint/2010/main" val="2423678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6350B-A517-9340-8AF2-481AC8FAE5ED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4666430" cy="46482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sz="2400">
                <a:solidFill>
                  <a:srgbClr val="0000FF"/>
                </a:solidFill>
              </a:rPr>
              <a:t>A NN is a machine learning approach inspired by the way in which the brain performs a particular learning task</a:t>
            </a:r>
            <a:r>
              <a:rPr lang="en-US" sz="2400"/>
              <a:t>:</a:t>
            </a:r>
          </a:p>
          <a:p>
            <a:pPr lvl="1"/>
            <a:r>
              <a:rPr lang="en-US" sz="2000"/>
              <a:t>Knowledge about the learning task is given in the form of examples</a:t>
            </a:r>
            <a:r>
              <a:rPr lang="en-US" sz="2000">
                <a:solidFill>
                  <a:srgbClr val="009900"/>
                </a:solidFill>
              </a:rPr>
              <a:t>.</a:t>
            </a:r>
          </a:p>
          <a:p>
            <a:pPr lvl="1"/>
            <a:endParaRPr lang="en-US" sz="2000">
              <a:solidFill>
                <a:srgbClr val="009900"/>
              </a:solidFill>
            </a:endParaRPr>
          </a:p>
          <a:p>
            <a:pPr lvl="1"/>
            <a:r>
              <a:rPr lang="en-US" sz="2000"/>
              <a:t>Inter neuron connection strengths (</a:t>
            </a:r>
            <a:r>
              <a:rPr lang="en-US" sz="2000">
                <a:solidFill>
                  <a:srgbClr val="009900"/>
                </a:solidFill>
              </a:rPr>
              <a:t>weights</a:t>
            </a:r>
            <a:r>
              <a:rPr lang="en-US" sz="2000"/>
              <a:t>) are used to </a:t>
            </a:r>
            <a:r>
              <a:rPr lang="en-US" sz="2000">
                <a:solidFill>
                  <a:srgbClr val="009900"/>
                </a:solidFill>
              </a:rPr>
              <a:t>store</a:t>
            </a:r>
            <a:r>
              <a:rPr lang="en-US" sz="2000"/>
              <a:t> the acquired</a:t>
            </a:r>
            <a:r>
              <a:rPr lang="en-US" sz="2000">
                <a:solidFill>
                  <a:srgbClr val="009900"/>
                </a:solidFill>
              </a:rPr>
              <a:t> information (the training examples).</a:t>
            </a:r>
          </a:p>
          <a:p>
            <a:pPr lvl="1">
              <a:buFontTx/>
              <a:buNone/>
            </a:pPr>
            <a:endParaRPr lang="en-US" sz="2000">
              <a:solidFill>
                <a:srgbClr val="0000FF"/>
              </a:solidFill>
            </a:endParaRPr>
          </a:p>
          <a:p>
            <a:pPr lvl="1"/>
            <a:r>
              <a:rPr lang="en-US" sz="2000"/>
              <a:t>During the </a:t>
            </a:r>
            <a:r>
              <a:rPr lang="en-US" sz="2000">
                <a:solidFill>
                  <a:srgbClr val="009900"/>
                </a:solidFill>
              </a:rPr>
              <a:t>learning process</a:t>
            </a:r>
            <a:r>
              <a:rPr lang="en-US" sz="2000"/>
              <a:t> the  weights are modified in order to model the particular learning task correctly on the training examples</a:t>
            </a:r>
            <a:r>
              <a:rPr lang="en-US" sz="2000">
                <a:solidFill>
                  <a:srgbClr val="009900"/>
                </a:solidFill>
              </a:rPr>
              <a:t>.</a:t>
            </a:r>
          </a:p>
        </p:txBody>
      </p:sp>
      <p:grpSp>
        <p:nvGrpSpPr>
          <p:cNvPr id="8" name="Group 34"/>
          <p:cNvGrpSpPr>
            <a:grpSpLocks/>
          </p:cNvGrpSpPr>
          <p:nvPr/>
        </p:nvGrpSpPr>
        <p:grpSpPr bwMode="auto">
          <a:xfrm>
            <a:off x="5943600" y="2392542"/>
            <a:ext cx="2514600" cy="2362200"/>
            <a:chOff x="2688" y="2352"/>
            <a:chExt cx="1584" cy="1488"/>
          </a:xfrm>
        </p:grpSpPr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2688" y="2352"/>
              <a:ext cx="1056" cy="1488"/>
              <a:chOff x="2688" y="2352"/>
              <a:chExt cx="1056" cy="1488"/>
            </a:xfrm>
          </p:grpSpPr>
          <p:sp>
            <p:nvSpPr>
              <p:cNvPr id="14" name="Line 7"/>
              <p:cNvSpPr>
                <a:spLocks noChangeShapeType="1"/>
              </p:cNvSpPr>
              <p:nvPr/>
            </p:nvSpPr>
            <p:spPr bwMode="auto">
              <a:xfrm flipV="1">
                <a:off x="2832" y="2496"/>
                <a:ext cx="67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8"/>
              <p:cNvSpPr>
                <a:spLocks noChangeShapeType="1"/>
              </p:cNvSpPr>
              <p:nvPr/>
            </p:nvSpPr>
            <p:spPr bwMode="auto">
              <a:xfrm flipV="1">
                <a:off x="2832" y="2496"/>
                <a:ext cx="672" cy="57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6" name="Group 9"/>
              <p:cNvGrpSpPr>
                <a:grpSpLocks/>
              </p:cNvGrpSpPr>
              <p:nvPr/>
            </p:nvGrpSpPr>
            <p:grpSpPr bwMode="auto">
              <a:xfrm>
                <a:off x="2688" y="2352"/>
                <a:ext cx="1056" cy="1488"/>
                <a:chOff x="2688" y="2352"/>
                <a:chExt cx="1056" cy="1488"/>
              </a:xfrm>
            </p:grpSpPr>
            <p:sp>
              <p:nvSpPr>
                <p:cNvPr id="17" name="Oval 10"/>
                <p:cNvSpPr>
                  <a:spLocks noChangeArrowheads="1"/>
                </p:cNvSpPr>
                <p:nvPr/>
              </p:nvSpPr>
              <p:spPr bwMode="auto">
                <a:xfrm>
                  <a:off x="3504" y="2352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Oval 11"/>
                <p:cNvSpPr>
                  <a:spLocks noChangeArrowheads="1"/>
                </p:cNvSpPr>
                <p:nvPr/>
              </p:nvSpPr>
              <p:spPr bwMode="auto">
                <a:xfrm>
                  <a:off x="3504" y="2736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Oval 12"/>
                <p:cNvSpPr>
                  <a:spLocks noChangeArrowheads="1"/>
                </p:cNvSpPr>
                <p:nvPr/>
              </p:nvSpPr>
              <p:spPr bwMode="auto">
                <a:xfrm>
                  <a:off x="3504" y="3168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13"/>
                <p:cNvSpPr>
                  <a:spLocks noChangeArrowheads="1"/>
                </p:cNvSpPr>
                <p:nvPr/>
              </p:nvSpPr>
              <p:spPr bwMode="auto">
                <a:xfrm>
                  <a:off x="3504" y="3600"/>
                  <a:ext cx="240" cy="240"/>
                </a:xfrm>
                <a:prstGeom prst="ellipse">
                  <a:avLst/>
                </a:prstGeom>
                <a:solidFill>
                  <a:srgbClr val="0099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Rectangle 14"/>
                <p:cNvSpPr>
                  <a:spLocks noChangeArrowheads="1"/>
                </p:cNvSpPr>
                <p:nvPr/>
              </p:nvSpPr>
              <p:spPr bwMode="auto">
                <a:xfrm>
                  <a:off x="2688" y="2688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15"/>
                <p:cNvSpPr>
                  <a:spLocks noChangeArrowheads="1"/>
                </p:cNvSpPr>
                <p:nvPr/>
              </p:nvSpPr>
              <p:spPr bwMode="auto">
                <a:xfrm>
                  <a:off x="2688" y="3024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16"/>
                <p:cNvSpPr>
                  <a:spLocks noChangeArrowheads="1"/>
                </p:cNvSpPr>
                <p:nvPr/>
              </p:nvSpPr>
              <p:spPr bwMode="auto">
                <a:xfrm>
                  <a:off x="2688" y="3408"/>
                  <a:ext cx="144" cy="144"/>
                </a:xfrm>
                <a:prstGeom prst="rect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17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18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19"/>
                <p:cNvSpPr>
                  <a:spLocks noChangeShapeType="1"/>
                </p:cNvSpPr>
                <p:nvPr/>
              </p:nvSpPr>
              <p:spPr bwMode="auto">
                <a:xfrm>
                  <a:off x="2832" y="2736"/>
                  <a:ext cx="672" cy="96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832" y="2832"/>
                  <a:ext cx="672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21"/>
                <p:cNvSpPr>
                  <a:spLocks noChangeShapeType="1"/>
                </p:cNvSpPr>
                <p:nvPr/>
              </p:nvSpPr>
              <p:spPr bwMode="auto">
                <a:xfrm>
                  <a:off x="2832" y="3072"/>
                  <a:ext cx="672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22"/>
                <p:cNvSpPr>
                  <a:spLocks noChangeShapeType="1"/>
                </p:cNvSpPr>
                <p:nvPr/>
              </p:nvSpPr>
              <p:spPr bwMode="auto">
                <a:xfrm>
                  <a:off x="2832" y="3072"/>
                  <a:ext cx="672" cy="6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2832" y="2496"/>
                  <a:ext cx="672" cy="96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2832" y="2880"/>
                  <a:ext cx="672" cy="5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832" y="3312"/>
                  <a:ext cx="672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26"/>
                <p:cNvSpPr>
                  <a:spLocks noChangeShapeType="1"/>
                </p:cNvSpPr>
                <p:nvPr/>
              </p:nvSpPr>
              <p:spPr bwMode="auto">
                <a:xfrm>
                  <a:off x="2832" y="3456"/>
                  <a:ext cx="672" cy="24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" name="Line 29"/>
            <p:cNvSpPr>
              <a:spLocks noChangeShapeType="1"/>
            </p:cNvSpPr>
            <p:nvPr/>
          </p:nvSpPr>
          <p:spPr bwMode="auto">
            <a:xfrm flipV="1">
              <a:off x="3744" y="244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0"/>
            <p:cNvSpPr>
              <a:spLocks noChangeShapeType="1"/>
            </p:cNvSpPr>
            <p:nvPr/>
          </p:nvSpPr>
          <p:spPr bwMode="auto">
            <a:xfrm flipV="1">
              <a:off x="3744" y="288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"/>
            <p:cNvSpPr>
              <a:spLocks noChangeShapeType="1"/>
            </p:cNvSpPr>
            <p:nvPr/>
          </p:nvSpPr>
          <p:spPr bwMode="auto">
            <a:xfrm flipV="1">
              <a:off x="3744" y="3312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32"/>
            <p:cNvSpPr>
              <a:spLocks noChangeShapeType="1"/>
            </p:cNvSpPr>
            <p:nvPr/>
          </p:nvSpPr>
          <p:spPr bwMode="auto">
            <a:xfrm flipV="1">
              <a:off x="3744" y="374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4672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2-layer Feed Forward example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66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81213"/>
            <a:ext cx="7696200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917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Need for </a:t>
            </a: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hidden units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If there is one layer of enough hidden units, the input can be recoded (</a:t>
            </a:r>
            <a:r>
              <a:rPr lang="en-US">
                <a:solidFill>
                  <a:srgbClr val="FF0000"/>
                </a:solidFill>
              </a:rPr>
              <a:t>perhaps just memorized;</a:t>
            </a:r>
            <a:r>
              <a:rPr lang="en-US"/>
              <a:t> example)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This </a:t>
            </a:r>
            <a:r>
              <a:rPr lang="en-US">
                <a:solidFill>
                  <a:srgbClr val="FF0000"/>
                </a:solidFill>
              </a:rPr>
              <a:t>recoding allows any mapping</a:t>
            </a:r>
            <a:r>
              <a:rPr lang="en-US"/>
              <a:t> to be represented</a:t>
            </a:r>
          </a:p>
          <a:p>
            <a:pPr>
              <a:lnSpc>
                <a:spcPct val="90000"/>
              </a:lnSpc>
            </a:pPr>
            <a:endParaRPr lang="en-US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0000"/>
                </a:solidFill>
              </a:rPr>
              <a:t>Problem:</a:t>
            </a:r>
            <a:r>
              <a:rPr lang="en-US"/>
              <a:t> how can the weights of the hidden units be trained?</a:t>
            </a:r>
          </a:p>
        </p:txBody>
      </p:sp>
    </p:spTree>
    <p:extLst>
      <p:ext uri="{BB962C8B-B14F-4D97-AF65-F5344CB8AC3E}">
        <p14:creationId xmlns:p14="http://schemas.microsoft.com/office/powerpoint/2010/main" val="2256608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XOR Solution</a:t>
            </a:r>
          </a:p>
        </p:txBody>
      </p:sp>
      <p:pic>
        <p:nvPicPr>
          <p:cNvPr id="168963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84375" y="1600200"/>
            <a:ext cx="5172075" cy="452596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773741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Majority of 11 Inputs</a:t>
            </a:r>
            <a:br>
              <a:rPr lang="en-US"/>
            </a:br>
            <a:r>
              <a:rPr lang="en-US"/>
              <a:t>(any 6 or more)</a:t>
            </a:r>
          </a:p>
        </p:txBody>
      </p:sp>
      <p:pic>
        <p:nvPicPr>
          <p:cNvPr id="169987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3" t="48979" b="4082"/>
          <a:stretch>
            <a:fillRect/>
          </a:stretch>
        </p:blipFill>
        <p:spPr>
          <a:xfrm>
            <a:off x="304800" y="1752600"/>
            <a:ext cx="6022975" cy="4776788"/>
          </a:xfrm>
          <a:noFill/>
          <a:ln/>
        </p:spPr>
      </p:pic>
      <p:sp>
        <p:nvSpPr>
          <p:cNvPr id="169988" name="Text Box 4"/>
          <p:cNvSpPr txBox="1">
            <a:spLocks noChangeArrowheads="1"/>
          </p:cNvSpPr>
          <p:nvPr/>
        </p:nvSpPr>
        <p:spPr bwMode="auto">
          <a:xfrm>
            <a:off x="6705600" y="2133600"/>
            <a:ext cx="1905000" cy="31146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Perceptron</a:t>
            </a:r>
            <a:r>
              <a:rPr lang="en-US"/>
              <a:t> is better than DT on majority</a:t>
            </a:r>
          </a:p>
          <a:p>
            <a:pPr>
              <a:spcBef>
                <a:spcPct val="50000"/>
              </a:spcBef>
            </a:pPr>
            <a:r>
              <a:rPr lang="en-US"/>
              <a:t>Constructive induction is even better than NN</a:t>
            </a:r>
          </a:p>
          <a:p>
            <a:pPr>
              <a:spcBef>
                <a:spcPct val="50000"/>
              </a:spcBef>
            </a:pPr>
            <a:r>
              <a:rPr lang="en-US"/>
              <a:t>How many times in battlefield the robot recognizes majority?</a:t>
            </a:r>
          </a:p>
        </p:txBody>
      </p:sp>
      <p:sp>
        <p:nvSpPr>
          <p:cNvPr id="169989" name="Line 5"/>
          <p:cNvSpPr>
            <a:spLocks noChangeShapeType="1"/>
          </p:cNvSpPr>
          <p:nvPr/>
        </p:nvSpPr>
        <p:spPr bwMode="auto">
          <a:xfrm flipH="1" flipV="1">
            <a:off x="5257800" y="2362200"/>
            <a:ext cx="1447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9990" name="Line 6"/>
          <p:cNvSpPr>
            <a:spLocks noChangeShapeType="1"/>
          </p:cNvSpPr>
          <p:nvPr/>
        </p:nvSpPr>
        <p:spPr bwMode="auto">
          <a:xfrm flipH="1" flipV="1">
            <a:off x="3048000" y="3657600"/>
            <a:ext cx="10668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9991" name="Line 7"/>
          <p:cNvSpPr>
            <a:spLocks noChangeShapeType="1"/>
          </p:cNvSpPr>
          <p:nvPr/>
        </p:nvSpPr>
        <p:spPr bwMode="auto">
          <a:xfrm flipH="1" flipV="1">
            <a:off x="3810000" y="2667000"/>
            <a:ext cx="1600200" cy="1676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09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Other Examples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r>
              <a:rPr lang="en-US"/>
              <a:t>Need more than a 1-layer network for:</a:t>
            </a:r>
          </a:p>
          <a:p>
            <a:pPr lvl="1"/>
            <a:r>
              <a:rPr lang="en-US"/>
              <a:t>Parity</a:t>
            </a:r>
          </a:p>
          <a:p>
            <a:pPr lvl="1"/>
            <a:r>
              <a:rPr lang="en-US"/>
              <a:t>Error Correction</a:t>
            </a:r>
          </a:p>
          <a:p>
            <a:pPr lvl="1"/>
            <a:r>
              <a:rPr lang="en-US"/>
              <a:t>Connected Paths</a:t>
            </a:r>
          </a:p>
          <a:p>
            <a:r>
              <a:rPr lang="en-US"/>
              <a:t>Neural nets do </a:t>
            </a:r>
            <a:r>
              <a:rPr lang="en-US">
                <a:solidFill>
                  <a:srgbClr val="FF0000"/>
                </a:solidFill>
              </a:rPr>
              <a:t>well</a:t>
            </a:r>
            <a:r>
              <a:rPr lang="en-US"/>
              <a:t> with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continuous </a:t>
            </a:r>
            <a:r>
              <a:rPr lang="en-US"/>
              <a:t>inputs and outputs</a:t>
            </a:r>
          </a:p>
          <a:p>
            <a:r>
              <a:rPr lang="en-US"/>
              <a:t>But </a:t>
            </a:r>
            <a:r>
              <a:rPr lang="en-US">
                <a:solidFill>
                  <a:srgbClr val="FF0000"/>
                </a:solidFill>
              </a:rPr>
              <a:t>poorly</a:t>
            </a:r>
            <a:r>
              <a:rPr lang="en-US"/>
              <a:t> with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logical combinations</a:t>
            </a:r>
            <a:r>
              <a:rPr lang="en-US"/>
              <a:t> of boolean inputs</a:t>
            </a:r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905000" y="5759450"/>
            <a:ext cx="5791200" cy="64135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Give DT brain to a mathematician robot and a NN brain to a soldier robot</a:t>
            </a:r>
          </a:p>
        </p:txBody>
      </p:sp>
    </p:spTree>
    <p:extLst>
      <p:ext uri="{BB962C8B-B14F-4D97-AF65-F5344CB8AC3E}">
        <p14:creationId xmlns:p14="http://schemas.microsoft.com/office/powerpoint/2010/main" val="3350591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en-US"/>
              <a:t>WillWait Restaurant example</a:t>
            </a:r>
          </a:p>
        </p:txBody>
      </p:sp>
      <p:pic>
        <p:nvPicPr>
          <p:cNvPr id="172035" name="Picture 3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9" t="57353" b="4738"/>
          <a:stretch>
            <a:fillRect/>
          </a:stretch>
        </p:blipFill>
        <p:spPr>
          <a:xfrm>
            <a:off x="152400" y="990600"/>
            <a:ext cx="6934200" cy="4757738"/>
          </a:xfrm>
          <a:noFill/>
          <a:ln/>
        </p:spPr>
      </p:pic>
      <p:sp>
        <p:nvSpPr>
          <p:cNvPr id="172036" name="Text Box 4"/>
          <p:cNvSpPr txBox="1">
            <a:spLocks noChangeArrowheads="1"/>
          </p:cNvSpPr>
          <p:nvPr/>
        </p:nvSpPr>
        <p:spPr bwMode="auto">
          <a:xfrm>
            <a:off x="1447800" y="5943600"/>
            <a:ext cx="3962400" cy="64135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Let us not dramatize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universal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benchmarks too much</a:t>
            </a:r>
          </a:p>
        </p:txBody>
      </p:sp>
      <p:sp>
        <p:nvSpPr>
          <p:cNvPr id="172037" name="Line 5"/>
          <p:cNvSpPr>
            <a:spLocks noChangeShapeType="1"/>
          </p:cNvSpPr>
          <p:nvPr/>
        </p:nvSpPr>
        <p:spPr bwMode="auto">
          <a:xfrm flipH="1" flipV="1">
            <a:off x="2590800" y="2057400"/>
            <a:ext cx="1524000" cy="762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038" name="Line 6"/>
          <p:cNvSpPr>
            <a:spLocks noChangeShapeType="1"/>
          </p:cNvSpPr>
          <p:nvPr/>
        </p:nvSpPr>
        <p:spPr bwMode="auto">
          <a:xfrm>
            <a:off x="6019800" y="2514600"/>
            <a:ext cx="22860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039" name="Text Box 7"/>
          <p:cNvSpPr txBox="1">
            <a:spLocks noChangeArrowheads="1"/>
          </p:cNvSpPr>
          <p:nvPr/>
        </p:nvSpPr>
        <p:spPr bwMode="auto">
          <a:xfrm>
            <a:off x="7162800" y="2743200"/>
            <a:ext cx="1600200" cy="11906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Here decision tree is better than perceptron</a:t>
            </a:r>
          </a:p>
        </p:txBody>
      </p:sp>
    </p:spTree>
    <p:extLst>
      <p:ext uri="{BB962C8B-B14F-4D97-AF65-F5344CB8AC3E}">
        <p14:creationId xmlns:p14="http://schemas.microsoft.com/office/powerpoint/2010/main" val="4180814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52600"/>
          </a:xfrm>
          <a:solidFill>
            <a:srgbClr val="FFFFCC"/>
          </a:solidFill>
        </p:spPr>
        <p:txBody>
          <a:bodyPr/>
          <a:lstStyle/>
          <a:p>
            <a:r>
              <a:rPr lang="en-US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N-layer FeedForward Network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209800"/>
            <a:ext cx="7848600" cy="4114800"/>
          </a:xfrm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Layer 0 is input nodes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Layers 1 to N-1 are hidden nodes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Layer N is output nodes</a:t>
            </a:r>
          </a:p>
          <a:p>
            <a:pPr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40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All nodes</a:t>
            </a:r>
            <a:r>
              <a:rPr lang="en-US" sz="2400"/>
              <a:t> at any layer </a:t>
            </a:r>
            <a:r>
              <a:rPr lang="en-US" sz="2400">
                <a:solidFill>
                  <a:srgbClr val="0099CC"/>
                </a:solidFill>
              </a:rPr>
              <a:t>k</a:t>
            </a:r>
            <a:r>
              <a:rPr lang="en-US" sz="2400"/>
              <a:t> are connected to </a:t>
            </a:r>
            <a:r>
              <a:rPr lang="en-US" sz="2400">
                <a:solidFill>
                  <a:srgbClr val="FF0000"/>
                </a:solidFill>
              </a:rPr>
              <a:t>all nodes at layer </a:t>
            </a:r>
            <a:r>
              <a:rPr lang="en-US" sz="2400">
                <a:solidFill>
                  <a:srgbClr val="0099CC"/>
                </a:solidFill>
              </a:rPr>
              <a:t>k+1</a:t>
            </a:r>
          </a:p>
          <a:p>
            <a:pPr>
              <a:lnSpc>
                <a:spcPct val="90000"/>
              </a:lnSpc>
            </a:pPr>
            <a:endParaRPr lang="en-US" sz="240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/>
              <a:t>There are no cycles</a:t>
            </a:r>
          </a:p>
        </p:txBody>
      </p:sp>
    </p:spTree>
    <p:extLst>
      <p:ext uri="{BB962C8B-B14F-4D97-AF65-F5344CB8AC3E}">
        <p14:creationId xmlns:p14="http://schemas.microsoft.com/office/powerpoint/2010/main" val="168965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Text Box 2"/>
          <p:cNvSpPr txBox="1">
            <a:spLocks noChangeArrowheads="1"/>
          </p:cNvSpPr>
          <p:nvPr/>
        </p:nvSpPr>
        <p:spPr bwMode="auto">
          <a:xfrm>
            <a:off x="0" y="6858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3600"/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0" y="0"/>
            <a:ext cx="9144000" cy="2923877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Introduction to</a:t>
            </a:r>
            <a:r>
              <a:rPr lang="en-US" sz="7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Backpropagation</a:t>
            </a:r>
          </a:p>
          <a:p>
            <a:pPr algn="ctr" eaLnBrk="0" hangingPunct="0"/>
            <a:endParaRPr lang="en-US" sz="40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1060" name="Text Box 4"/>
          <p:cNvSpPr txBox="1">
            <a:spLocks noChangeArrowheads="1"/>
          </p:cNvSpPr>
          <p:nvPr/>
        </p:nvSpPr>
        <p:spPr bwMode="auto">
          <a:xfrm>
            <a:off x="533400" y="3200400"/>
            <a:ext cx="8153400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/>
              <a:t>- In 1969 a method for learning in multi-layer network,</a:t>
            </a:r>
          </a:p>
          <a:p>
            <a:pPr eaLnBrk="0" hangingPunct="0"/>
            <a:r>
              <a:rPr lang="en-US" sz="2400"/>
              <a:t>  </a:t>
            </a:r>
            <a:r>
              <a:rPr lang="en-US" sz="2400">
                <a:solidFill>
                  <a:srgbClr val="0099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Backpropagation</a:t>
            </a:r>
            <a:r>
              <a:rPr lang="en-US" sz="2400"/>
              <a:t>, was invented by </a:t>
            </a:r>
            <a:r>
              <a:rPr lang="en-US" sz="2400">
                <a:solidFill>
                  <a:srgbClr val="FF0000"/>
                </a:solidFill>
              </a:rPr>
              <a:t>Bryson and Ho</a:t>
            </a:r>
            <a:r>
              <a:rPr lang="en-US" sz="2400"/>
              <a:t>.</a:t>
            </a:r>
          </a:p>
          <a:p>
            <a:pPr eaLnBrk="0" hangingPunct="0"/>
            <a:endParaRPr lang="en-US" sz="2400"/>
          </a:p>
          <a:p>
            <a:pPr eaLnBrk="0" hangingPunct="0"/>
            <a:endParaRPr lang="en-US" sz="2400"/>
          </a:p>
          <a:p>
            <a:pPr eaLnBrk="0" hangingPunct="0"/>
            <a:r>
              <a:rPr lang="en-US" sz="2400"/>
              <a:t>- The Backpropagation algorithm is a sensible approach</a:t>
            </a:r>
          </a:p>
          <a:p>
            <a:pPr eaLnBrk="0" hangingPunct="0"/>
            <a:r>
              <a:rPr lang="en-US" sz="2400"/>
              <a:t>  for </a:t>
            </a:r>
            <a:r>
              <a:rPr lang="en-US" sz="2400">
                <a:solidFill>
                  <a:srgbClr val="FF0000"/>
                </a:solidFill>
              </a:rPr>
              <a:t>dividing the </a:t>
            </a:r>
            <a:r>
              <a:rPr lang="en-US" sz="2400" u="sng">
                <a:solidFill>
                  <a:srgbClr val="FF0000"/>
                </a:solidFill>
              </a:rPr>
              <a:t>contribution of each weight</a:t>
            </a:r>
            <a:r>
              <a:rPr lang="en-US" sz="2400"/>
              <a:t>.</a:t>
            </a:r>
          </a:p>
          <a:p>
            <a:pPr eaLnBrk="0" hangingPunct="0"/>
            <a:endParaRPr lang="en-US" sz="2400"/>
          </a:p>
          <a:p>
            <a:pPr eaLnBrk="0" hangingPunct="0"/>
            <a:endParaRPr lang="en-US" sz="2400"/>
          </a:p>
          <a:p>
            <a:pPr eaLnBrk="0" hangingPunct="0"/>
            <a:r>
              <a:rPr lang="en-US" sz="2400"/>
              <a:t>- Works </a:t>
            </a:r>
            <a:r>
              <a:rPr lang="en-US" sz="2400">
                <a:solidFill>
                  <a:srgbClr val="FF0000"/>
                </a:solidFill>
              </a:rPr>
              <a:t>basically</a:t>
            </a:r>
            <a:r>
              <a:rPr lang="en-US" sz="2400"/>
              <a:t> the same as perceptrons</a:t>
            </a:r>
          </a:p>
        </p:txBody>
      </p:sp>
    </p:spTree>
    <p:extLst>
      <p:ext uri="{BB962C8B-B14F-4D97-AF65-F5344CB8AC3E}">
        <p14:creationId xmlns:p14="http://schemas.microsoft.com/office/powerpoint/2010/main" val="3934499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7848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/>
              <a:t>Backpropagation Learning Principles: </a:t>
            </a:r>
            <a:r>
              <a:rPr lang="en-US" sz="3600" b="1">
                <a:solidFill>
                  <a:srgbClr val="0099CC"/>
                </a:solidFill>
              </a:rPr>
              <a:t>Hidden Layers</a:t>
            </a:r>
            <a:r>
              <a:rPr lang="en-US" sz="3600"/>
              <a:t> and </a:t>
            </a:r>
            <a:r>
              <a:rPr lang="en-US" sz="3600">
                <a:solidFill>
                  <a:srgbClr val="FF0000"/>
                </a:solidFill>
              </a:rPr>
              <a:t>Gradients</a:t>
            </a: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auto">
          <a:xfrm>
            <a:off x="533400" y="2362200"/>
            <a:ext cx="82296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/>
              <a:t>There are two </a:t>
            </a:r>
            <a:r>
              <a:rPr lang="en-US" sz="2400" b="1">
                <a:solidFill>
                  <a:srgbClr val="0099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differences for the updating rule :</a:t>
            </a:r>
          </a:p>
          <a:p>
            <a:pPr eaLnBrk="0" hangingPunct="0"/>
            <a:endParaRPr lang="en-US" sz="2400" b="1">
              <a:solidFill>
                <a:srgbClr val="0099CC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0" hangingPunct="0"/>
            <a:endParaRPr lang="en-US" sz="2400" b="1">
              <a:solidFill>
                <a:srgbClr val="0099CC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0" hangingPunct="0"/>
            <a:r>
              <a:rPr lang="en-US" sz="2400" b="1">
                <a:solidFill>
                  <a:srgbClr val="FF0000"/>
                </a:solidFill>
              </a:rPr>
              <a:t>1</a:t>
            </a:r>
            <a:r>
              <a:rPr lang="en-US" sz="2400"/>
              <a:t>) The </a:t>
            </a:r>
            <a:r>
              <a:rPr lang="en-US" sz="2400">
                <a:solidFill>
                  <a:srgbClr val="FF0000"/>
                </a:solidFill>
              </a:rPr>
              <a:t>activation of the </a:t>
            </a:r>
            <a:r>
              <a:rPr lang="en-US" sz="2400" u="sng">
                <a:solidFill>
                  <a:srgbClr val="FF0000"/>
                </a:solidFill>
              </a:rPr>
              <a:t>hidden unit</a:t>
            </a:r>
            <a:r>
              <a:rPr lang="en-US" sz="2400"/>
              <a:t> is used </a:t>
            </a:r>
            <a:r>
              <a:rPr lang="en-US" sz="2400" u="sng">
                <a:effectLst>
                  <a:outerShdw blurRad="38100" dist="38100" dir="2700000" algn="tl">
                    <a:srgbClr val="DDDDDD"/>
                  </a:outerShdw>
                </a:effectLst>
              </a:rPr>
              <a:t>instead of the   </a:t>
            </a:r>
          </a:p>
          <a:p>
            <a:pPr eaLnBrk="0" hangingPunct="0"/>
            <a:r>
              <a:rPr lang="en-US" sz="2400" u="sng">
                <a:effectLst>
                  <a:outerShdw blurRad="38100" dist="38100" dir="2700000" algn="tl">
                    <a:srgbClr val="DDDDDD"/>
                  </a:outerShdw>
                </a:effectLst>
              </a:rPr>
              <a:t>    input value.</a:t>
            </a:r>
          </a:p>
          <a:p>
            <a:pPr eaLnBrk="0" hangingPunct="0"/>
            <a:endParaRPr lang="en-US" sz="2400" u="sng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eaLnBrk="0" hangingPunct="0"/>
            <a:r>
              <a:rPr lang="en-US" sz="2400" b="1">
                <a:solidFill>
                  <a:srgbClr val="FF0000"/>
                </a:solidFill>
              </a:rPr>
              <a:t>2</a:t>
            </a:r>
            <a:r>
              <a:rPr lang="en-US" sz="2400"/>
              <a:t>) The rule contains </a:t>
            </a:r>
            <a:r>
              <a:rPr lang="en-US" sz="2400">
                <a:solidFill>
                  <a:srgbClr val="FF0000"/>
                </a:solidFill>
              </a:rPr>
              <a:t>a term</a:t>
            </a:r>
            <a:r>
              <a:rPr lang="en-US" sz="2400"/>
              <a:t> </a:t>
            </a:r>
            <a:r>
              <a:rPr lang="en-US" sz="2400">
                <a:solidFill>
                  <a:schemeClr val="accent2"/>
                </a:solidFill>
              </a:rPr>
              <a:t>for the gradient</a:t>
            </a:r>
            <a:r>
              <a:rPr lang="en-US" sz="2400"/>
              <a:t> of the activation </a:t>
            </a:r>
          </a:p>
          <a:p>
            <a:pPr eaLnBrk="0" hangingPunct="0"/>
            <a:r>
              <a:rPr lang="en-US" sz="2400"/>
              <a:t>    function.</a:t>
            </a:r>
          </a:p>
        </p:txBody>
      </p:sp>
    </p:spTree>
    <p:extLst>
      <p:ext uri="{BB962C8B-B14F-4D97-AF65-F5344CB8AC3E}">
        <p14:creationId xmlns:p14="http://schemas.microsoft.com/office/powerpoint/2010/main" val="3414561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81200"/>
          </a:xfrm>
          <a:solidFill>
            <a:srgbClr val="FFFFCC"/>
          </a:solidFill>
        </p:spPr>
        <p:txBody>
          <a:bodyPr/>
          <a:lstStyle/>
          <a:p>
            <a:r>
              <a:rPr lang="en-US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Backpropagation Network training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1. </a:t>
            </a:r>
            <a:r>
              <a:rPr lang="en-US">
                <a:solidFill>
                  <a:srgbClr val="FF0000"/>
                </a:solidFill>
              </a:rPr>
              <a:t>Initialize</a:t>
            </a:r>
            <a:r>
              <a:rPr lang="en-US"/>
              <a:t> network with </a:t>
            </a:r>
            <a:r>
              <a:rPr lang="en-US">
                <a:solidFill>
                  <a:srgbClr val="0099CC"/>
                </a:solidFill>
              </a:rPr>
              <a:t>random</a:t>
            </a:r>
            <a:r>
              <a:rPr lang="en-US"/>
              <a:t> weights</a:t>
            </a:r>
          </a:p>
          <a:p>
            <a:pPr>
              <a:lnSpc>
                <a:spcPct val="90000"/>
              </a:lnSpc>
            </a:pPr>
            <a:r>
              <a:rPr lang="en-US"/>
              <a:t>2. </a:t>
            </a:r>
            <a:r>
              <a:rPr lang="en-US">
                <a:solidFill>
                  <a:srgbClr val="FF0000"/>
                </a:solidFill>
              </a:rPr>
              <a:t>For all</a:t>
            </a:r>
            <a:r>
              <a:rPr lang="en-US"/>
              <a:t> training cases (</a:t>
            </a:r>
            <a:r>
              <a:rPr lang="en-US">
                <a:solidFill>
                  <a:srgbClr val="0099CC"/>
                </a:solidFill>
              </a:rPr>
              <a:t>called examples</a:t>
            </a:r>
            <a:r>
              <a:rPr lang="en-US"/>
              <a:t>):</a:t>
            </a:r>
          </a:p>
          <a:p>
            <a:pPr lvl="1"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</a:rPr>
              <a:t>a.</a:t>
            </a:r>
            <a:r>
              <a:rPr lang="en-US"/>
              <a:t> Present training inputs to network and calculate output</a:t>
            </a:r>
          </a:p>
          <a:p>
            <a:pPr lvl="1">
              <a:lnSpc>
                <a:spcPct val="90000"/>
              </a:lnSpc>
            </a:pPr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b.</a:t>
            </a:r>
            <a:r>
              <a:rPr lang="en-US"/>
              <a:t> For </a:t>
            </a:r>
            <a:r>
              <a:rPr lang="en-US" u="sng"/>
              <a:t>all layers</a:t>
            </a:r>
            <a:r>
              <a:rPr lang="en-US"/>
              <a:t> (starting with output layer, back to input layer):</a:t>
            </a:r>
          </a:p>
          <a:p>
            <a:pPr lvl="2">
              <a:lnSpc>
                <a:spcPct val="90000"/>
              </a:lnSpc>
            </a:pPr>
            <a:r>
              <a:rPr lang="en-US"/>
              <a:t>i. Compare </a:t>
            </a:r>
            <a:r>
              <a:rPr lang="en-US">
                <a:solidFill>
                  <a:srgbClr val="0099CC"/>
                </a:solidFill>
              </a:rPr>
              <a:t>network output</a:t>
            </a:r>
            <a:r>
              <a:rPr lang="en-US"/>
              <a:t> with </a:t>
            </a:r>
            <a:r>
              <a:rPr lang="en-US">
                <a:solidFill>
                  <a:srgbClr val="FF0000"/>
                </a:solidFill>
              </a:rPr>
              <a:t>correct output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/>
              <a:t>       (error function)</a:t>
            </a:r>
          </a:p>
          <a:p>
            <a:pPr lvl="2">
              <a:lnSpc>
                <a:spcPct val="90000"/>
              </a:lnSpc>
            </a:pPr>
            <a:r>
              <a:rPr lang="en-US"/>
              <a:t>ii. </a:t>
            </a:r>
            <a:r>
              <a:rPr lang="en-US">
                <a:solidFill>
                  <a:schemeClr val="accent2"/>
                </a:solidFill>
              </a:rPr>
              <a:t>Adapt weights</a:t>
            </a:r>
            <a:r>
              <a:rPr lang="en-US"/>
              <a:t> in current layer</a:t>
            </a:r>
          </a:p>
          <a:p>
            <a:pPr lvl="1">
              <a:lnSpc>
                <a:spcPct val="90000"/>
              </a:lnSpc>
            </a:pPr>
            <a:endParaRPr lang="en-US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H="1" flipV="1">
            <a:off x="7162800" y="5334000"/>
            <a:ext cx="762000" cy="1143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924800" y="5562600"/>
            <a:ext cx="1066800" cy="1200150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is what you want</a:t>
            </a:r>
          </a:p>
        </p:txBody>
      </p:sp>
    </p:spTree>
    <p:extLst>
      <p:ext uri="{BB962C8B-B14F-4D97-AF65-F5344CB8AC3E}">
        <p14:creationId xmlns:p14="http://schemas.microsoft.com/office/powerpoint/2010/main" val="112078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838200" y="685800"/>
            <a:ext cx="7848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/>
              <a:t>Computing Elements</a:t>
            </a:r>
            <a:endParaRPr lang="en-US" sz="2400">
              <a:latin typeface="Times New Roman" charset="0"/>
            </a:endParaRPr>
          </a:p>
        </p:txBody>
      </p:sp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672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2400"/>
              <a:t>A typical unit:</a:t>
            </a:r>
          </a:p>
        </p:txBody>
      </p:sp>
      <p:pic>
        <p:nvPicPr>
          <p:cNvPr id="186372" name="Picture 4"/>
          <p:cNvPicPr>
            <a:picLocks noChangeAspect="1" noChangeArrowheads="1"/>
          </p:cNvPicPr>
          <p:nvPr/>
        </p:nvPicPr>
        <p:blipFill>
          <a:blip r:embed="rId2">
            <a:lum bright="3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6075"/>
            <a:ext cx="914400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8361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  <a:solidFill>
            <a:srgbClr val="FFFFCC"/>
          </a:solidFill>
        </p:spPr>
        <p:txBody>
          <a:bodyPr/>
          <a:lstStyle/>
          <a:p>
            <a:r>
              <a:rPr lang="en-US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Backpropagation Learning Details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Method for </a:t>
            </a:r>
            <a:r>
              <a:rPr lang="en-US" sz="2800">
                <a:solidFill>
                  <a:srgbClr val="FF0000"/>
                </a:solidFill>
              </a:rPr>
              <a:t>learning weights</a:t>
            </a:r>
            <a:r>
              <a:rPr lang="en-US" sz="2800"/>
              <a:t> in feed-forward (FF) nets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Can</a:t>
            </a:r>
            <a:r>
              <a:rPr lang="ja-JP" altLang="en-US" sz="2800">
                <a:latin typeface="Arial"/>
              </a:rPr>
              <a:t>’</a:t>
            </a:r>
            <a:r>
              <a:rPr lang="en-US" sz="2800"/>
              <a:t>t use Perceptron Learning Rule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no </a:t>
            </a:r>
            <a:r>
              <a:rPr lang="en-US" sz="2400">
                <a:solidFill>
                  <a:schemeClr val="accent2"/>
                </a:solidFill>
              </a:rPr>
              <a:t>teacher values</a:t>
            </a:r>
            <a:r>
              <a:rPr lang="en-US" sz="2400"/>
              <a:t> are possible for </a:t>
            </a:r>
            <a:r>
              <a:rPr lang="en-US" sz="2400">
                <a:solidFill>
                  <a:srgbClr val="FF0000"/>
                </a:solidFill>
              </a:rPr>
              <a:t>hidden units</a:t>
            </a:r>
          </a:p>
          <a:p>
            <a:pPr>
              <a:lnSpc>
                <a:spcPct val="80000"/>
              </a:lnSpc>
            </a:pPr>
            <a:endParaRPr lang="en-US" sz="2800"/>
          </a:p>
          <a:p>
            <a:pPr>
              <a:lnSpc>
                <a:spcPct val="80000"/>
              </a:lnSpc>
            </a:pPr>
            <a:r>
              <a:rPr lang="en-US" sz="2800"/>
              <a:t>Use </a:t>
            </a:r>
            <a:r>
              <a:rPr lang="en-US" sz="2800">
                <a:solidFill>
                  <a:srgbClr val="FF0000"/>
                </a:solidFill>
              </a:rPr>
              <a:t>gradient descent</a:t>
            </a:r>
            <a:r>
              <a:rPr lang="en-US" sz="2800"/>
              <a:t> to minimize the error</a:t>
            </a:r>
          </a:p>
          <a:p>
            <a:pPr lvl="1">
              <a:lnSpc>
                <a:spcPct val="80000"/>
              </a:lnSpc>
            </a:pPr>
            <a:r>
              <a:rPr lang="en-US" sz="2400">
                <a:solidFill>
                  <a:srgbClr val="FF0000"/>
                </a:solidFill>
              </a:rPr>
              <a:t>propagate deltas</a:t>
            </a:r>
            <a:r>
              <a:rPr lang="en-US" sz="2400"/>
              <a:t> to </a:t>
            </a:r>
            <a:r>
              <a:rPr lang="en-US" sz="2400">
                <a:solidFill>
                  <a:schemeClr val="accent2"/>
                </a:solidFill>
              </a:rPr>
              <a:t>adjust for errors</a:t>
            </a:r>
            <a:r>
              <a:rPr lang="en-US" sz="2400"/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>
                <a:solidFill>
                  <a:srgbClr val="FF0000"/>
                </a:solidFill>
              </a:rPr>
              <a:t>    backward from outputs</a:t>
            </a:r>
            <a:r>
              <a:rPr lang="en-US" sz="2400"/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/>
              <a:t>      to hidden layers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>
                <a:solidFill>
                  <a:schemeClr val="hlink"/>
                </a:solidFill>
              </a:rPr>
              <a:t>         to inputs</a:t>
            </a:r>
          </a:p>
        </p:txBody>
      </p:sp>
      <p:sp>
        <p:nvSpPr>
          <p:cNvPr id="132100" name="Text Box 4"/>
          <p:cNvSpPr txBox="1">
            <a:spLocks noChangeArrowheads="1"/>
          </p:cNvSpPr>
          <p:nvPr/>
        </p:nvSpPr>
        <p:spPr bwMode="auto">
          <a:xfrm>
            <a:off x="5791200" y="5334000"/>
            <a:ext cx="1676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forward</a:t>
            </a:r>
          </a:p>
        </p:txBody>
      </p:sp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5867400" y="6096000"/>
            <a:ext cx="1676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backward</a:t>
            </a:r>
          </a:p>
        </p:txBody>
      </p:sp>
      <p:sp>
        <p:nvSpPr>
          <p:cNvPr id="132102" name="Freeform 6"/>
          <p:cNvSpPr>
            <a:spLocks/>
          </p:cNvSpPr>
          <p:nvPr/>
        </p:nvSpPr>
        <p:spPr bwMode="auto">
          <a:xfrm>
            <a:off x="7467600" y="5486400"/>
            <a:ext cx="635000" cy="774700"/>
          </a:xfrm>
          <a:custGeom>
            <a:avLst/>
            <a:gdLst>
              <a:gd name="T0" fmla="*/ 0 w 400"/>
              <a:gd name="T1" fmla="*/ 0 h 488"/>
              <a:gd name="T2" fmla="*/ 288 w 400"/>
              <a:gd name="T3" fmla="*/ 48 h 488"/>
              <a:gd name="T4" fmla="*/ 384 w 400"/>
              <a:gd name="T5" fmla="*/ 192 h 488"/>
              <a:gd name="T6" fmla="*/ 384 w 400"/>
              <a:gd name="T7" fmla="*/ 432 h 488"/>
              <a:gd name="T8" fmla="*/ 288 w 400"/>
              <a:gd name="T9" fmla="*/ 480 h 488"/>
              <a:gd name="T10" fmla="*/ 96 w 400"/>
              <a:gd name="T11" fmla="*/ 48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488">
                <a:moveTo>
                  <a:pt x="0" y="0"/>
                </a:moveTo>
                <a:cubicBezTo>
                  <a:pt x="112" y="8"/>
                  <a:pt x="224" y="16"/>
                  <a:pt x="288" y="48"/>
                </a:cubicBezTo>
                <a:cubicBezTo>
                  <a:pt x="352" y="80"/>
                  <a:pt x="368" y="128"/>
                  <a:pt x="384" y="192"/>
                </a:cubicBezTo>
                <a:cubicBezTo>
                  <a:pt x="400" y="256"/>
                  <a:pt x="400" y="384"/>
                  <a:pt x="384" y="432"/>
                </a:cubicBezTo>
                <a:cubicBezTo>
                  <a:pt x="368" y="480"/>
                  <a:pt x="336" y="472"/>
                  <a:pt x="288" y="480"/>
                </a:cubicBezTo>
                <a:cubicBezTo>
                  <a:pt x="240" y="488"/>
                  <a:pt x="168" y="484"/>
                  <a:pt x="96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03" name="Freeform 7"/>
          <p:cNvSpPr>
            <a:spLocks/>
          </p:cNvSpPr>
          <p:nvPr/>
        </p:nvSpPr>
        <p:spPr bwMode="auto">
          <a:xfrm flipH="1" flipV="1">
            <a:off x="5105400" y="5410200"/>
            <a:ext cx="609600" cy="914400"/>
          </a:xfrm>
          <a:custGeom>
            <a:avLst/>
            <a:gdLst>
              <a:gd name="T0" fmla="*/ 0 w 400"/>
              <a:gd name="T1" fmla="*/ 0 h 488"/>
              <a:gd name="T2" fmla="*/ 288 w 400"/>
              <a:gd name="T3" fmla="*/ 48 h 488"/>
              <a:gd name="T4" fmla="*/ 384 w 400"/>
              <a:gd name="T5" fmla="*/ 192 h 488"/>
              <a:gd name="T6" fmla="*/ 384 w 400"/>
              <a:gd name="T7" fmla="*/ 432 h 488"/>
              <a:gd name="T8" fmla="*/ 288 w 400"/>
              <a:gd name="T9" fmla="*/ 480 h 488"/>
              <a:gd name="T10" fmla="*/ 96 w 400"/>
              <a:gd name="T11" fmla="*/ 48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0" h="488">
                <a:moveTo>
                  <a:pt x="0" y="0"/>
                </a:moveTo>
                <a:cubicBezTo>
                  <a:pt x="112" y="8"/>
                  <a:pt x="224" y="16"/>
                  <a:pt x="288" y="48"/>
                </a:cubicBezTo>
                <a:cubicBezTo>
                  <a:pt x="352" y="80"/>
                  <a:pt x="368" y="128"/>
                  <a:pt x="384" y="192"/>
                </a:cubicBezTo>
                <a:cubicBezTo>
                  <a:pt x="400" y="256"/>
                  <a:pt x="400" y="384"/>
                  <a:pt x="384" y="432"/>
                </a:cubicBezTo>
                <a:cubicBezTo>
                  <a:pt x="368" y="480"/>
                  <a:pt x="336" y="472"/>
                  <a:pt x="288" y="480"/>
                </a:cubicBezTo>
                <a:cubicBezTo>
                  <a:pt x="240" y="488"/>
                  <a:pt x="168" y="484"/>
                  <a:pt x="96" y="4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03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7848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600"/>
              <a:t>Backpropagation Algorithm – </a:t>
            </a:r>
            <a:r>
              <a:rPr lang="en-US" sz="3600">
                <a:solidFill>
                  <a:srgbClr val="FF0000"/>
                </a:solidFill>
              </a:rPr>
              <a:t>Main Idea</a:t>
            </a:r>
            <a:r>
              <a:rPr lang="en-US" sz="3600"/>
              <a:t> – </a:t>
            </a:r>
            <a:r>
              <a:rPr lang="en-US" sz="3600">
                <a:solidFill>
                  <a:srgbClr val="0099CC"/>
                </a:solidFill>
              </a:rPr>
              <a:t>error in hidden layers</a:t>
            </a:r>
          </a:p>
        </p:txBody>
      </p:sp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1981200" y="2057400"/>
            <a:ext cx="6721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en-US" sz="2400"/>
          </a:p>
        </p:txBody>
      </p:sp>
      <p:sp>
        <p:nvSpPr>
          <p:cNvPr id="266244" name="Text Box 4"/>
          <p:cNvSpPr txBox="1">
            <a:spLocks noChangeArrowheads="1"/>
          </p:cNvSpPr>
          <p:nvPr/>
        </p:nvSpPr>
        <p:spPr bwMode="auto">
          <a:xfrm>
            <a:off x="457200" y="2057400"/>
            <a:ext cx="83820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US" sz="2400"/>
              <a:t>The ideas of the algorithm can be summarized as follows :</a:t>
            </a:r>
          </a:p>
          <a:p>
            <a:pPr eaLnBrk="0" hangingPunct="0"/>
            <a:endParaRPr lang="en-US" sz="2400"/>
          </a:p>
          <a:p>
            <a:pPr eaLnBrk="0" hangingPunct="0"/>
            <a:endParaRPr lang="en-US" sz="2400"/>
          </a:p>
          <a:p>
            <a:pPr eaLnBrk="0" hangingPunct="0">
              <a:buFontTx/>
              <a:buAutoNum type="arabicPeriod"/>
            </a:pPr>
            <a:r>
              <a:rPr lang="en-US" sz="2400"/>
              <a:t>Computes the </a:t>
            </a:r>
            <a:r>
              <a:rPr lang="en-US" sz="2400" b="1">
                <a:solidFill>
                  <a:srgbClr val="FF0000"/>
                </a:solidFill>
              </a:rPr>
              <a:t>error term for the output units</a:t>
            </a:r>
            <a:r>
              <a:rPr lang="en-US" sz="2400"/>
              <a:t> </a:t>
            </a:r>
            <a:r>
              <a:rPr lang="en-US" sz="2400">
                <a:solidFill>
                  <a:schemeClr val="accent2"/>
                </a:solidFill>
              </a:rPr>
              <a:t>using the</a:t>
            </a:r>
          </a:p>
          <a:p>
            <a:pPr eaLnBrk="0" hangingPunct="0"/>
            <a:r>
              <a:rPr lang="en-US" sz="2400">
                <a:solidFill>
                  <a:schemeClr val="accent2"/>
                </a:solidFill>
              </a:rPr>
              <a:t>  observed error.</a:t>
            </a:r>
          </a:p>
          <a:p>
            <a:pPr eaLnBrk="0" hangingPunct="0"/>
            <a:endParaRPr lang="en-US" sz="2400">
              <a:solidFill>
                <a:schemeClr val="accent2"/>
              </a:solidFill>
            </a:endParaRPr>
          </a:p>
          <a:p>
            <a:pPr eaLnBrk="0" hangingPunct="0"/>
            <a:r>
              <a:rPr lang="en-US" sz="2400"/>
              <a:t>2. From output layer, </a:t>
            </a:r>
            <a:r>
              <a:rPr lang="en-US" sz="2400">
                <a:solidFill>
                  <a:schemeClr val="accent2"/>
                </a:solidFill>
              </a:rPr>
              <a:t>repeat </a:t>
            </a:r>
          </a:p>
          <a:p>
            <a:pPr lvl="1" eaLnBrk="0" hangingPunct="0">
              <a:buFontTx/>
              <a:buChar char="-"/>
            </a:pPr>
            <a:r>
              <a:rPr lang="en-US" sz="2400">
                <a:solidFill>
                  <a:schemeClr val="accent2"/>
                </a:solidFill>
              </a:rPr>
              <a:t>propagating the error term </a:t>
            </a:r>
            <a:r>
              <a:rPr lang="en-US" sz="2400" u="sng">
                <a:solidFill>
                  <a:schemeClr val="accent2"/>
                </a:solidFill>
              </a:rPr>
              <a:t>back to the previous layer</a:t>
            </a:r>
            <a:r>
              <a:rPr lang="en-US" sz="2400"/>
              <a:t> and </a:t>
            </a:r>
          </a:p>
          <a:p>
            <a:pPr lvl="1" eaLnBrk="0" hangingPunct="0">
              <a:buFontTx/>
              <a:buChar char="-"/>
            </a:pPr>
            <a:r>
              <a:rPr lang="en-US" sz="2400">
                <a:solidFill>
                  <a:srgbClr val="FF0000"/>
                </a:solidFill>
              </a:rPr>
              <a:t>updating the weights </a:t>
            </a:r>
            <a:r>
              <a:rPr lang="en-US" sz="2400" u="sng">
                <a:solidFill>
                  <a:srgbClr val="FF0000"/>
                </a:solidFill>
              </a:rPr>
              <a:t>between the two layers</a:t>
            </a:r>
            <a:r>
              <a:rPr lang="en-US" sz="2400"/>
              <a:t> </a:t>
            </a:r>
          </a:p>
          <a:p>
            <a:pPr lvl="1" eaLnBrk="0" hangingPunct="0"/>
            <a:r>
              <a:rPr lang="en-US" sz="2400">
                <a:solidFill>
                  <a:schemeClr val="accent2"/>
                </a:solidFill>
              </a:rPr>
              <a:t>until the earliest</a:t>
            </a:r>
            <a:r>
              <a:rPr lang="en-US" sz="2400"/>
              <a:t> hidden layer is reached.</a:t>
            </a:r>
          </a:p>
        </p:txBody>
      </p:sp>
    </p:spTree>
    <p:extLst>
      <p:ext uri="{BB962C8B-B14F-4D97-AF65-F5344CB8AC3E}">
        <p14:creationId xmlns:p14="http://schemas.microsoft.com/office/powerpoint/2010/main" val="160009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/>
              <a:t>Backpropagation Algorithm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7924800" cy="4648200"/>
          </a:xfrm>
          <a:solidFill>
            <a:srgbClr val="FFFFCC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/>
              <a:t>Initialize weights (typically random!)</a:t>
            </a:r>
          </a:p>
          <a:p>
            <a:r>
              <a:rPr lang="en-US" sz="2800"/>
              <a:t>Keep doing epochs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For each</a:t>
            </a:r>
            <a:r>
              <a:rPr lang="en-US"/>
              <a:t> example </a:t>
            </a:r>
            <a:r>
              <a:rPr lang="en-US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</a:t>
            </a:r>
            <a:r>
              <a:rPr lang="en-US"/>
              <a:t> in training set do</a:t>
            </a:r>
          </a:p>
          <a:p>
            <a:pPr lvl="2"/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forward pass</a:t>
            </a:r>
            <a:r>
              <a:rPr lang="en-US"/>
              <a:t> to compute</a:t>
            </a:r>
          </a:p>
          <a:p>
            <a:pPr lvl="3"/>
            <a:r>
              <a:rPr lang="en-US"/>
              <a:t>O = neural-net-output(network,e)</a:t>
            </a:r>
          </a:p>
          <a:p>
            <a:pPr lvl="3"/>
            <a:r>
              <a:rPr lang="en-US"/>
              <a:t>miss = (T-O) at each output unit </a:t>
            </a:r>
          </a:p>
          <a:p>
            <a:pPr lvl="2"/>
            <a:r>
              <a:rPr lang="en-US" b="1">
                <a:solidFill>
                  <a:schemeClr val="accent2"/>
                </a:solidFill>
              </a:rPr>
              <a:t>backward pass</a:t>
            </a:r>
            <a:r>
              <a:rPr lang="en-US"/>
              <a:t> to calculate deltas to weights</a:t>
            </a:r>
          </a:p>
          <a:p>
            <a:pPr lvl="2"/>
            <a:r>
              <a:rPr lang="en-US"/>
              <a:t>update all weights</a:t>
            </a:r>
          </a:p>
          <a:p>
            <a:pPr lvl="1"/>
            <a:r>
              <a:rPr lang="en-US"/>
              <a:t>end</a:t>
            </a:r>
          </a:p>
          <a:p>
            <a:r>
              <a:rPr lang="en-US" sz="2800"/>
              <a:t>until </a:t>
            </a:r>
            <a:r>
              <a:rPr lang="en-US" sz="2800">
                <a:solidFill>
                  <a:srgbClr val="FF0000"/>
                </a:solidFill>
              </a:rPr>
              <a:t>tuning set error</a:t>
            </a:r>
            <a:r>
              <a:rPr lang="en-US" sz="2800"/>
              <a:t> </a:t>
            </a:r>
            <a:r>
              <a:rPr lang="en-US" sz="2800">
                <a:solidFill>
                  <a:srgbClr val="0099CC"/>
                </a:solidFill>
              </a:rPr>
              <a:t>stops improving</a:t>
            </a:r>
            <a:endParaRPr lang="en-US">
              <a:solidFill>
                <a:srgbClr val="0099CC"/>
              </a:solidFill>
            </a:endParaRPr>
          </a:p>
        </p:txBody>
      </p:sp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4267200" y="6019800"/>
            <a:ext cx="4495800" cy="376238"/>
          </a:xfrm>
          <a:prstGeom prst="rect">
            <a:avLst/>
          </a:prstGeom>
          <a:solidFill>
            <a:srgbClr val="F0FDA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Backward pass explained in next slide</a:t>
            </a:r>
          </a:p>
        </p:txBody>
      </p:sp>
      <p:sp>
        <p:nvSpPr>
          <p:cNvPr id="285701" name="Line 5"/>
          <p:cNvSpPr>
            <a:spLocks noChangeShapeType="1"/>
          </p:cNvSpPr>
          <p:nvPr/>
        </p:nvSpPr>
        <p:spPr bwMode="auto">
          <a:xfrm flipH="1" flipV="1">
            <a:off x="3124200" y="4267200"/>
            <a:ext cx="1143000" cy="1752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0" y="6019800"/>
            <a:ext cx="3200400" cy="650875"/>
          </a:xfrm>
          <a:prstGeom prst="rect">
            <a:avLst/>
          </a:prstGeom>
          <a:solidFill>
            <a:srgbClr val="F0FDA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Forward pass explained earlier</a:t>
            </a:r>
          </a:p>
        </p:txBody>
      </p:sp>
      <p:sp>
        <p:nvSpPr>
          <p:cNvPr id="285703" name="Line 7"/>
          <p:cNvSpPr>
            <a:spLocks noChangeShapeType="1"/>
          </p:cNvSpPr>
          <p:nvPr/>
        </p:nvSpPr>
        <p:spPr bwMode="auto">
          <a:xfrm flipV="1">
            <a:off x="457200" y="3124200"/>
            <a:ext cx="1524000" cy="2895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25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Backward Pass</a:t>
            </a:r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Compute </a:t>
            </a:r>
            <a:r>
              <a:rPr lang="en-US">
                <a:solidFill>
                  <a:schemeClr val="accent2"/>
                </a:solidFill>
              </a:rPr>
              <a:t>deltas</a:t>
            </a:r>
            <a:r>
              <a:rPr lang="en-US"/>
              <a:t> to weights 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from hidden</a:t>
            </a:r>
            <a:r>
              <a:rPr lang="en-US"/>
              <a:t> layer 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to output</a:t>
            </a:r>
            <a:r>
              <a:rPr lang="en-US"/>
              <a:t> layer</a:t>
            </a:r>
          </a:p>
          <a:p>
            <a:endParaRPr lang="en-US"/>
          </a:p>
          <a:p>
            <a:r>
              <a:rPr lang="en-US"/>
              <a:t>Without changing any weights (yet), compute the </a:t>
            </a:r>
            <a:r>
              <a:rPr lang="en-US">
                <a:solidFill>
                  <a:srgbClr val="FF0000"/>
                </a:solidFill>
              </a:rPr>
              <a:t>actual contributions</a:t>
            </a:r>
            <a:r>
              <a:rPr lang="en-US"/>
              <a:t> 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within the hidden layer(s</a:t>
            </a:r>
            <a:r>
              <a:rPr lang="en-US"/>
              <a:t>)</a:t>
            </a:r>
          </a:p>
          <a:p>
            <a:pPr lvl="1"/>
            <a:r>
              <a:rPr lang="en-US"/>
              <a:t> and </a:t>
            </a:r>
            <a:r>
              <a:rPr lang="en-US">
                <a:solidFill>
                  <a:schemeClr val="accent2"/>
                </a:solidFill>
              </a:rPr>
              <a:t>compute </a:t>
            </a:r>
            <a:r>
              <a:rPr lang="en-US">
                <a:solidFill>
                  <a:srgbClr val="FF0000"/>
                </a:solidFill>
              </a:rPr>
              <a:t>deltas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88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rgbClr val="FFFFCC"/>
          </a:solidFill>
        </p:spPr>
        <p:txBody>
          <a:bodyPr/>
          <a:lstStyle/>
          <a:p>
            <a:r>
              <a:rPr lang="en-US" sz="6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Gradient Descent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Think of the N weights </a:t>
            </a:r>
            <a:r>
              <a:rPr lang="en-US">
                <a:solidFill>
                  <a:srgbClr val="FF0000"/>
                </a:solidFill>
              </a:rPr>
              <a:t>as a point</a:t>
            </a:r>
            <a:r>
              <a:rPr lang="en-US"/>
              <a:t> in an N-dimensional space</a:t>
            </a:r>
          </a:p>
          <a:p>
            <a:endParaRPr lang="en-US"/>
          </a:p>
          <a:p>
            <a:r>
              <a:rPr lang="en-US"/>
              <a:t>Add a </a:t>
            </a:r>
            <a:r>
              <a:rPr lang="en-US">
                <a:solidFill>
                  <a:srgbClr val="FF0000"/>
                </a:solidFill>
              </a:rPr>
              <a:t>dimension</a:t>
            </a:r>
            <a:r>
              <a:rPr lang="en-US"/>
              <a:t> for the observed error</a:t>
            </a:r>
          </a:p>
          <a:p>
            <a:endParaRPr lang="en-US"/>
          </a:p>
          <a:p>
            <a:r>
              <a:rPr lang="en-US"/>
              <a:t>Try to </a:t>
            </a:r>
            <a:r>
              <a:rPr lang="en-US">
                <a:solidFill>
                  <a:srgbClr val="FF0000"/>
                </a:solidFill>
              </a:rPr>
              <a:t>minimize your position</a:t>
            </a:r>
            <a:r>
              <a:rPr lang="en-US"/>
              <a:t> on the </a:t>
            </a:r>
            <a:r>
              <a:rPr lang="ja-JP" altLang="en-US">
                <a:latin typeface="Arial"/>
              </a:rPr>
              <a:t>“</a:t>
            </a:r>
            <a:r>
              <a:rPr lang="en-US"/>
              <a:t>error surface</a:t>
            </a:r>
            <a:r>
              <a:rPr lang="ja-JP" altLang="en-US">
                <a:latin typeface="Arial"/>
              </a:rPr>
              <a:t>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566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Error Surface</a:t>
            </a:r>
          </a:p>
        </p:txBody>
      </p:sp>
      <p:pic>
        <p:nvPicPr>
          <p:cNvPr id="288771" name="Picture 3" descr="weight-space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8913" y="1600200"/>
            <a:ext cx="6224587" cy="4525963"/>
          </a:xfrm>
        </p:spPr>
      </p:pic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533400" y="5791200"/>
            <a:ext cx="2819400" cy="925513"/>
          </a:xfrm>
          <a:prstGeom prst="rect">
            <a:avLst/>
          </a:prstGeom>
          <a:solidFill>
            <a:srgbClr val="FFFFCC"/>
          </a:solidFill>
          <a:ln w="9525">
            <a:solidFill>
              <a:srgbClr val="F0FDA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Error as function of weights in multidimensional space</a:t>
            </a:r>
          </a:p>
        </p:txBody>
      </p:sp>
      <p:sp>
        <p:nvSpPr>
          <p:cNvPr id="288773" name="Text Box 5"/>
          <p:cNvSpPr txBox="1">
            <a:spLocks noChangeArrowheads="1"/>
          </p:cNvSpPr>
          <p:nvPr/>
        </p:nvSpPr>
        <p:spPr bwMode="auto">
          <a:xfrm>
            <a:off x="1295400" y="18288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error</a:t>
            </a:r>
          </a:p>
        </p:txBody>
      </p:sp>
      <p:sp>
        <p:nvSpPr>
          <p:cNvPr id="288774" name="Text Box 6"/>
          <p:cNvSpPr txBox="1">
            <a:spLocks noChangeArrowheads="1"/>
          </p:cNvSpPr>
          <p:nvPr/>
        </p:nvSpPr>
        <p:spPr bwMode="auto">
          <a:xfrm>
            <a:off x="6096000" y="5181600"/>
            <a:ext cx="129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weights</a:t>
            </a:r>
          </a:p>
        </p:txBody>
      </p:sp>
    </p:spTree>
    <p:extLst>
      <p:ext uri="{BB962C8B-B14F-4D97-AF65-F5344CB8AC3E}">
        <p14:creationId xmlns:p14="http://schemas.microsoft.com/office/powerpoint/2010/main" val="109900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Gradient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Trying to make </a:t>
            </a:r>
            <a:r>
              <a:rPr lang="en-US" sz="2800">
                <a:solidFill>
                  <a:srgbClr val="FF0000"/>
                </a:solidFill>
              </a:rPr>
              <a:t>error decrease the fastest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</a:rPr>
              <a:t>Compute: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/>
              <a:t>Grad</a:t>
            </a:r>
            <a:r>
              <a:rPr lang="en-US" sz="2400" baseline="-25000"/>
              <a:t>E</a:t>
            </a:r>
            <a:r>
              <a:rPr lang="en-US" sz="2400"/>
              <a:t> = [dE/dw1, dE/dw2, . . ., dE/dwn]</a:t>
            </a:r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</a:rPr>
              <a:t>Change</a:t>
            </a:r>
            <a:r>
              <a:rPr lang="en-US" sz="2800"/>
              <a:t> </a:t>
            </a:r>
            <a:r>
              <a:rPr lang="en-US" sz="2800">
                <a:solidFill>
                  <a:srgbClr val="FF0000"/>
                </a:solidFill>
              </a:rPr>
              <a:t>i</a:t>
            </a:r>
            <a:r>
              <a:rPr lang="en-US" sz="2800"/>
              <a:t>-th weight by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2400"/>
              <a:t>delta</a:t>
            </a:r>
            <a:r>
              <a:rPr lang="en-US" sz="2400" baseline="-25000"/>
              <a:t>wi </a:t>
            </a:r>
            <a:r>
              <a:rPr lang="en-US" sz="2400"/>
              <a:t>= -</a:t>
            </a:r>
            <a:r>
              <a:rPr lang="en-US" sz="2400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alpha</a:t>
            </a:r>
            <a:r>
              <a:rPr lang="en-US" sz="2400"/>
              <a:t> * dE/dwi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We need a </a:t>
            </a:r>
            <a:r>
              <a:rPr lang="en-US" sz="2800">
                <a:solidFill>
                  <a:srgbClr val="FF0000"/>
                </a:solidFill>
              </a:rPr>
              <a:t>derivative</a:t>
            </a:r>
            <a:r>
              <a:rPr lang="en-US" sz="2800"/>
              <a:t>!  </a:t>
            </a:r>
          </a:p>
          <a:p>
            <a:pPr>
              <a:lnSpc>
                <a:spcPct val="90000"/>
              </a:lnSpc>
            </a:pPr>
            <a:r>
              <a:rPr lang="en-US" sz="2800"/>
              <a:t>Activation function must be </a:t>
            </a:r>
            <a:r>
              <a:rPr lang="en-US" sz="2800" b="1">
                <a:solidFill>
                  <a:srgbClr val="0099CC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continuous</a:t>
            </a:r>
            <a:r>
              <a:rPr lang="en-US" sz="2800"/>
              <a:t>, differentiable, non-decreasing, and easy to compute</a:t>
            </a:r>
          </a:p>
        </p:txBody>
      </p:sp>
      <p:sp>
        <p:nvSpPr>
          <p:cNvPr id="289797" name="Line 5"/>
          <p:cNvSpPr>
            <a:spLocks noChangeShapeType="1"/>
          </p:cNvSpPr>
          <p:nvPr/>
        </p:nvSpPr>
        <p:spPr bwMode="auto">
          <a:xfrm flipH="1" flipV="1">
            <a:off x="4724400" y="3810000"/>
            <a:ext cx="16764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798" name="Line 6"/>
          <p:cNvSpPr>
            <a:spLocks noChangeShapeType="1"/>
          </p:cNvSpPr>
          <p:nvPr/>
        </p:nvSpPr>
        <p:spPr bwMode="auto">
          <a:xfrm flipH="1">
            <a:off x="2286000" y="1143000"/>
            <a:ext cx="1600200" cy="1447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799" name="Line 7"/>
          <p:cNvSpPr>
            <a:spLocks noChangeShapeType="1"/>
          </p:cNvSpPr>
          <p:nvPr/>
        </p:nvSpPr>
        <p:spPr bwMode="auto">
          <a:xfrm flipH="1" flipV="1">
            <a:off x="5715000" y="2895600"/>
            <a:ext cx="1143000" cy="762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796" name="Oval 4"/>
          <p:cNvSpPr>
            <a:spLocks noChangeArrowheads="1"/>
          </p:cNvSpPr>
          <p:nvPr/>
        </p:nvSpPr>
        <p:spPr bwMode="auto">
          <a:xfrm>
            <a:off x="6172200" y="3429000"/>
            <a:ext cx="27432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400" b="1"/>
              <a:t>Derivatives of error for weights</a:t>
            </a:r>
          </a:p>
        </p:txBody>
      </p:sp>
      <p:sp>
        <p:nvSpPr>
          <p:cNvPr id="289800" name="Text Box 8"/>
          <p:cNvSpPr txBox="1">
            <a:spLocks noChangeArrowheads="1"/>
          </p:cNvSpPr>
          <p:nvPr/>
        </p:nvSpPr>
        <p:spPr bwMode="auto">
          <a:xfrm>
            <a:off x="0" y="609600"/>
            <a:ext cx="1143000" cy="650875"/>
          </a:xfrm>
          <a:prstGeom prst="rect">
            <a:avLst/>
          </a:prstGeom>
          <a:solidFill>
            <a:srgbClr val="F0FDA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Compute deltas</a:t>
            </a:r>
          </a:p>
        </p:txBody>
      </p:sp>
      <p:sp>
        <p:nvSpPr>
          <p:cNvPr id="289801" name="Line 9"/>
          <p:cNvSpPr>
            <a:spLocks noChangeShapeType="1"/>
          </p:cNvSpPr>
          <p:nvPr/>
        </p:nvSpPr>
        <p:spPr bwMode="auto">
          <a:xfrm>
            <a:off x="304800" y="1295400"/>
            <a:ext cx="533400" cy="21336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4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t use LTU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To effectively assign credit / blame to units in hidden layers, </a:t>
            </a:r>
            <a:r>
              <a:rPr lang="en-US">
                <a:solidFill>
                  <a:srgbClr val="FF0000"/>
                </a:solidFill>
              </a:rPr>
              <a:t>we want to look at the first derivative</a:t>
            </a:r>
            <a:r>
              <a:rPr lang="en-US"/>
              <a:t> of the activation function</a:t>
            </a:r>
          </a:p>
          <a:p>
            <a:endParaRPr lang="en-US"/>
          </a:p>
          <a:p>
            <a:r>
              <a:rPr lang="en-US">
                <a:solidFill>
                  <a:srgbClr val="FF0000"/>
                </a:solidFill>
              </a:rPr>
              <a:t>Sigmoid function</a:t>
            </a:r>
            <a:r>
              <a:rPr lang="en-US"/>
              <a:t> is easy to </a:t>
            </a:r>
            <a:r>
              <a:rPr lang="en-US">
                <a:solidFill>
                  <a:srgbClr val="FF0000"/>
                </a:solidFill>
              </a:rPr>
              <a:t>differentiate</a:t>
            </a:r>
            <a:r>
              <a:rPr lang="en-US"/>
              <a:t> and easy to compute forward</a:t>
            </a:r>
          </a:p>
          <a:p>
            <a:endParaRPr lang="en-US"/>
          </a:p>
        </p:txBody>
      </p:sp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838200" y="5562600"/>
            <a:ext cx="2819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0000"/>
                </a:solidFill>
              </a:rPr>
              <a:t>L</a:t>
            </a:r>
            <a:r>
              <a:rPr lang="en-US"/>
              <a:t>inear </a:t>
            </a:r>
            <a:r>
              <a:rPr lang="en-US">
                <a:solidFill>
                  <a:srgbClr val="FF0000"/>
                </a:solidFill>
              </a:rPr>
              <a:t>T</a:t>
            </a:r>
            <a:r>
              <a:rPr lang="en-US"/>
              <a:t>hreshold </a:t>
            </a:r>
            <a:r>
              <a:rPr lang="en-US">
                <a:solidFill>
                  <a:srgbClr val="FF0000"/>
                </a:solidFill>
              </a:rPr>
              <a:t>U</a:t>
            </a:r>
            <a:r>
              <a:rPr lang="en-US"/>
              <a:t>nits</a:t>
            </a:r>
          </a:p>
        </p:txBody>
      </p:sp>
      <p:sp>
        <p:nvSpPr>
          <p:cNvPr id="290821" name="Rectangle 5"/>
          <p:cNvSpPr>
            <a:spLocks noChangeArrowheads="1"/>
          </p:cNvSpPr>
          <p:nvPr/>
        </p:nvSpPr>
        <p:spPr bwMode="auto">
          <a:xfrm>
            <a:off x="5562600" y="5486400"/>
            <a:ext cx="1882775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Sigmoid function</a:t>
            </a:r>
          </a:p>
        </p:txBody>
      </p:sp>
      <p:sp>
        <p:nvSpPr>
          <p:cNvPr id="290822" name="Line 6"/>
          <p:cNvSpPr>
            <a:spLocks noChangeShapeType="1"/>
          </p:cNvSpPr>
          <p:nvPr/>
        </p:nvSpPr>
        <p:spPr bwMode="auto">
          <a:xfrm>
            <a:off x="4038600" y="57150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823" name="Line 7"/>
          <p:cNvSpPr>
            <a:spLocks noChangeShapeType="1"/>
          </p:cNvSpPr>
          <p:nvPr/>
        </p:nvSpPr>
        <p:spPr bwMode="auto">
          <a:xfrm>
            <a:off x="914400" y="5181600"/>
            <a:ext cx="2438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824" name="Line 8"/>
          <p:cNvSpPr>
            <a:spLocks noChangeShapeType="1"/>
          </p:cNvSpPr>
          <p:nvPr/>
        </p:nvSpPr>
        <p:spPr bwMode="auto">
          <a:xfrm flipV="1">
            <a:off x="838200" y="5029200"/>
            <a:ext cx="2362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8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Updating hidden-to-output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 have </a:t>
            </a:r>
            <a:r>
              <a:rPr lang="en-US">
                <a:solidFill>
                  <a:srgbClr val="FF0000"/>
                </a:solidFill>
              </a:rPr>
              <a:t>teacher supplied</a:t>
            </a:r>
            <a:r>
              <a:rPr lang="en-US"/>
              <a:t> desired values</a:t>
            </a:r>
          </a:p>
          <a:p>
            <a:endParaRPr lang="en-US"/>
          </a:p>
          <a:p>
            <a:r>
              <a:rPr lang="en-US"/>
              <a:t>delta</a:t>
            </a:r>
            <a:r>
              <a:rPr lang="en-US" baseline="-25000"/>
              <a:t>wji</a:t>
            </a:r>
            <a:r>
              <a:rPr lang="en-US"/>
              <a:t> = </a:t>
            </a:r>
            <a:r>
              <a:rPr lang="en-US">
                <a:sym typeface="Symbol" charset="0"/>
              </a:rPr>
              <a:t> * a</a:t>
            </a:r>
            <a:r>
              <a:rPr lang="en-US" baseline="-25000">
                <a:sym typeface="Symbol" charset="0"/>
              </a:rPr>
              <a:t>j</a:t>
            </a:r>
            <a:r>
              <a:rPr lang="en-US">
                <a:sym typeface="Symbol" charset="0"/>
              </a:rPr>
              <a:t> * (</a:t>
            </a:r>
            <a:r>
              <a:rPr lang="en-US">
                <a:solidFill>
                  <a:srgbClr val="FF0000"/>
                </a:solidFill>
                <a:sym typeface="Symbol" charset="0"/>
              </a:rPr>
              <a:t>T</a:t>
            </a:r>
            <a:r>
              <a:rPr lang="en-US" baseline="-25000">
                <a:solidFill>
                  <a:srgbClr val="FF0000"/>
                </a:solidFill>
                <a:sym typeface="Symbol" charset="0"/>
              </a:rPr>
              <a:t>i</a:t>
            </a:r>
            <a:r>
              <a:rPr lang="en-US">
                <a:solidFill>
                  <a:srgbClr val="FF0000"/>
                </a:solidFill>
                <a:sym typeface="Symbol" charset="0"/>
              </a:rPr>
              <a:t> - Oi</a:t>
            </a:r>
            <a:r>
              <a:rPr lang="en-US">
                <a:sym typeface="Symbol" charset="0"/>
              </a:rPr>
              <a:t>) * g</a:t>
            </a:r>
            <a:r>
              <a:rPr lang="ja-JP" altLang="en-US">
                <a:latin typeface="Arial"/>
                <a:sym typeface="Symbol" charset="0"/>
              </a:rPr>
              <a:t>’</a:t>
            </a:r>
            <a:r>
              <a:rPr lang="en-US">
                <a:sym typeface="Symbol" charset="0"/>
              </a:rPr>
              <a:t>(in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)</a:t>
            </a:r>
          </a:p>
          <a:p>
            <a:pPr lvl="1">
              <a:buFontTx/>
              <a:buNone/>
            </a:pPr>
            <a:r>
              <a:rPr lang="en-US"/>
              <a:t>= </a:t>
            </a:r>
            <a:r>
              <a:rPr lang="en-US">
                <a:sym typeface="Symbol" charset="0"/>
              </a:rPr>
              <a:t> * a</a:t>
            </a:r>
            <a:r>
              <a:rPr lang="en-US" baseline="-25000">
                <a:sym typeface="Symbol" charset="0"/>
              </a:rPr>
              <a:t>j</a:t>
            </a:r>
            <a:r>
              <a:rPr lang="en-US">
                <a:sym typeface="Symbol" charset="0"/>
              </a:rPr>
              <a:t> * (T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 - O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) * O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 * (1 - O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)</a:t>
            </a:r>
          </a:p>
          <a:p>
            <a:pPr lvl="1">
              <a:buFontTx/>
              <a:buNone/>
            </a:pPr>
            <a:endParaRPr lang="en-US">
              <a:sym typeface="Symbol" charset="0"/>
            </a:endParaRPr>
          </a:p>
          <a:p>
            <a:pPr lvl="1"/>
            <a:r>
              <a:rPr lang="en-US" sz="2000">
                <a:solidFill>
                  <a:srgbClr val="0099CC"/>
                </a:solidFill>
                <a:sym typeface="Symbol" charset="0"/>
              </a:rPr>
              <a:t>for sigmoid the derivative is</a:t>
            </a:r>
            <a:r>
              <a:rPr lang="en-US" sz="2000">
                <a:sym typeface="Symbol" charset="0"/>
              </a:rPr>
              <a:t>,</a:t>
            </a:r>
            <a:r>
              <a:rPr lang="en-US">
                <a:sym typeface="Symbol" charset="0"/>
              </a:rPr>
              <a:t>  g</a:t>
            </a:r>
            <a:r>
              <a:rPr lang="ja-JP" altLang="en-US">
                <a:latin typeface="Arial"/>
                <a:sym typeface="Symbol" charset="0"/>
              </a:rPr>
              <a:t>’</a:t>
            </a:r>
            <a:r>
              <a:rPr lang="en-US">
                <a:sym typeface="Symbol" charset="0"/>
              </a:rPr>
              <a:t>(x) = g(x) * (1 - g(x))</a:t>
            </a:r>
          </a:p>
        </p:txBody>
      </p:sp>
      <p:sp>
        <p:nvSpPr>
          <p:cNvPr id="291844" name="Text Box 4"/>
          <p:cNvSpPr txBox="1">
            <a:spLocks noChangeArrowheads="1"/>
          </p:cNvSpPr>
          <p:nvPr/>
        </p:nvSpPr>
        <p:spPr bwMode="auto">
          <a:xfrm>
            <a:off x="457200" y="57150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alpha</a:t>
            </a:r>
          </a:p>
        </p:txBody>
      </p:sp>
      <p:sp>
        <p:nvSpPr>
          <p:cNvPr id="291845" name="Line 5"/>
          <p:cNvSpPr>
            <a:spLocks noChangeShapeType="1"/>
          </p:cNvSpPr>
          <p:nvPr/>
        </p:nvSpPr>
        <p:spPr bwMode="auto">
          <a:xfrm flipV="1">
            <a:off x="457200" y="3810000"/>
            <a:ext cx="914400" cy="2057400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846" name="Line 6"/>
          <p:cNvSpPr>
            <a:spLocks noChangeShapeType="1"/>
          </p:cNvSpPr>
          <p:nvPr/>
        </p:nvSpPr>
        <p:spPr bwMode="auto">
          <a:xfrm flipH="1" flipV="1">
            <a:off x="5791200" y="3048000"/>
            <a:ext cx="1676400" cy="2133600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847" name="Text Box 7"/>
          <p:cNvSpPr txBox="1">
            <a:spLocks noChangeArrowheads="1"/>
          </p:cNvSpPr>
          <p:nvPr/>
        </p:nvSpPr>
        <p:spPr bwMode="auto">
          <a:xfrm>
            <a:off x="7620000" y="5257800"/>
            <a:ext cx="1371600" cy="37623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derivative</a:t>
            </a:r>
          </a:p>
        </p:txBody>
      </p:sp>
      <p:sp>
        <p:nvSpPr>
          <p:cNvPr id="291848" name="Text Box 8"/>
          <p:cNvSpPr txBox="1">
            <a:spLocks noChangeArrowheads="1"/>
          </p:cNvSpPr>
          <p:nvPr/>
        </p:nvSpPr>
        <p:spPr bwMode="auto">
          <a:xfrm>
            <a:off x="4419600" y="6248400"/>
            <a:ext cx="1371600" cy="37623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miss</a:t>
            </a:r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H="1" flipV="1">
            <a:off x="4572000" y="3276600"/>
            <a:ext cx="304800" cy="297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850" name="Line 10"/>
          <p:cNvSpPr>
            <a:spLocks noChangeShapeType="1"/>
          </p:cNvSpPr>
          <p:nvPr/>
        </p:nvSpPr>
        <p:spPr bwMode="auto">
          <a:xfrm flipH="1">
            <a:off x="4191000" y="2133600"/>
            <a:ext cx="2971800" cy="685800"/>
          </a:xfrm>
          <a:prstGeom prst="line">
            <a:avLst/>
          </a:prstGeom>
          <a:noFill/>
          <a:ln w="9525">
            <a:solidFill>
              <a:srgbClr val="0099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851" name="Text Box 11"/>
          <p:cNvSpPr txBox="1">
            <a:spLocks noChangeArrowheads="1"/>
          </p:cNvSpPr>
          <p:nvPr/>
        </p:nvSpPr>
        <p:spPr bwMode="auto">
          <a:xfrm>
            <a:off x="1676400" y="5715000"/>
            <a:ext cx="1828800" cy="94297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Here we have general formula with derivative, next we use for sigmoid</a:t>
            </a:r>
          </a:p>
        </p:txBody>
      </p:sp>
    </p:spTree>
    <p:extLst>
      <p:ext uri="{BB962C8B-B14F-4D97-AF65-F5344CB8AC3E}">
        <p14:creationId xmlns:p14="http://schemas.microsoft.com/office/powerpoint/2010/main" val="1517526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Updating interior weights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Layer k units provide values to all layer k+1 units</a:t>
            </a:r>
          </a:p>
          <a:p>
            <a:pPr lvl="1">
              <a:buFontTx/>
              <a:buChar char="•"/>
            </a:pPr>
            <a:r>
              <a:rPr lang="ja-JP" altLang="en-US">
                <a:latin typeface="Arial"/>
              </a:rPr>
              <a:t>“</a:t>
            </a:r>
            <a:r>
              <a:rPr lang="en-US"/>
              <a:t>miss</a:t>
            </a:r>
            <a:r>
              <a:rPr lang="ja-JP" altLang="en-US">
                <a:latin typeface="Arial"/>
              </a:rPr>
              <a:t>”</a:t>
            </a:r>
            <a:r>
              <a:rPr lang="en-US"/>
              <a:t> is </a:t>
            </a:r>
            <a:r>
              <a:rPr lang="en-US" b="1" i="1">
                <a:solidFill>
                  <a:srgbClr val="FF0000"/>
                </a:solidFill>
              </a:rPr>
              <a:t>sum of misses</a:t>
            </a:r>
            <a:r>
              <a:rPr lang="en-US"/>
              <a:t> from all units on k+1</a:t>
            </a:r>
          </a:p>
          <a:p>
            <a:pPr lvl="1">
              <a:buFontTx/>
              <a:buChar char="•"/>
            </a:pP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miss</a:t>
            </a:r>
            <a:r>
              <a:rPr lang="en-US" baseline="-25000">
                <a:solidFill>
                  <a:srgbClr val="FF0000"/>
                </a:solidFill>
              </a:rPr>
              <a:t>j</a:t>
            </a:r>
            <a:r>
              <a:rPr lang="en-US"/>
              <a:t> = </a:t>
            </a:r>
            <a:r>
              <a:rPr lang="en-US">
                <a:sym typeface="Symbol" charset="0"/>
              </a:rPr>
              <a:t> [ a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(1- a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) (T</a:t>
            </a:r>
            <a:r>
              <a:rPr lang="en-US" baseline="-25000">
                <a:sym typeface="Symbol" charset="0"/>
              </a:rPr>
              <a:t>i </a:t>
            </a:r>
            <a:r>
              <a:rPr lang="en-US">
                <a:sym typeface="Symbol" charset="0"/>
              </a:rPr>
              <a:t>- a</a:t>
            </a:r>
            <a:r>
              <a:rPr lang="en-US" baseline="-25000">
                <a:sym typeface="Symbol" charset="0"/>
              </a:rPr>
              <a:t>i</a:t>
            </a:r>
            <a:r>
              <a:rPr lang="en-US">
                <a:sym typeface="Symbol" charset="0"/>
              </a:rPr>
              <a:t>) w</a:t>
            </a:r>
            <a:r>
              <a:rPr lang="en-US" baseline="-25000">
                <a:sym typeface="Symbol" charset="0"/>
              </a:rPr>
              <a:t>ji </a:t>
            </a:r>
            <a:r>
              <a:rPr lang="en-US">
                <a:sym typeface="Symbol" charset="0"/>
              </a:rPr>
              <a:t>]</a:t>
            </a:r>
          </a:p>
          <a:p>
            <a:pPr lvl="1">
              <a:buFontTx/>
              <a:buChar char="•"/>
            </a:pPr>
            <a:r>
              <a:rPr lang="en-US"/>
              <a:t>weights coming into this unit are </a:t>
            </a:r>
            <a:r>
              <a:rPr lang="en-US">
                <a:solidFill>
                  <a:srgbClr val="FF0000"/>
                </a:solidFill>
              </a:rPr>
              <a:t>adjusted based on their contribution</a:t>
            </a:r>
          </a:p>
          <a:p>
            <a:pPr lvl="1">
              <a:buFontTx/>
              <a:buNone/>
            </a:pPr>
            <a:r>
              <a:rPr lang="en-US"/>
              <a:t>delta</a:t>
            </a:r>
            <a:r>
              <a:rPr lang="en-US" baseline="-25000"/>
              <a:t>kj </a:t>
            </a:r>
            <a:r>
              <a:rPr lang="en-US"/>
              <a:t>= </a:t>
            </a:r>
            <a:r>
              <a:rPr lang="en-US">
                <a:sym typeface="Symbol" charset="0"/>
              </a:rPr>
              <a:t> * I</a:t>
            </a:r>
            <a:r>
              <a:rPr lang="en-US" baseline="-25000">
                <a:sym typeface="Symbol" charset="0"/>
              </a:rPr>
              <a:t>k</a:t>
            </a:r>
            <a:r>
              <a:rPr lang="en-US">
                <a:sym typeface="Symbol" charset="0"/>
              </a:rPr>
              <a:t> * a</a:t>
            </a:r>
            <a:r>
              <a:rPr lang="en-US" baseline="-25000">
                <a:sym typeface="Symbol" charset="0"/>
              </a:rPr>
              <a:t>j</a:t>
            </a:r>
            <a:r>
              <a:rPr lang="en-US">
                <a:sym typeface="Symbol" charset="0"/>
              </a:rPr>
              <a:t> * (1 - a</a:t>
            </a:r>
            <a:r>
              <a:rPr lang="en-US" baseline="-25000">
                <a:sym typeface="Symbol" charset="0"/>
              </a:rPr>
              <a:t>j</a:t>
            </a:r>
            <a:r>
              <a:rPr lang="en-US">
                <a:sym typeface="Symbol" charset="0"/>
              </a:rPr>
              <a:t>) * </a:t>
            </a:r>
            <a:r>
              <a:rPr lang="en-US">
                <a:solidFill>
                  <a:srgbClr val="FF0000"/>
                </a:solidFill>
                <a:sym typeface="Symbol" charset="0"/>
              </a:rPr>
              <a:t>miss</a:t>
            </a:r>
            <a:r>
              <a:rPr lang="en-US" baseline="-25000">
                <a:solidFill>
                  <a:srgbClr val="FF0000"/>
                </a:solidFill>
                <a:sym typeface="Symbol" charset="0"/>
              </a:rPr>
              <a:t>j</a:t>
            </a:r>
            <a:endParaRPr lang="en-US" baseline="-25000">
              <a:solidFill>
                <a:srgbClr val="FF0000"/>
              </a:solidFill>
            </a:endParaRPr>
          </a:p>
        </p:txBody>
      </p:sp>
      <p:sp>
        <p:nvSpPr>
          <p:cNvPr id="292868" name="Text Box 4"/>
          <p:cNvSpPr txBox="1">
            <a:spLocks noChangeArrowheads="1"/>
          </p:cNvSpPr>
          <p:nvPr/>
        </p:nvSpPr>
        <p:spPr bwMode="auto">
          <a:xfrm>
            <a:off x="7086600" y="4800600"/>
            <a:ext cx="1828800" cy="366713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For layer k+1</a:t>
            </a:r>
          </a:p>
        </p:txBody>
      </p:sp>
      <p:sp>
        <p:nvSpPr>
          <p:cNvPr id="292869" name="Line 5"/>
          <p:cNvSpPr>
            <a:spLocks noChangeShapeType="1"/>
          </p:cNvSpPr>
          <p:nvPr/>
        </p:nvSpPr>
        <p:spPr bwMode="auto">
          <a:xfrm flipH="1" flipV="1">
            <a:off x="8001000" y="3200400"/>
            <a:ext cx="60960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870" name="Text Box 6"/>
          <p:cNvSpPr txBox="1">
            <a:spLocks noChangeArrowheads="1"/>
          </p:cNvSpPr>
          <p:nvPr/>
        </p:nvSpPr>
        <p:spPr bwMode="auto">
          <a:xfrm>
            <a:off x="457200" y="6096000"/>
            <a:ext cx="2133600" cy="376238"/>
          </a:xfrm>
          <a:prstGeom prst="rect">
            <a:avLst/>
          </a:prstGeom>
          <a:solidFill>
            <a:srgbClr val="F0FDA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Compute deltas</a:t>
            </a:r>
          </a:p>
        </p:txBody>
      </p:sp>
      <p:sp>
        <p:nvSpPr>
          <p:cNvPr id="292871" name="Line 7"/>
          <p:cNvSpPr>
            <a:spLocks noChangeShapeType="1"/>
          </p:cNvSpPr>
          <p:nvPr/>
        </p:nvSpPr>
        <p:spPr bwMode="auto">
          <a:xfrm flipV="1">
            <a:off x="838200" y="5105400"/>
            <a:ext cx="609600" cy="99060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92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20A36-ACD1-DF45-8F5C-6B3E792B3A9C}" type="slidenum">
              <a:rPr lang="en-US"/>
              <a:pPr/>
              <a:t>5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/>
              <a:t>The Neuron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105400"/>
          </a:xfrm>
        </p:spPr>
        <p:txBody>
          <a:bodyPr/>
          <a:lstStyle/>
          <a:p>
            <a:r>
              <a:rPr lang="en-US" sz="2400"/>
              <a:t>The neuron is the basic information processing unit of a NN. It consists of:</a:t>
            </a:r>
          </a:p>
          <a:p>
            <a:pPr lvl="1">
              <a:buFontTx/>
              <a:buChar char="1"/>
            </a:pPr>
            <a:r>
              <a:rPr lang="en-US" sz="2400"/>
              <a:t>A set of </a:t>
            </a:r>
            <a:r>
              <a:rPr lang="en-US" sz="2400">
                <a:solidFill>
                  <a:srgbClr val="0000FF"/>
                </a:solidFill>
              </a:rPr>
              <a:t>synapses</a:t>
            </a:r>
            <a:r>
              <a:rPr lang="en-US" sz="2400"/>
              <a:t> or </a:t>
            </a:r>
            <a:r>
              <a:rPr lang="en-US" sz="2400">
                <a:solidFill>
                  <a:srgbClr val="0000FF"/>
                </a:solidFill>
              </a:rPr>
              <a:t>connecting links</a:t>
            </a:r>
            <a:r>
              <a:rPr lang="en-US" sz="2400"/>
              <a:t>, each link characterized by a </a:t>
            </a:r>
            <a:r>
              <a:rPr lang="en-US" sz="2400">
                <a:solidFill>
                  <a:srgbClr val="0000FF"/>
                </a:solidFill>
              </a:rPr>
              <a:t>weight</a:t>
            </a:r>
            <a:r>
              <a:rPr lang="en-US" sz="2400"/>
              <a:t>: </a:t>
            </a:r>
          </a:p>
          <a:p>
            <a:pPr lvl="2">
              <a:buFontTx/>
              <a:buNone/>
            </a:pPr>
            <a:r>
              <a:rPr lang="en-US" sz="2000" i="1">
                <a:solidFill>
                  <a:srgbClr val="009900"/>
                </a:solidFill>
              </a:rPr>
              <a:t>                                                       W</a:t>
            </a:r>
            <a:r>
              <a:rPr lang="en-US" sz="2000" i="1" baseline="-25000">
                <a:solidFill>
                  <a:srgbClr val="009900"/>
                </a:solidFill>
              </a:rPr>
              <a:t>1</a:t>
            </a:r>
            <a:r>
              <a:rPr lang="en-US" sz="2000" i="1">
                <a:solidFill>
                  <a:srgbClr val="009900"/>
                </a:solidFill>
              </a:rPr>
              <a:t>, W</a:t>
            </a:r>
            <a:r>
              <a:rPr lang="en-US" sz="2000" i="1" baseline="-25000">
                <a:solidFill>
                  <a:srgbClr val="009900"/>
                </a:solidFill>
              </a:rPr>
              <a:t>2</a:t>
            </a:r>
            <a:r>
              <a:rPr lang="en-US" sz="2000" i="1">
                <a:solidFill>
                  <a:srgbClr val="009900"/>
                </a:solidFill>
              </a:rPr>
              <a:t>, …, W</a:t>
            </a:r>
            <a:r>
              <a:rPr lang="en-US" sz="2000" i="1" baseline="-25000">
                <a:solidFill>
                  <a:srgbClr val="009900"/>
                </a:solidFill>
              </a:rPr>
              <a:t>m</a:t>
            </a:r>
            <a:endParaRPr lang="en-US" sz="2000" baseline="-25000"/>
          </a:p>
          <a:p>
            <a:pPr lvl="1">
              <a:buClr>
                <a:schemeClr val="tx1"/>
              </a:buClr>
              <a:buFontTx/>
              <a:buChar char="2"/>
            </a:pPr>
            <a:r>
              <a:rPr lang="en-US" sz="2400"/>
              <a:t>An</a:t>
            </a:r>
            <a:r>
              <a:rPr lang="en-US" sz="2400">
                <a:solidFill>
                  <a:srgbClr val="0000FF"/>
                </a:solidFill>
              </a:rPr>
              <a:t> adder</a:t>
            </a:r>
            <a:r>
              <a:rPr lang="en-US" sz="2400"/>
              <a:t> function (linear combiner) which computes the weighted sum of                            the inputs:</a:t>
            </a:r>
          </a:p>
          <a:p>
            <a:pPr lvl="1">
              <a:buFontTx/>
              <a:buChar char="2"/>
            </a:pPr>
            <a:endParaRPr lang="en-US" sz="2000"/>
          </a:p>
          <a:p>
            <a:pPr lvl="1">
              <a:buFontTx/>
              <a:buChar char="2"/>
            </a:pPr>
            <a:endParaRPr lang="en-US" sz="2000"/>
          </a:p>
          <a:p>
            <a:pPr lvl="1">
              <a:buClr>
                <a:schemeClr val="tx1"/>
              </a:buClr>
              <a:buFontTx/>
              <a:buChar char="3"/>
            </a:pPr>
            <a:r>
              <a:rPr lang="en-US" sz="2400">
                <a:solidFill>
                  <a:srgbClr val="0000FF"/>
                </a:solidFill>
              </a:rPr>
              <a:t>Activation function</a:t>
            </a:r>
            <a:r>
              <a:rPr lang="en-US" sz="2400"/>
              <a:t> (squashing function)      for limiting the amplitude of the                                  output of the neuron. </a:t>
            </a:r>
            <a:endParaRPr lang="en-US"/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5715000" y="3429000"/>
          <a:ext cx="2514600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6" name="Equation" r:id="rId4" imgW="622080" imgH="342720" progId="Equation.3">
                  <p:embed/>
                </p:oleObj>
              </mc:Choice>
              <mc:Fallback>
                <p:oleObj name="Equation" r:id="rId4" imgW="6220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429000"/>
                        <a:ext cx="2514600" cy="11620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6858000" y="4953000"/>
          <a:ext cx="39211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7" name="Equation" r:id="rId6" imgW="139680" imgH="164880" progId="Equation.3">
                  <p:embed/>
                </p:oleObj>
              </mc:Choice>
              <mc:Fallback>
                <p:oleObj name="Equation" r:id="rId6" imgW="13968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953000"/>
                        <a:ext cx="392113" cy="457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1"/>
          <p:cNvGraphicFramePr>
            <a:graphicFrameLocks noChangeAspect="1"/>
          </p:cNvGraphicFramePr>
          <p:nvPr/>
        </p:nvGraphicFramePr>
        <p:xfrm>
          <a:off x="5562600" y="5486400"/>
          <a:ext cx="259080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08" name="Equation" r:id="rId8" imgW="774360" imgH="203040" progId="Equation.3">
                  <p:embed/>
                </p:oleObj>
              </mc:Choice>
              <mc:Fallback>
                <p:oleObj name="Equation" r:id="rId8" imgW="7743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5486400"/>
                        <a:ext cx="2590800" cy="719138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28172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How do we pick </a:t>
            </a:r>
            <a:r>
              <a:rPr lang="en-US" sz="48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</a:t>
            </a:r>
            <a:r>
              <a:rPr lang="en-US">
                <a:sym typeface="Symbol" charset="0"/>
              </a:rPr>
              <a:t>?</a:t>
            </a:r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>
                <a:solidFill>
                  <a:srgbClr val="FF0000"/>
                </a:solidFill>
              </a:rPr>
              <a:t>Tuning</a:t>
            </a:r>
            <a:r>
              <a:rPr lang="en-US"/>
              <a:t> set, or</a:t>
            </a:r>
          </a:p>
          <a:p>
            <a:pPr marL="609600" indent="-609600">
              <a:buFontTx/>
              <a:buAutoNum type="arabicPeriod"/>
            </a:pPr>
            <a:endParaRPr lang="en-US">
              <a:solidFill>
                <a:srgbClr val="FF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en-US">
                <a:solidFill>
                  <a:srgbClr val="FF0000"/>
                </a:solidFill>
              </a:rPr>
              <a:t>Cross validation</a:t>
            </a:r>
            <a:r>
              <a:rPr lang="en-US"/>
              <a:t>, or</a:t>
            </a:r>
          </a:p>
          <a:p>
            <a:pPr marL="609600" indent="-609600">
              <a:buFontTx/>
              <a:buAutoNum type="arabicPeriod"/>
            </a:pPr>
            <a:endParaRPr lang="en-US">
              <a:solidFill>
                <a:srgbClr val="FF0000"/>
              </a:solidFill>
            </a:endParaRPr>
          </a:p>
          <a:p>
            <a:pPr marL="609600" indent="-609600">
              <a:buFontTx/>
              <a:buAutoNum type="arabicPeriod"/>
            </a:pPr>
            <a:r>
              <a:rPr lang="en-US">
                <a:solidFill>
                  <a:srgbClr val="FF0000"/>
                </a:solidFill>
              </a:rPr>
              <a:t>Small</a:t>
            </a:r>
            <a:r>
              <a:rPr lang="en-US"/>
              <a:t> for slow, conservative learning</a:t>
            </a:r>
          </a:p>
        </p:txBody>
      </p:sp>
    </p:spTree>
    <p:extLst>
      <p:ext uri="{BB962C8B-B14F-4D97-AF65-F5344CB8AC3E}">
        <p14:creationId xmlns:p14="http://schemas.microsoft.com/office/powerpoint/2010/main" val="994390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many hidden layers?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Usually just </a:t>
            </a:r>
            <a:r>
              <a:rPr lang="en-US">
                <a:solidFill>
                  <a:srgbClr val="FF0000"/>
                </a:solidFill>
              </a:rPr>
              <a:t>one </a:t>
            </a:r>
            <a:r>
              <a:rPr lang="en-US"/>
              <a:t>(i.e., a 2-layer net)</a:t>
            </a:r>
          </a:p>
          <a:p>
            <a:endParaRPr lang="en-US"/>
          </a:p>
          <a:p>
            <a:r>
              <a:rPr lang="en-US"/>
              <a:t>How many </a:t>
            </a:r>
            <a:r>
              <a:rPr lang="en-US">
                <a:solidFill>
                  <a:srgbClr val="FF0000"/>
                </a:solidFill>
              </a:rPr>
              <a:t>hidden units</a:t>
            </a:r>
            <a:r>
              <a:rPr lang="en-US"/>
              <a:t> in the layer?</a:t>
            </a:r>
          </a:p>
          <a:p>
            <a:pPr lvl="1"/>
            <a:r>
              <a:rPr lang="en-US">
                <a:solidFill>
                  <a:srgbClr val="FF0000"/>
                </a:solidFill>
              </a:rPr>
              <a:t>Too few</a:t>
            </a:r>
            <a:r>
              <a:rPr lang="en-US"/>
              <a:t> </a:t>
            </a:r>
            <a:r>
              <a:rPr lang="en-US">
                <a:solidFill>
                  <a:schemeClr val="accent2"/>
                </a:solidFill>
              </a:rPr>
              <a:t>==&gt;</a:t>
            </a:r>
            <a:r>
              <a:rPr lang="en-US"/>
              <a:t> can</a:t>
            </a:r>
            <a:r>
              <a:rPr lang="ja-JP" altLang="en-US">
                <a:latin typeface="Arial"/>
              </a:rPr>
              <a:t>’</a:t>
            </a:r>
            <a:r>
              <a:rPr lang="en-US"/>
              <a:t>t learn</a:t>
            </a:r>
          </a:p>
          <a:p>
            <a:pPr lvl="1"/>
            <a:r>
              <a:rPr lang="en-US"/>
              <a:t>Too many </a:t>
            </a:r>
            <a:r>
              <a:rPr lang="en-US">
                <a:solidFill>
                  <a:schemeClr val="accent2"/>
                </a:solidFill>
              </a:rPr>
              <a:t>==&gt;</a:t>
            </a:r>
            <a:r>
              <a:rPr lang="en-US"/>
              <a:t> poor generalization</a:t>
            </a:r>
          </a:p>
        </p:txBody>
      </p:sp>
    </p:spTree>
    <p:extLst>
      <p:ext uri="{BB962C8B-B14F-4D97-AF65-F5344CB8AC3E}">
        <p14:creationId xmlns:p14="http://schemas.microsoft.com/office/powerpoint/2010/main" val="534299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big a training set?</a:t>
            </a:r>
          </a:p>
        </p:txBody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5105400"/>
          </a:xfrm>
        </p:spPr>
        <p:txBody>
          <a:bodyPr/>
          <a:lstStyle/>
          <a:p>
            <a:r>
              <a:rPr lang="en-US" sz="2800"/>
              <a:t>Determine your </a:t>
            </a:r>
            <a:r>
              <a:rPr lang="en-US" sz="2800">
                <a:solidFill>
                  <a:srgbClr val="FF0000"/>
                </a:solidFill>
              </a:rPr>
              <a:t>target error</a:t>
            </a:r>
            <a:r>
              <a:rPr lang="en-US" sz="2800"/>
              <a:t> </a:t>
            </a:r>
            <a:r>
              <a:rPr lang="en-US" sz="2800">
                <a:solidFill>
                  <a:srgbClr val="FF0000"/>
                </a:solidFill>
              </a:rPr>
              <a:t>rate</a:t>
            </a:r>
            <a:r>
              <a:rPr lang="en-US" sz="2800"/>
              <a:t>, </a:t>
            </a:r>
            <a:r>
              <a:rPr lang="en-US" sz="2800" i="1">
                <a:solidFill>
                  <a:schemeClr val="accent2"/>
                </a:solidFill>
              </a:rPr>
              <a:t>e</a:t>
            </a:r>
          </a:p>
          <a:p>
            <a:r>
              <a:rPr lang="en-US" sz="2800">
                <a:solidFill>
                  <a:srgbClr val="FF0000"/>
                </a:solidFill>
              </a:rPr>
              <a:t>Success rate</a:t>
            </a:r>
            <a:r>
              <a:rPr lang="en-US" sz="2800"/>
              <a:t> is 1- </a:t>
            </a:r>
            <a:r>
              <a:rPr lang="en-US" sz="2800" i="1"/>
              <a:t>e</a:t>
            </a:r>
          </a:p>
          <a:p>
            <a:r>
              <a:rPr lang="en-US" sz="2800"/>
              <a:t>Typical training set approx. </a:t>
            </a:r>
            <a:r>
              <a:rPr lang="en-US" sz="2800">
                <a:solidFill>
                  <a:srgbClr val="FF0000"/>
                </a:solidFill>
              </a:rPr>
              <a:t>n/</a:t>
            </a:r>
            <a:r>
              <a:rPr lang="en-US" sz="2800" i="1">
                <a:solidFill>
                  <a:srgbClr val="FF0000"/>
                </a:solidFill>
              </a:rPr>
              <a:t>e</a:t>
            </a:r>
            <a:r>
              <a:rPr lang="en-US" sz="2800"/>
              <a:t>, where </a:t>
            </a:r>
            <a:r>
              <a:rPr lang="en-US" sz="2800">
                <a:solidFill>
                  <a:srgbClr val="FF0000"/>
                </a:solidFill>
              </a:rPr>
              <a:t>n</a:t>
            </a:r>
            <a:r>
              <a:rPr lang="en-US" sz="2800"/>
              <a:t> is the number of weights in the net</a:t>
            </a:r>
          </a:p>
          <a:p>
            <a:r>
              <a:rPr lang="en-US" sz="2800"/>
              <a:t>Example:</a:t>
            </a:r>
          </a:p>
          <a:p>
            <a:pPr lvl="1"/>
            <a:r>
              <a:rPr lang="en-US" sz="2400" i="1"/>
              <a:t>e</a:t>
            </a:r>
            <a:r>
              <a:rPr lang="en-US" sz="2400"/>
              <a:t> = 0.1, n = 80 weights</a:t>
            </a:r>
          </a:p>
          <a:p>
            <a:pPr lvl="1"/>
            <a:r>
              <a:rPr lang="en-US" sz="2400"/>
              <a:t>training set </a:t>
            </a:r>
            <a:r>
              <a:rPr lang="en-US" sz="2400">
                <a:solidFill>
                  <a:srgbClr val="FF0000"/>
                </a:solidFill>
              </a:rPr>
              <a:t>size 800</a:t>
            </a:r>
            <a:r>
              <a:rPr lang="en-US" sz="2400"/>
              <a:t> </a:t>
            </a:r>
          </a:p>
          <a:p>
            <a:pPr lvl="1">
              <a:buFontTx/>
              <a:buNone/>
            </a:pPr>
            <a:r>
              <a:rPr lang="en-US" sz="2400"/>
              <a:t>     trained until </a:t>
            </a:r>
            <a:r>
              <a:rPr lang="en-US" sz="2400">
                <a:solidFill>
                  <a:srgbClr val="FF0000"/>
                </a:solidFill>
              </a:rPr>
              <a:t>95% correct training</a:t>
            </a:r>
            <a:r>
              <a:rPr lang="en-US" sz="2400"/>
              <a:t> set classification </a:t>
            </a:r>
          </a:p>
          <a:p>
            <a:pPr lvl="1">
              <a:buFontTx/>
              <a:buNone/>
            </a:pPr>
            <a:r>
              <a:rPr lang="en-US" sz="2400"/>
              <a:t>       should produce 90% correct classification </a:t>
            </a:r>
          </a:p>
          <a:p>
            <a:pPr lvl="1">
              <a:buFontTx/>
              <a:buNone/>
            </a:pPr>
            <a:r>
              <a:rPr lang="en-US" sz="2400"/>
              <a:t>          on </a:t>
            </a:r>
            <a:r>
              <a:rPr lang="en-US" sz="2400">
                <a:solidFill>
                  <a:srgbClr val="FF0000"/>
                </a:solidFill>
              </a:rPr>
              <a:t>testing set</a:t>
            </a:r>
            <a:r>
              <a:rPr lang="en-US" sz="2400"/>
              <a:t> (typical)</a:t>
            </a:r>
          </a:p>
        </p:txBody>
      </p:sp>
    </p:spTree>
    <p:extLst>
      <p:ext uri="{BB962C8B-B14F-4D97-AF65-F5344CB8AC3E}">
        <p14:creationId xmlns:p14="http://schemas.microsoft.com/office/powerpoint/2010/main" val="229668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99055-1850-D247-AA33-46A9C9685450}" type="slidenum">
              <a:rPr lang="en-US"/>
              <a:pPr/>
              <a:t>53</a:t>
            </a:fld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772400" cy="685800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sz="2800"/>
              <a:t>Recurrent Network with </a:t>
            </a:r>
            <a:r>
              <a:rPr lang="en-US" sz="2800" b="1" i="1">
                <a:solidFill>
                  <a:srgbClr val="996600"/>
                </a:solidFill>
              </a:rPr>
              <a:t>hidden neuron(s)</a:t>
            </a:r>
            <a:r>
              <a:rPr lang="en-US" sz="2800"/>
              <a:t>: unit delay operator </a:t>
            </a:r>
            <a:r>
              <a:rPr lang="en-US" sz="2800" i="1">
                <a:solidFill>
                  <a:srgbClr val="0000FF"/>
                </a:solidFill>
              </a:rPr>
              <a:t>z</a:t>
            </a:r>
            <a:r>
              <a:rPr lang="en-US" sz="2800" i="1" baseline="30000">
                <a:solidFill>
                  <a:srgbClr val="0000FF"/>
                </a:solidFill>
              </a:rPr>
              <a:t>-1 </a:t>
            </a:r>
            <a:r>
              <a:rPr lang="en-US" sz="2800"/>
              <a:t>implies dynamic system</a:t>
            </a:r>
            <a:endParaRPr lang="en-US" sz="2800" b="1" i="1" baseline="3000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en-US" sz="2800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09600" y="-152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sz="4400">
              <a:solidFill>
                <a:schemeClr val="tx2"/>
              </a:solidFill>
            </a:endParaRPr>
          </a:p>
        </p:txBody>
      </p:sp>
      <p:grpSp>
        <p:nvGrpSpPr>
          <p:cNvPr id="26698" name="Group 74"/>
          <p:cNvGrpSpPr>
            <a:grpSpLocks/>
          </p:cNvGrpSpPr>
          <p:nvPr/>
        </p:nvGrpSpPr>
        <p:grpSpPr bwMode="auto">
          <a:xfrm>
            <a:off x="1752600" y="2971800"/>
            <a:ext cx="6477000" cy="3429000"/>
            <a:chOff x="1104" y="1632"/>
            <a:chExt cx="4080" cy="2160"/>
          </a:xfrm>
        </p:grpSpPr>
        <p:sp>
          <p:nvSpPr>
            <p:cNvPr id="26630" name="Oval 6"/>
            <p:cNvSpPr>
              <a:spLocks noChangeArrowheads="1"/>
            </p:cNvSpPr>
            <p:nvPr/>
          </p:nvSpPr>
          <p:spPr bwMode="auto">
            <a:xfrm>
              <a:off x="3744" y="3120"/>
              <a:ext cx="240" cy="24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1" name="Oval 7"/>
            <p:cNvSpPr>
              <a:spLocks noChangeArrowheads="1"/>
            </p:cNvSpPr>
            <p:nvPr/>
          </p:nvSpPr>
          <p:spPr bwMode="auto">
            <a:xfrm>
              <a:off x="3744" y="1632"/>
              <a:ext cx="240" cy="240"/>
            </a:xfrm>
            <a:prstGeom prst="ellipse">
              <a:avLst/>
            </a:pr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2" name="Oval 8"/>
            <p:cNvSpPr>
              <a:spLocks noChangeArrowheads="1"/>
            </p:cNvSpPr>
            <p:nvPr/>
          </p:nvSpPr>
          <p:spPr bwMode="auto">
            <a:xfrm>
              <a:off x="3744" y="2352"/>
              <a:ext cx="240" cy="240"/>
            </a:xfrm>
            <a:prstGeom prst="ellipse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2544" y="3648"/>
              <a:ext cx="144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2544" y="1680"/>
              <a:ext cx="144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2544" y="2400"/>
              <a:ext cx="144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6" name="Rectangle 12"/>
            <p:cNvSpPr>
              <a:spLocks noChangeArrowheads="1"/>
            </p:cNvSpPr>
            <p:nvPr/>
          </p:nvSpPr>
          <p:spPr bwMode="auto">
            <a:xfrm>
              <a:off x="2544" y="3168"/>
              <a:ext cx="144" cy="144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7" name="Text Box 13"/>
            <p:cNvSpPr txBox="1">
              <a:spLocks noChangeArrowheads="1"/>
            </p:cNvSpPr>
            <p:nvPr/>
          </p:nvSpPr>
          <p:spPr bwMode="auto">
            <a:xfrm>
              <a:off x="1104" y="1632"/>
              <a:ext cx="297" cy="2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i="1">
                  <a:solidFill>
                    <a:srgbClr val="0000FF"/>
                  </a:solidFill>
                </a:rPr>
                <a:t>z</a:t>
              </a:r>
              <a:r>
                <a:rPr lang="en-US" sz="2000" i="1" baseline="30000">
                  <a:solidFill>
                    <a:srgbClr val="0000FF"/>
                  </a:solidFill>
                </a:rPr>
                <a:t>-1</a:t>
              </a:r>
              <a:endParaRPr lang="en-US" sz="2000" b="1" i="1" baseline="30000">
                <a:solidFill>
                  <a:srgbClr val="0000FF"/>
                </a:solidFill>
              </a:endParaRPr>
            </a:p>
          </p:txBody>
        </p:sp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1104" y="2352"/>
              <a:ext cx="297" cy="2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i="1">
                  <a:solidFill>
                    <a:srgbClr val="0000FF"/>
                  </a:solidFill>
                </a:rPr>
                <a:t>z</a:t>
              </a:r>
              <a:r>
                <a:rPr lang="en-US" sz="2000" i="1" baseline="30000">
                  <a:solidFill>
                    <a:srgbClr val="0000FF"/>
                  </a:solidFill>
                </a:rPr>
                <a:t>-1</a:t>
              </a:r>
              <a:endParaRPr lang="en-US" sz="2000" b="1" i="1" baseline="30000">
                <a:solidFill>
                  <a:srgbClr val="0000FF"/>
                </a:solidFill>
              </a:endParaRPr>
            </a:p>
          </p:txBody>
        </p:sp>
        <p:sp>
          <p:nvSpPr>
            <p:cNvPr id="26639" name="Text Box 15"/>
            <p:cNvSpPr txBox="1">
              <a:spLocks noChangeArrowheads="1"/>
            </p:cNvSpPr>
            <p:nvPr/>
          </p:nvSpPr>
          <p:spPr bwMode="auto">
            <a:xfrm>
              <a:off x="1104" y="3120"/>
              <a:ext cx="297" cy="25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i="1">
                  <a:solidFill>
                    <a:srgbClr val="0000FF"/>
                  </a:solidFill>
                </a:rPr>
                <a:t>z</a:t>
              </a:r>
              <a:r>
                <a:rPr lang="en-US" sz="2000" i="1" baseline="30000">
                  <a:solidFill>
                    <a:srgbClr val="0000FF"/>
                  </a:solidFill>
                </a:rPr>
                <a:t>-1</a:t>
              </a:r>
              <a:endParaRPr lang="en-US" sz="2000" b="1" i="1" baseline="30000">
                <a:solidFill>
                  <a:srgbClr val="0000FF"/>
                </a:solidFill>
              </a:endParaRPr>
            </a:p>
          </p:txBody>
        </p:sp>
        <p:cxnSp>
          <p:nvCxnSpPr>
            <p:cNvPr id="26661" name="AutoShape 37"/>
            <p:cNvCxnSpPr>
              <a:cxnSpLocks noChangeShapeType="1"/>
              <a:stCxn id="26632" idx="6"/>
              <a:endCxn id="26638" idx="1"/>
            </p:cNvCxnSpPr>
            <p:nvPr/>
          </p:nvCxnSpPr>
          <p:spPr bwMode="auto">
            <a:xfrm flipH="1">
              <a:off x="1104" y="2472"/>
              <a:ext cx="2880" cy="9"/>
            </a:xfrm>
            <a:prstGeom prst="bentConnector5">
              <a:avLst>
                <a:gd name="adj1" fmla="val -15662"/>
                <a:gd name="adj2" fmla="val -13611116"/>
                <a:gd name="adj3" fmla="val 112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2" name="AutoShape 38"/>
            <p:cNvCxnSpPr>
              <a:cxnSpLocks noChangeShapeType="1"/>
              <a:stCxn id="26631" idx="6"/>
              <a:endCxn id="26637" idx="1"/>
            </p:cNvCxnSpPr>
            <p:nvPr/>
          </p:nvCxnSpPr>
          <p:spPr bwMode="auto">
            <a:xfrm flipH="1">
              <a:off x="1104" y="1752"/>
              <a:ext cx="2880" cy="9"/>
            </a:xfrm>
            <a:prstGeom prst="bentConnector5">
              <a:avLst>
                <a:gd name="adj1" fmla="val -5000"/>
                <a:gd name="adj2" fmla="val -3488894"/>
                <a:gd name="adj3" fmla="val 10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5" name="AutoShape 41"/>
            <p:cNvCxnSpPr>
              <a:cxnSpLocks noChangeShapeType="1"/>
              <a:stCxn id="26634" idx="3"/>
              <a:endCxn id="26631" idx="2"/>
            </p:cNvCxnSpPr>
            <p:nvPr/>
          </p:nvCxnSpPr>
          <p:spPr bwMode="auto">
            <a:xfrm>
              <a:off x="2688" y="1752"/>
              <a:ext cx="105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6" name="AutoShape 42"/>
            <p:cNvCxnSpPr>
              <a:cxnSpLocks noChangeShapeType="1"/>
              <a:stCxn id="26635" idx="3"/>
              <a:endCxn id="26632" idx="2"/>
            </p:cNvCxnSpPr>
            <p:nvPr/>
          </p:nvCxnSpPr>
          <p:spPr bwMode="auto">
            <a:xfrm>
              <a:off x="2688" y="2472"/>
              <a:ext cx="105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7" name="AutoShape 43"/>
            <p:cNvCxnSpPr>
              <a:cxnSpLocks noChangeShapeType="1"/>
              <a:stCxn id="26636" idx="3"/>
              <a:endCxn id="26630" idx="2"/>
            </p:cNvCxnSpPr>
            <p:nvPr/>
          </p:nvCxnSpPr>
          <p:spPr bwMode="auto">
            <a:xfrm>
              <a:off x="2688" y="3240"/>
              <a:ext cx="105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8" name="AutoShape 44"/>
            <p:cNvCxnSpPr>
              <a:cxnSpLocks noChangeShapeType="1"/>
              <a:stCxn id="26633" idx="3"/>
              <a:endCxn id="26630" idx="3"/>
            </p:cNvCxnSpPr>
            <p:nvPr/>
          </p:nvCxnSpPr>
          <p:spPr bwMode="auto">
            <a:xfrm flipV="1">
              <a:off x="2688" y="3325"/>
              <a:ext cx="1091" cy="39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69" name="AutoShape 45"/>
            <p:cNvCxnSpPr>
              <a:cxnSpLocks noChangeShapeType="1"/>
              <a:stCxn id="26633" idx="3"/>
              <a:endCxn id="26632" idx="4"/>
            </p:cNvCxnSpPr>
            <p:nvPr/>
          </p:nvCxnSpPr>
          <p:spPr bwMode="auto">
            <a:xfrm flipV="1">
              <a:off x="2688" y="2592"/>
              <a:ext cx="1176" cy="11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0" name="AutoShape 46"/>
            <p:cNvCxnSpPr>
              <a:cxnSpLocks noChangeShapeType="1"/>
              <a:stCxn id="26633" idx="3"/>
              <a:endCxn id="26631" idx="4"/>
            </p:cNvCxnSpPr>
            <p:nvPr/>
          </p:nvCxnSpPr>
          <p:spPr bwMode="auto">
            <a:xfrm flipV="1">
              <a:off x="2688" y="1872"/>
              <a:ext cx="1176" cy="18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1" name="AutoShape 47"/>
            <p:cNvCxnSpPr>
              <a:cxnSpLocks noChangeShapeType="1"/>
              <a:stCxn id="26636" idx="3"/>
              <a:endCxn id="26632" idx="3"/>
            </p:cNvCxnSpPr>
            <p:nvPr/>
          </p:nvCxnSpPr>
          <p:spPr bwMode="auto">
            <a:xfrm flipV="1">
              <a:off x="2688" y="2557"/>
              <a:ext cx="1091" cy="6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2" name="AutoShape 48"/>
            <p:cNvCxnSpPr>
              <a:cxnSpLocks noChangeShapeType="1"/>
              <a:stCxn id="26636" idx="3"/>
              <a:endCxn id="26631" idx="3"/>
            </p:cNvCxnSpPr>
            <p:nvPr/>
          </p:nvCxnSpPr>
          <p:spPr bwMode="auto">
            <a:xfrm flipV="1">
              <a:off x="2688" y="1837"/>
              <a:ext cx="1091" cy="140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3" name="AutoShape 49"/>
            <p:cNvCxnSpPr>
              <a:cxnSpLocks noChangeShapeType="1"/>
              <a:stCxn id="26635" idx="3"/>
              <a:endCxn id="26630" idx="1"/>
            </p:cNvCxnSpPr>
            <p:nvPr/>
          </p:nvCxnSpPr>
          <p:spPr bwMode="auto">
            <a:xfrm>
              <a:off x="2688" y="2472"/>
              <a:ext cx="1091" cy="68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4" name="AutoShape 50"/>
            <p:cNvCxnSpPr>
              <a:cxnSpLocks noChangeShapeType="1"/>
              <a:stCxn id="26635" idx="3"/>
              <a:endCxn id="26631" idx="3"/>
            </p:cNvCxnSpPr>
            <p:nvPr/>
          </p:nvCxnSpPr>
          <p:spPr bwMode="auto">
            <a:xfrm flipV="1">
              <a:off x="2688" y="1837"/>
              <a:ext cx="1091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5" name="AutoShape 51"/>
            <p:cNvCxnSpPr>
              <a:cxnSpLocks noChangeShapeType="1"/>
              <a:stCxn id="26634" idx="3"/>
              <a:endCxn id="26632" idx="1"/>
            </p:cNvCxnSpPr>
            <p:nvPr/>
          </p:nvCxnSpPr>
          <p:spPr bwMode="auto">
            <a:xfrm>
              <a:off x="2688" y="1752"/>
              <a:ext cx="1091" cy="6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6" name="AutoShape 52"/>
            <p:cNvCxnSpPr>
              <a:cxnSpLocks noChangeShapeType="1"/>
              <a:stCxn id="26634" idx="3"/>
              <a:endCxn id="26630" idx="0"/>
            </p:cNvCxnSpPr>
            <p:nvPr/>
          </p:nvCxnSpPr>
          <p:spPr bwMode="auto">
            <a:xfrm>
              <a:off x="2688" y="1752"/>
              <a:ext cx="1176" cy="136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8" name="AutoShape 54"/>
            <p:cNvCxnSpPr>
              <a:cxnSpLocks noChangeShapeType="1"/>
              <a:stCxn id="26637" idx="3"/>
              <a:endCxn id="26634" idx="1"/>
            </p:cNvCxnSpPr>
            <p:nvPr/>
          </p:nvCxnSpPr>
          <p:spPr bwMode="auto">
            <a:xfrm flipV="1">
              <a:off x="1401" y="1752"/>
              <a:ext cx="1143" cy="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79" name="AutoShape 55"/>
            <p:cNvCxnSpPr>
              <a:cxnSpLocks noChangeShapeType="1"/>
              <a:stCxn id="26638" idx="3"/>
              <a:endCxn id="26635" idx="1"/>
            </p:cNvCxnSpPr>
            <p:nvPr/>
          </p:nvCxnSpPr>
          <p:spPr bwMode="auto">
            <a:xfrm flipV="1">
              <a:off x="1401" y="2472"/>
              <a:ext cx="1143" cy="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81" name="AutoShape 57"/>
            <p:cNvCxnSpPr>
              <a:cxnSpLocks noChangeShapeType="1"/>
              <a:stCxn id="26639" idx="3"/>
              <a:endCxn id="26636" idx="1"/>
            </p:cNvCxnSpPr>
            <p:nvPr/>
          </p:nvCxnSpPr>
          <p:spPr bwMode="auto">
            <a:xfrm flipV="1">
              <a:off x="1401" y="3240"/>
              <a:ext cx="1143" cy="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6685" name="AutoShape 61"/>
            <p:cNvCxnSpPr>
              <a:cxnSpLocks noChangeShapeType="1"/>
              <a:stCxn id="26630" idx="6"/>
              <a:endCxn id="26639" idx="1"/>
            </p:cNvCxnSpPr>
            <p:nvPr/>
          </p:nvCxnSpPr>
          <p:spPr bwMode="auto">
            <a:xfrm flipH="1">
              <a:off x="1104" y="3240"/>
              <a:ext cx="2880" cy="9"/>
            </a:xfrm>
            <a:prstGeom prst="bentConnector5">
              <a:avLst>
                <a:gd name="adj1" fmla="val -5000"/>
                <a:gd name="adj2" fmla="val 7099995"/>
                <a:gd name="adj3" fmla="val 105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6689" name="Line 65"/>
            <p:cNvSpPr>
              <a:spLocks noChangeShapeType="1"/>
            </p:cNvSpPr>
            <p:nvPr/>
          </p:nvSpPr>
          <p:spPr bwMode="auto">
            <a:xfrm>
              <a:off x="4128" y="1728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90" name="Line 66"/>
            <p:cNvSpPr>
              <a:spLocks noChangeShapeType="1"/>
            </p:cNvSpPr>
            <p:nvPr/>
          </p:nvSpPr>
          <p:spPr bwMode="auto">
            <a:xfrm>
              <a:off x="4128" y="3264"/>
              <a:ext cx="105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692" name="Rectangle 68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696200" cy="914400"/>
          </a:xfrm>
          <a:noFill/>
          <a:ln/>
        </p:spPr>
        <p:txBody>
          <a:bodyPr/>
          <a:lstStyle/>
          <a:p>
            <a:r>
              <a:rPr lang="en-US"/>
              <a:t> Recurrent network</a:t>
            </a:r>
          </a:p>
        </p:txBody>
      </p:sp>
      <p:sp>
        <p:nvSpPr>
          <p:cNvPr id="26693" name="Rectangle 69"/>
          <p:cNvSpPr>
            <a:spLocks noChangeArrowheads="1"/>
          </p:cNvSpPr>
          <p:nvPr/>
        </p:nvSpPr>
        <p:spPr bwMode="auto">
          <a:xfrm>
            <a:off x="7391400" y="3733800"/>
            <a:ext cx="228600" cy="228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95" name="Text Box 71"/>
          <p:cNvSpPr txBox="1">
            <a:spLocks noChangeArrowheads="1"/>
          </p:cNvSpPr>
          <p:nvPr/>
        </p:nvSpPr>
        <p:spPr bwMode="auto">
          <a:xfrm>
            <a:off x="7848600" y="3733800"/>
            <a:ext cx="106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/>
              <a:t>input</a:t>
            </a:r>
          </a:p>
          <a:p>
            <a:r>
              <a:rPr lang="en-US" sz="2000"/>
              <a:t>hidden</a:t>
            </a:r>
          </a:p>
          <a:p>
            <a:r>
              <a:rPr lang="en-US" sz="2000"/>
              <a:t>output</a:t>
            </a:r>
          </a:p>
        </p:txBody>
      </p:sp>
      <p:sp>
        <p:nvSpPr>
          <p:cNvPr id="26696" name="Oval 72"/>
          <p:cNvSpPr>
            <a:spLocks noChangeArrowheads="1"/>
          </p:cNvSpPr>
          <p:nvPr/>
        </p:nvSpPr>
        <p:spPr bwMode="auto">
          <a:xfrm>
            <a:off x="7391400" y="4038600"/>
            <a:ext cx="304800" cy="304800"/>
          </a:xfrm>
          <a:prstGeom prst="ellipse">
            <a:avLst/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97" name="Oval 73"/>
          <p:cNvSpPr>
            <a:spLocks noChangeArrowheads="1"/>
          </p:cNvSpPr>
          <p:nvPr/>
        </p:nvSpPr>
        <p:spPr bwMode="auto">
          <a:xfrm>
            <a:off x="7391400" y="4419600"/>
            <a:ext cx="304800" cy="3048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249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414AE-1FF3-9C4B-A88D-FD4F03074679}" type="slidenum">
              <a:rPr lang="en-US"/>
              <a:pPr/>
              <a:t>54</a:t>
            </a:fld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r>
              <a:rPr lang="en-US" sz="3600"/>
              <a:t>Neural Network Architectures</a:t>
            </a:r>
            <a:endParaRPr lang="en-US" sz="3600">
              <a:sym typeface="Symbol" charset="0"/>
            </a:endParaRP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33800"/>
            <a:ext cx="284162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762000"/>
            <a:ext cx="5084763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3048000" cy="290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82690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Learning Rule</a:t>
            </a:r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16823" y="990600"/>
            <a:ext cx="8927177" cy="5943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/>
          </a:p>
          <a:p>
            <a:endParaRPr lang="ru-RU" sz="1800"/>
          </a:p>
          <a:p>
            <a:r>
              <a:rPr lang="en-GB" sz="1800"/>
              <a:t>The </a:t>
            </a:r>
            <a:r>
              <a:rPr lang="en-GB" sz="1800">
                <a:solidFill>
                  <a:schemeClr val="hlink"/>
                </a:solidFill>
              </a:rPr>
              <a:t>delta rule</a:t>
            </a:r>
            <a:r>
              <a:rPr lang="en-GB" sz="1800"/>
              <a:t> is often utilized by the most common class of ANNs called </a:t>
            </a:r>
            <a:r>
              <a:rPr lang="en-GB" sz="1800">
                <a:solidFill>
                  <a:schemeClr val="hlink"/>
                </a:solidFill>
              </a:rPr>
              <a:t>backpropagational neural networks</a:t>
            </a:r>
            <a:r>
              <a:rPr lang="en-US" sz="1800"/>
              <a:t>.</a:t>
            </a:r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endParaRPr lang="en-US" sz="1800"/>
          </a:p>
          <a:p>
            <a:r>
              <a:rPr lang="en-US" sz="1800"/>
              <a:t>W</a:t>
            </a:r>
            <a:r>
              <a:rPr lang="en-GB" sz="1800"/>
              <a:t>hen a neural network is initially presented with a pattern it makes a random guess as to what it might be. It then sees how far its answer was from the actual one and makes an appropriate adjustment to its connection weights. 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734" y="2471976"/>
            <a:ext cx="5576888" cy="289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283221"/>
              </p:ext>
            </p:extLst>
          </p:nvPr>
        </p:nvGraphicFramePr>
        <p:xfrm>
          <a:off x="745484" y="4275229"/>
          <a:ext cx="3242499" cy="919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" name="Equation" r:id="rId5" imgW="1562040" imgH="444240" progId="Equation.3">
                  <p:embed/>
                </p:oleObj>
              </mc:Choice>
              <mc:Fallback>
                <p:oleObj name="Equation" r:id="rId5" imgW="15620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484" y="4275229"/>
                        <a:ext cx="3242499" cy="9193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76713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2441F-B502-D748-B7D3-A110456D43F7}" type="slidenum">
              <a:rPr lang="en-US"/>
              <a:pPr/>
              <a:t>56</a:t>
            </a:fld>
            <a:endParaRPr lang="en-US"/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7772400" cy="4648200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</a:pPr>
            <a:r>
              <a:rPr lang="en-US" sz="2400">
                <a:solidFill>
                  <a:srgbClr val="0000FF"/>
                </a:solidFill>
              </a:rPr>
              <a:t>Supervised Learning</a:t>
            </a:r>
          </a:p>
          <a:p>
            <a:pPr lvl="1">
              <a:buClr>
                <a:schemeClr val="tx1"/>
              </a:buClr>
            </a:pPr>
            <a:r>
              <a:rPr lang="en-US" sz="2000"/>
              <a:t>Recognizing hand-written digits,</a:t>
            </a:r>
            <a:r>
              <a:rPr lang="en-US" sz="2000">
                <a:solidFill>
                  <a:srgbClr val="009900"/>
                </a:solidFill>
              </a:rPr>
              <a:t> pattern recognition, regression.</a:t>
            </a:r>
          </a:p>
          <a:p>
            <a:pPr lvl="1">
              <a:buClr>
                <a:schemeClr val="tx1"/>
              </a:buClr>
            </a:pPr>
            <a:r>
              <a:rPr lang="en-US" sz="2000">
                <a:solidFill>
                  <a:srgbClr val="009900"/>
                </a:solidFill>
              </a:rPr>
              <a:t>Labeled examples</a:t>
            </a:r>
            <a:r>
              <a:rPr lang="en-US" sz="2000"/>
              <a:t>						(input , desired output)</a:t>
            </a:r>
          </a:p>
          <a:p>
            <a:pPr lvl="1">
              <a:buClr>
                <a:schemeClr val="tx1"/>
              </a:buClr>
            </a:pPr>
            <a:r>
              <a:rPr lang="en-US" sz="2000"/>
              <a:t>Neural Network models: </a:t>
            </a:r>
            <a:r>
              <a:rPr lang="en-US" sz="2000">
                <a:solidFill>
                  <a:schemeClr val="tx2"/>
                </a:solidFill>
              </a:rPr>
              <a:t>perceptron</a:t>
            </a:r>
            <a:r>
              <a:rPr lang="en-US" sz="2000">
                <a:solidFill>
                  <a:srgbClr val="009900"/>
                </a:solidFill>
              </a:rPr>
              <a:t>, </a:t>
            </a:r>
            <a:r>
              <a:rPr lang="en-US" sz="2000">
                <a:solidFill>
                  <a:schemeClr val="tx2"/>
                </a:solidFill>
              </a:rPr>
              <a:t>feed-forward</a:t>
            </a:r>
            <a:r>
              <a:rPr lang="en-US" sz="2000">
                <a:solidFill>
                  <a:srgbClr val="009900"/>
                </a:solidFill>
              </a:rPr>
              <a:t>, </a:t>
            </a:r>
            <a:r>
              <a:rPr lang="en-US" sz="2000">
                <a:solidFill>
                  <a:schemeClr val="tx2"/>
                </a:solidFill>
              </a:rPr>
              <a:t>radial basis function</a:t>
            </a:r>
            <a:r>
              <a:rPr lang="en-US" sz="2000">
                <a:solidFill>
                  <a:srgbClr val="009900"/>
                </a:solidFill>
              </a:rPr>
              <a:t>, </a:t>
            </a:r>
            <a:r>
              <a:rPr lang="en-US" sz="2000">
                <a:solidFill>
                  <a:schemeClr val="tx2"/>
                </a:solidFill>
              </a:rPr>
              <a:t>support vector machine</a:t>
            </a:r>
            <a:r>
              <a:rPr lang="en-US" sz="2000"/>
              <a:t>.</a:t>
            </a:r>
          </a:p>
          <a:p>
            <a:pPr>
              <a:buClr>
                <a:schemeClr val="tx1"/>
              </a:buClr>
            </a:pPr>
            <a:r>
              <a:rPr lang="en-US" sz="2400">
                <a:solidFill>
                  <a:srgbClr val="0000FF"/>
                </a:solidFill>
              </a:rPr>
              <a:t>Unsupervised Learning</a:t>
            </a:r>
            <a:endParaRPr lang="en-US" sz="2400"/>
          </a:p>
          <a:p>
            <a:pPr lvl="1">
              <a:buClr>
                <a:schemeClr val="tx1"/>
              </a:buClr>
            </a:pPr>
            <a:r>
              <a:rPr lang="en-US" sz="2000"/>
              <a:t>Find similar groups of documents in the web,</a:t>
            </a:r>
            <a:r>
              <a:rPr lang="en-US" sz="2000">
                <a:solidFill>
                  <a:srgbClr val="009900"/>
                </a:solidFill>
              </a:rPr>
              <a:t> content addressable memory, clustering.</a:t>
            </a:r>
            <a:endParaRPr lang="en-US" sz="2000"/>
          </a:p>
          <a:p>
            <a:pPr lvl="1">
              <a:buClr>
                <a:schemeClr val="tx1"/>
              </a:buClr>
            </a:pPr>
            <a:r>
              <a:rPr lang="en-US" sz="2000">
                <a:solidFill>
                  <a:srgbClr val="009900"/>
                </a:solidFill>
              </a:rPr>
              <a:t>Unlabeled examples 						</a:t>
            </a:r>
            <a:r>
              <a:rPr lang="en-US" sz="2000"/>
              <a:t>(different realizations of the input alone)</a:t>
            </a:r>
          </a:p>
          <a:p>
            <a:pPr lvl="1">
              <a:buClr>
                <a:schemeClr val="tx1"/>
              </a:buClr>
            </a:pPr>
            <a:r>
              <a:rPr lang="en-US" sz="2000"/>
              <a:t>Neural Network models: </a:t>
            </a:r>
            <a:r>
              <a:rPr lang="en-US" sz="2000">
                <a:solidFill>
                  <a:schemeClr val="tx2"/>
                </a:solidFill>
              </a:rPr>
              <a:t>self organizing maps</a:t>
            </a:r>
            <a:r>
              <a:rPr lang="en-US" sz="2000">
                <a:solidFill>
                  <a:srgbClr val="009900"/>
                </a:solidFill>
              </a:rPr>
              <a:t>, </a:t>
            </a:r>
            <a:r>
              <a:rPr lang="en-US" sz="2000">
                <a:solidFill>
                  <a:schemeClr val="tx2"/>
                </a:solidFill>
              </a:rPr>
              <a:t>Hopfield networks</a:t>
            </a:r>
            <a:r>
              <a:rPr lang="en-US" sz="2000">
                <a:solidFill>
                  <a:srgbClr val="009900"/>
                </a:solidFill>
              </a:rPr>
              <a:t>.</a:t>
            </a:r>
            <a:endParaRPr lang="en-US" sz="2000"/>
          </a:p>
          <a:p>
            <a:pPr lvl="1">
              <a:buClr>
                <a:schemeClr val="tx1"/>
              </a:buClr>
            </a:pPr>
            <a:endParaRPr lang="en-US" sz="2000"/>
          </a:p>
        </p:txBody>
      </p:sp>
      <p:sp>
        <p:nvSpPr>
          <p:cNvPr id="28676" name="Rectangle 1028"/>
          <p:cNvSpPr>
            <a:spLocks noChangeArrowheads="1"/>
          </p:cNvSpPr>
          <p:nvPr/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Learning</a:t>
            </a:r>
          </a:p>
        </p:txBody>
      </p:sp>
    </p:spTree>
    <p:extLst>
      <p:ext uri="{BB962C8B-B14F-4D97-AF65-F5344CB8AC3E}">
        <p14:creationId xmlns:p14="http://schemas.microsoft.com/office/powerpoint/2010/main" val="22748147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9B787-7460-7448-913A-1CB7F1FB14ED}" type="slidenum">
              <a:rPr lang="en-US"/>
              <a:pPr/>
              <a:t>57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Dimensions of a Neural Network</a:t>
            </a:r>
          </a:p>
        </p:txBody>
      </p:sp>
      <p:sp>
        <p:nvSpPr>
          <p:cNvPr id="49155" name="Rectangle 3"/>
          <p:cNvSpPr>
            <a:spLocks noChangeArrowheads="1"/>
          </p:cNvSpPr>
          <p:nvPr>
            <p:ph type="body" idx="1"/>
          </p:nvPr>
        </p:nvSpPr>
        <p:spPr>
          <a:xfrm>
            <a:off x="609600" y="1447800"/>
            <a:ext cx="7772400" cy="4648200"/>
          </a:xfrm>
        </p:spPr>
        <p:txBody>
          <a:bodyPr/>
          <a:lstStyle/>
          <a:p>
            <a:pPr>
              <a:buClr>
                <a:schemeClr val="tx1"/>
              </a:buClr>
            </a:pPr>
            <a:endParaRPr lang="en-US" sz="2400"/>
          </a:p>
          <a:p>
            <a:pPr>
              <a:buClr>
                <a:schemeClr val="tx1"/>
              </a:buClr>
            </a:pPr>
            <a:r>
              <a:rPr lang="en-US" sz="2400"/>
              <a:t>Various types of </a:t>
            </a:r>
            <a:r>
              <a:rPr lang="en-US" sz="2400">
                <a:solidFill>
                  <a:srgbClr val="009900"/>
                </a:solidFill>
              </a:rPr>
              <a:t>neurons</a:t>
            </a:r>
            <a:endParaRPr lang="en-US" sz="2400"/>
          </a:p>
          <a:p>
            <a:pPr>
              <a:buClr>
                <a:schemeClr val="tx1"/>
              </a:buClr>
            </a:pPr>
            <a:endParaRPr lang="en-US" sz="2400"/>
          </a:p>
          <a:p>
            <a:pPr>
              <a:buClr>
                <a:schemeClr val="tx1"/>
              </a:buClr>
            </a:pPr>
            <a:r>
              <a:rPr lang="en-US" sz="2400"/>
              <a:t>Various network </a:t>
            </a:r>
            <a:r>
              <a:rPr lang="en-US" sz="2400">
                <a:solidFill>
                  <a:srgbClr val="009900"/>
                </a:solidFill>
              </a:rPr>
              <a:t>architectures</a:t>
            </a:r>
          </a:p>
          <a:p>
            <a:pPr>
              <a:buClr>
                <a:schemeClr val="tx1"/>
              </a:buClr>
            </a:pPr>
            <a:endParaRPr lang="en-US" sz="2400"/>
          </a:p>
          <a:p>
            <a:pPr>
              <a:buClr>
                <a:schemeClr val="tx1"/>
              </a:buClr>
            </a:pPr>
            <a:r>
              <a:rPr lang="en-US" sz="2400"/>
              <a:t>Various </a:t>
            </a:r>
            <a:r>
              <a:rPr lang="en-US" sz="2400">
                <a:solidFill>
                  <a:srgbClr val="009900"/>
                </a:solidFill>
              </a:rPr>
              <a:t>learning algorithms</a:t>
            </a:r>
          </a:p>
          <a:p>
            <a:pPr>
              <a:buClr>
                <a:schemeClr val="tx1"/>
              </a:buClr>
            </a:pPr>
            <a:endParaRPr lang="en-US" sz="2400">
              <a:solidFill>
                <a:srgbClr val="0099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/>
              <a:t>Various </a:t>
            </a:r>
            <a:r>
              <a:rPr lang="en-US" sz="2400">
                <a:solidFill>
                  <a:srgbClr val="009900"/>
                </a:solidFill>
              </a:rPr>
              <a:t>applications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92224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BAA34-035A-434A-95C2-8B427783B383}" type="slidenum">
              <a:rPr lang="en-US"/>
              <a:pPr/>
              <a:t>58</a:t>
            </a:fld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8001000" cy="1143000"/>
          </a:xfrm>
        </p:spPr>
        <p:txBody>
          <a:bodyPr/>
          <a:lstStyle/>
          <a:p>
            <a:r>
              <a:rPr lang="en-US" sz="3600">
                <a:sym typeface="Symbol" charset="0"/>
              </a:rPr>
              <a:t>Face Recognition</a:t>
            </a:r>
            <a:endParaRPr lang="en-US" sz="3200">
              <a:sym typeface="Symbol" charset="0"/>
            </a:endParaRP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066800"/>
            <a:ext cx="5562600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933450" y="5851525"/>
            <a:ext cx="74485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90% accurate learning head pose, and recognizing 1-of-20 faces</a:t>
            </a:r>
          </a:p>
        </p:txBody>
      </p:sp>
    </p:spTree>
    <p:extLst>
      <p:ext uri="{BB962C8B-B14F-4D97-AF65-F5344CB8AC3E}">
        <p14:creationId xmlns:p14="http://schemas.microsoft.com/office/powerpoint/2010/main" val="10917528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890B4-BC7E-FC49-841D-E913EC6FD39B}" type="slidenum">
              <a:rPr lang="en-US"/>
              <a:pPr/>
              <a:t>59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152400"/>
            <a:ext cx="8153400" cy="1143000"/>
          </a:xfrm>
        </p:spPr>
        <p:txBody>
          <a:bodyPr/>
          <a:lstStyle/>
          <a:p>
            <a:r>
              <a:rPr lang="en-US"/>
              <a:t>Handwritten digit recognition </a:t>
            </a:r>
          </a:p>
        </p:txBody>
      </p:sp>
      <p:pic>
        <p:nvPicPr>
          <p:cNvPr id="48132" name="Picture 4" descr="temp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7" b="2538"/>
          <a:stretch>
            <a:fillRect/>
          </a:stretch>
        </p:blipFill>
        <p:spPr bwMode="auto">
          <a:xfrm>
            <a:off x="1143000" y="1066800"/>
            <a:ext cx="6477000" cy="521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88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Activation Function</a:t>
            </a:r>
            <a:endParaRPr lang="en-US"/>
          </a:p>
        </p:txBody>
      </p:sp>
      <p:pic>
        <p:nvPicPr>
          <p:cNvPr id="5" name="Picture 10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8042" y="3309409"/>
            <a:ext cx="1962150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6" name="Picture 10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842" y="1785409"/>
            <a:ext cx="22002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Text Box 1042"/>
          <p:cNvSpPr txBox="1">
            <a:spLocks noChangeArrowheads="1"/>
          </p:cNvSpPr>
          <p:nvPr/>
        </p:nvSpPr>
        <p:spPr bwMode="auto">
          <a:xfrm>
            <a:off x="2215167" y="2680759"/>
            <a:ext cx="184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8" name="Picture 10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442" y="3309409"/>
            <a:ext cx="17145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10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242" y="1785409"/>
            <a:ext cx="180975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aphicFrame>
        <p:nvGraphicFramePr>
          <p:cNvPr id="10" name="Group 10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476035"/>
              </p:ext>
            </p:extLst>
          </p:nvPr>
        </p:nvGraphicFramePr>
        <p:xfrm>
          <a:off x="2459642" y="1709209"/>
          <a:ext cx="4572000" cy="4648200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</a:tblGrid>
              <a:tr h="154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endParaRPr kumimoji="0" lang="en-GB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1" name="Picture 107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242" y="4909609"/>
            <a:ext cx="1971675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" name="Picture 108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242" y="4909609"/>
            <a:ext cx="18383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7373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References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0" hangingPunct="0"/>
            <a:r>
              <a:rPr lang="en-US" sz="2800"/>
              <a:t>- Russel, S. and P. Norvig (1995). Artificial Intelligence - A   Modern Approach. Upper Saddle River, NJ, Prentice   Hall.</a:t>
            </a:r>
          </a:p>
          <a:p>
            <a:pPr eaLnBrk="0" hangingPunct="0"/>
            <a:endParaRPr lang="en-US" sz="2800"/>
          </a:p>
          <a:p>
            <a:pPr eaLnBrk="0" hangingPunct="0"/>
            <a:r>
              <a:rPr lang="en-US" sz="2800"/>
              <a:t>- Sarle, W.S., ed. (1997), </a:t>
            </a:r>
            <a:r>
              <a:rPr lang="en-US" sz="2800" i="1"/>
              <a:t>Neural Network FAQ, part 1 of 7:    Introduction,</a:t>
            </a:r>
            <a:r>
              <a:rPr lang="en-US" sz="2800"/>
              <a:t> periodic posting to the Usenet newsgroup comp.ai.neural-nets, </a:t>
            </a:r>
          </a:p>
          <a:p>
            <a:pPr eaLnBrk="0" hangingPunct="0"/>
            <a:r>
              <a:rPr lang="en-US" sz="2800"/>
              <a:t>  URL: ftp://ftp.sas.com/pub/neural/FAQ.html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03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81ACE-D444-7044-8E7B-30A66CD9309B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The Neuron</a:t>
            </a:r>
          </a:p>
        </p:txBody>
      </p:sp>
      <p:grpSp>
        <p:nvGrpSpPr>
          <p:cNvPr id="12329" name="Group 41"/>
          <p:cNvGrpSpPr>
            <a:grpSpLocks/>
          </p:cNvGrpSpPr>
          <p:nvPr/>
        </p:nvGrpSpPr>
        <p:grpSpPr bwMode="auto">
          <a:xfrm>
            <a:off x="152400" y="1219200"/>
            <a:ext cx="8991600" cy="4892675"/>
            <a:chOff x="96" y="768"/>
            <a:chExt cx="5664" cy="3082"/>
          </a:xfrm>
        </p:grpSpPr>
        <p:sp>
          <p:nvSpPr>
            <p:cNvPr id="12295" name="Oval 7"/>
            <p:cNvSpPr>
              <a:spLocks noChangeArrowheads="1"/>
            </p:cNvSpPr>
            <p:nvPr/>
          </p:nvSpPr>
          <p:spPr bwMode="auto">
            <a:xfrm>
              <a:off x="2880" y="1920"/>
              <a:ext cx="576" cy="57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4272" y="1920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Oval 9"/>
            <p:cNvSpPr>
              <a:spLocks noChangeArrowheads="1"/>
            </p:cNvSpPr>
            <p:nvPr/>
          </p:nvSpPr>
          <p:spPr bwMode="auto">
            <a:xfrm>
              <a:off x="1008" y="129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8" name="Oval 10"/>
            <p:cNvSpPr>
              <a:spLocks noChangeArrowheads="1"/>
            </p:cNvSpPr>
            <p:nvPr/>
          </p:nvSpPr>
          <p:spPr bwMode="auto">
            <a:xfrm>
              <a:off x="1008" y="321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Oval 11"/>
            <p:cNvSpPr>
              <a:spLocks noChangeArrowheads="1"/>
            </p:cNvSpPr>
            <p:nvPr/>
          </p:nvSpPr>
          <p:spPr bwMode="auto">
            <a:xfrm>
              <a:off x="1008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AutoShape 12"/>
            <p:cNvSpPr>
              <a:spLocks/>
            </p:cNvSpPr>
            <p:nvPr/>
          </p:nvSpPr>
          <p:spPr bwMode="auto">
            <a:xfrm>
              <a:off x="576" y="1152"/>
              <a:ext cx="192" cy="2304"/>
            </a:xfrm>
            <a:prstGeom prst="leftBrace">
              <a:avLst>
                <a:gd name="adj1" fmla="val 100000"/>
                <a:gd name="adj2" fmla="val 50000"/>
              </a:avLst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Text Box 13"/>
            <p:cNvSpPr txBox="1">
              <a:spLocks noChangeArrowheads="1"/>
            </p:cNvSpPr>
            <p:nvPr/>
          </p:nvSpPr>
          <p:spPr bwMode="auto">
            <a:xfrm>
              <a:off x="96" y="2064"/>
              <a:ext cx="53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Input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signal</a:t>
              </a:r>
              <a:endParaRPr lang="en-US" sz="2000"/>
            </a:p>
          </p:txBody>
        </p:sp>
        <p:sp>
          <p:nvSpPr>
            <p:cNvPr id="12302" name="Text Box 14"/>
            <p:cNvSpPr txBox="1">
              <a:spLocks noChangeArrowheads="1"/>
            </p:cNvSpPr>
            <p:nvPr/>
          </p:nvSpPr>
          <p:spPr bwMode="auto">
            <a:xfrm>
              <a:off x="1824" y="3408"/>
              <a:ext cx="73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Synaptic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weights</a:t>
              </a:r>
              <a:endParaRPr lang="en-US" sz="2000"/>
            </a:p>
          </p:txBody>
        </p:sp>
        <p:sp>
          <p:nvSpPr>
            <p:cNvPr id="12303" name="Text Box 15"/>
            <p:cNvSpPr txBox="1">
              <a:spLocks noChangeArrowheads="1"/>
            </p:cNvSpPr>
            <p:nvPr/>
          </p:nvSpPr>
          <p:spPr bwMode="auto">
            <a:xfrm>
              <a:off x="3024" y="2544"/>
              <a:ext cx="79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Summing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function</a:t>
              </a:r>
              <a:endParaRPr lang="en-US" sz="2000"/>
            </a:p>
          </p:txBody>
        </p:sp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2928" y="768"/>
              <a:ext cx="428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</a:rPr>
                <a:t>Bias</a:t>
              </a:r>
            </a:p>
            <a:p>
              <a:pPr algn="ctr"/>
              <a:r>
                <a:rPr lang="en-US" i="1"/>
                <a:t>b</a:t>
              </a:r>
              <a:endParaRPr lang="en-US" sz="2000"/>
            </a:p>
          </p:txBody>
        </p:sp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4272" y="1440"/>
              <a:ext cx="810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Activation</a:t>
              </a:r>
            </a:p>
            <a:p>
              <a:r>
                <a:rPr lang="en-US" sz="2000">
                  <a:solidFill>
                    <a:srgbClr val="0000FF"/>
                  </a:solidFill>
                </a:rPr>
                <a:t>function</a:t>
              </a:r>
              <a:endParaRPr lang="en-US" sz="2000"/>
            </a:p>
          </p:txBody>
        </p:sp>
        <p:sp>
          <p:nvSpPr>
            <p:cNvPr id="12306" name="Text Box 18"/>
            <p:cNvSpPr txBox="1">
              <a:spLocks noChangeArrowheads="1"/>
            </p:cNvSpPr>
            <p:nvPr/>
          </p:nvSpPr>
          <p:spPr bwMode="auto">
            <a:xfrm>
              <a:off x="3552" y="1584"/>
              <a:ext cx="499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</a:rPr>
                <a:t>Local</a:t>
              </a:r>
            </a:p>
            <a:p>
              <a:pPr algn="ctr"/>
              <a:r>
                <a:rPr lang="en-US" sz="2000">
                  <a:solidFill>
                    <a:srgbClr val="0000FF"/>
                  </a:solidFill>
                </a:rPr>
                <a:t>Field</a:t>
              </a:r>
            </a:p>
            <a:p>
              <a:pPr algn="ctr"/>
              <a:r>
                <a:rPr lang="en-US" i="1"/>
                <a:t>v</a:t>
              </a:r>
              <a:endParaRPr lang="en-US" sz="2000"/>
            </a:p>
          </p:txBody>
        </p:sp>
        <p:sp>
          <p:nvSpPr>
            <p:cNvPr id="12307" name="Text Box 19"/>
            <p:cNvSpPr txBox="1">
              <a:spLocks noChangeArrowheads="1"/>
            </p:cNvSpPr>
            <p:nvPr/>
          </p:nvSpPr>
          <p:spPr bwMode="auto">
            <a:xfrm>
              <a:off x="5165" y="1872"/>
              <a:ext cx="59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0000FF"/>
                  </a:solidFill>
                </a:rPr>
                <a:t>Output</a:t>
              </a:r>
            </a:p>
            <a:p>
              <a:pPr algn="ctr"/>
              <a:r>
                <a:rPr lang="en-US" i="1"/>
                <a:t>y</a:t>
              </a:r>
              <a:endParaRPr lang="en-US" sz="2000"/>
            </a:p>
          </p:txBody>
        </p:sp>
        <p:sp>
          <p:nvSpPr>
            <p:cNvPr id="12308" name="Line 20"/>
            <p:cNvSpPr>
              <a:spLocks noChangeShapeType="1"/>
            </p:cNvSpPr>
            <p:nvPr/>
          </p:nvSpPr>
          <p:spPr bwMode="auto">
            <a:xfrm>
              <a:off x="4848" y="2208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Line 21"/>
            <p:cNvSpPr>
              <a:spLocks noChangeShapeType="1"/>
            </p:cNvSpPr>
            <p:nvPr/>
          </p:nvSpPr>
          <p:spPr bwMode="auto">
            <a:xfrm>
              <a:off x="1104" y="134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Line 22"/>
            <p:cNvSpPr>
              <a:spLocks noChangeShapeType="1"/>
            </p:cNvSpPr>
            <p:nvPr/>
          </p:nvSpPr>
          <p:spPr bwMode="auto">
            <a:xfrm>
              <a:off x="1104" y="220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Line 23"/>
            <p:cNvSpPr>
              <a:spLocks noChangeShapeType="1"/>
            </p:cNvSpPr>
            <p:nvPr/>
          </p:nvSpPr>
          <p:spPr bwMode="auto">
            <a:xfrm>
              <a:off x="1104" y="3264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Line 24"/>
            <p:cNvSpPr>
              <a:spLocks noChangeShapeType="1"/>
            </p:cNvSpPr>
            <p:nvPr/>
          </p:nvSpPr>
          <p:spPr bwMode="auto">
            <a:xfrm flipV="1">
              <a:off x="2160" y="2496"/>
              <a:ext cx="912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3" name="Line 25"/>
            <p:cNvSpPr>
              <a:spLocks noChangeShapeType="1"/>
            </p:cNvSpPr>
            <p:nvPr/>
          </p:nvSpPr>
          <p:spPr bwMode="auto">
            <a:xfrm>
              <a:off x="2160" y="2208"/>
              <a:ext cx="7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4" name="Line 26"/>
            <p:cNvSpPr>
              <a:spLocks noChangeShapeType="1"/>
            </p:cNvSpPr>
            <p:nvPr/>
          </p:nvSpPr>
          <p:spPr bwMode="auto">
            <a:xfrm>
              <a:off x="2160" y="1392"/>
              <a:ext cx="816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5" name="Line 27"/>
            <p:cNvSpPr>
              <a:spLocks noChangeShapeType="1"/>
            </p:cNvSpPr>
            <p:nvPr/>
          </p:nvSpPr>
          <p:spPr bwMode="auto">
            <a:xfrm>
              <a:off x="3456" y="2208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6" name="Text Box 28"/>
            <p:cNvSpPr txBox="1">
              <a:spLocks noChangeArrowheads="1"/>
            </p:cNvSpPr>
            <p:nvPr/>
          </p:nvSpPr>
          <p:spPr bwMode="auto">
            <a:xfrm>
              <a:off x="720" y="1152"/>
              <a:ext cx="2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1</a:t>
              </a:r>
              <a:endParaRPr lang="en-US"/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720" y="2064"/>
              <a:ext cx="2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2</a:t>
              </a:r>
              <a:endParaRPr lang="en-US"/>
            </a:p>
          </p:txBody>
        </p:sp>
        <p:sp>
          <p:nvSpPr>
            <p:cNvPr id="12318" name="Text Box 30"/>
            <p:cNvSpPr txBox="1">
              <a:spLocks noChangeArrowheads="1"/>
            </p:cNvSpPr>
            <p:nvPr/>
          </p:nvSpPr>
          <p:spPr bwMode="auto">
            <a:xfrm>
              <a:off x="720" y="3120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x</a:t>
              </a:r>
              <a:r>
                <a:rPr lang="en-US" i="1" baseline="-25000"/>
                <a:t>m</a:t>
              </a:r>
              <a:endParaRPr lang="en-US"/>
            </a:p>
          </p:txBody>
        </p:sp>
        <p:sp>
          <p:nvSpPr>
            <p:cNvPr id="12319" name="Text Box 31"/>
            <p:cNvSpPr txBox="1">
              <a:spLocks noChangeArrowheads="1"/>
            </p:cNvSpPr>
            <p:nvPr/>
          </p:nvSpPr>
          <p:spPr bwMode="auto">
            <a:xfrm>
              <a:off x="1824" y="2064"/>
              <a:ext cx="326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2</a:t>
              </a:r>
              <a:endParaRPr lang="en-US"/>
            </a:p>
          </p:txBody>
        </p:sp>
        <p:sp>
          <p:nvSpPr>
            <p:cNvPr id="12320" name="Text Box 32"/>
            <p:cNvSpPr txBox="1">
              <a:spLocks noChangeArrowheads="1"/>
            </p:cNvSpPr>
            <p:nvPr/>
          </p:nvSpPr>
          <p:spPr bwMode="auto">
            <a:xfrm>
              <a:off x="1776" y="3120"/>
              <a:ext cx="362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m</a:t>
              </a:r>
              <a:endParaRPr lang="en-US"/>
            </a:p>
          </p:txBody>
        </p:sp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1824" y="1200"/>
              <a:ext cx="326" cy="2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i="1"/>
                <a:t>w</a:t>
              </a:r>
              <a:r>
                <a:rPr lang="en-US" i="1" baseline="-25000"/>
                <a:t>1</a:t>
              </a:r>
              <a:endParaRPr lang="en-US"/>
            </a:p>
          </p:txBody>
        </p:sp>
        <p:sp>
          <p:nvSpPr>
            <p:cNvPr id="12322" name="Oval 34"/>
            <p:cNvSpPr>
              <a:spLocks noChangeArrowheads="1"/>
            </p:cNvSpPr>
            <p:nvPr/>
          </p:nvSpPr>
          <p:spPr bwMode="auto">
            <a:xfrm>
              <a:off x="3072" y="120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3" name="Line 35"/>
            <p:cNvSpPr>
              <a:spLocks noChangeShapeType="1"/>
            </p:cNvSpPr>
            <p:nvPr/>
          </p:nvSpPr>
          <p:spPr bwMode="auto">
            <a:xfrm>
              <a:off x="3120" y="1296"/>
              <a:ext cx="0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2324" name="Object 36"/>
            <p:cNvGraphicFramePr>
              <a:graphicFrameLocks noChangeAspect="1"/>
            </p:cNvGraphicFramePr>
            <p:nvPr/>
          </p:nvGraphicFramePr>
          <p:xfrm>
            <a:off x="960" y="2448"/>
            <a:ext cx="230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1" name="Equation" r:id="rId4" imgW="75960" imgH="190440" progId="Equation.3">
                    <p:embed/>
                  </p:oleObj>
                </mc:Choice>
                <mc:Fallback>
                  <p:oleObj name="Equation" r:id="rId4" imgW="7596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0" y="2448"/>
                          <a:ext cx="230" cy="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5" name="Object 37"/>
            <p:cNvGraphicFramePr>
              <a:graphicFrameLocks noChangeAspect="1"/>
            </p:cNvGraphicFramePr>
            <p:nvPr/>
          </p:nvGraphicFramePr>
          <p:xfrm>
            <a:off x="1872" y="2448"/>
            <a:ext cx="230" cy="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2" name="Equation" r:id="rId6" imgW="75960" imgH="190440" progId="Equation.3">
                    <p:embed/>
                  </p:oleObj>
                </mc:Choice>
                <mc:Fallback>
                  <p:oleObj name="Equation" r:id="rId6" imgW="75960" imgH="1904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72" y="2448"/>
                          <a:ext cx="230" cy="5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6" name="Object 38"/>
            <p:cNvGraphicFramePr>
              <a:graphicFrameLocks noChangeAspect="1"/>
            </p:cNvGraphicFramePr>
            <p:nvPr/>
          </p:nvGraphicFramePr>
          <p:xfrm>
            <a:off x="2976" y="1968"/>
            <a:ext cx="576" cy="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3" name="Equation" r:id="rId8" imgW="291960" imgH="253800" progId="Equation.3">
                    <p:embed/>
                  </p:oleObj>
                </mc:Choice>
                <mc:Fallback>
                  <p:oleObj name="Equation" r:id="rId8" imgW="2919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1968"/>
                          <a:ext cx="576" cy="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27" name="Object 39"/>
            <p:cNvGraphicFramePr>
              <a:graphicFrameLocks noChangeAspect="1"/>
            </p:cNvGraphicFramePr>
            <p:nvPr/>
          </p:nvGraphicFramePr>
          <p:xfrm>
            <a:off x="4272" y="1968"/>
            <a:ext cx="576" cy="4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984" name="Equation" r:id="rId10" imgW="342720" imgH="203040" progId="Equation.3">
                    <p:embed/>
                  </p:oleObj>
                </mc:Choice>
                <mc:Fallback>
                  <p:oleObj name="Equation" r:id="rId10" imgW="34272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1968"/>
                          <a:ext cx="576" cy="4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798154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Neural Networks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NN 1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707CF-B642-8745-8F85-EFE1ACD2ECC5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/>
              <a:t>Bias of a Neuron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772400" cy="4114800"/>
          </a:xfrm>
        </p:spPr>
        <p:txBody>
          <a:bodyPr/>
          <a:lstStyle/>
          <a:p>
            <a:r>
              <a:rPr lang="en-US" sz="2400"/>
              <a:t>Bias </a:t>
            </a:r>
            <a:r>
              <a:rPr lang="en-US" sz="2400" b="1" i="1">
                <a:solidFill>
                  <a:srgbClr val="0000FF"/>
                </a:solidFill>
              </a:rPr>
              <a:t>b</a:t>
            </a:r>
            <a:r>
              <a:rPr lang="en-US" sz="2400"/>
              <a:t> has the effect of applying an </a:t>
            </a:r>
            <a:r>
              <a:rPr lang="en-US" sz="2400">
                <a:solidFill>
                  <a:srgbClr val="0000FF"/>
                </a:solidFill>
              </a:rPr>
              <a:t>affine transformation</a:t>
            </a:r>
            <a:r>
              <a:rPr lang="en-US" sz="2400"/>
              <a:t> to </a:t>
            </a:r>
            <a:r>
              <a:rPr lang="en-US" sz="2400" b="1" i="1">
                <a:solidFill>
                  <a:srgbClr val="0000FF"/>
                </a:solidFill>
              </a:rPr>
              <a:t>u</a:t>
            </a:r>
            <a:endParaRPr lang="en-US" sz="2400" i="1"/>
          </a:p>
          <a:p>
            <a:pPr lvl="4">
              <a:buFontTx/>
              <a:buNone/>
            </a:pPr>
            <a:r>
              <a:rPr lang="en-US" sz="2400" b="1" i="1">
                <a:solidFill>
                  <a:srgbClr val="009900"/>
                </a:solidFill>
              </a:rPr>
              <a:t>v = u + b</a:t>
            </a:r>
            <a:endParaRPr lang="en-US" sz="2400" i="1">
              <a:solidFill>
                <a:srgbClr val="0000FF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2400" b="1" i="1">
                <a:solidFill>
                  <a:srgbClr val="0000FF"/>
                </a:solidFill>
              </a:rPr>
              <a:t>v</a:t>
            </a:r>
            <a:r>
              <a:rPr lang="en-US" sz="2400" i="1">
                <a:solidFill>
                  <a:srgbClr val="0000FF"/>
                </a:solidFill>
              </a:rPr>
              <a:t> </a:t>
            </a:r>
            <a:r>
              <a:rPr lang="en-US" sz="2400"/>
              <a:t>is the </a:t>
            </a:r>
            <a:r>
              <a:rPr lang="en-US" sz="2400" b="1">
                <a:solidFill>
                  <a:srgbClr val="0000FF"/>
                </a:solidFill>
              </a:rPr>
              <a:t>induced field</a:t>
            </a:r>
            <a:r>
              <a:rPr lang="en-US" sz="2400"/>
              <a:t> of the neuron </a:t>
            </a: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1752600" y="3276600"/>
            <a:ext cx="4697413" cy="2743200"/>
            <a:chOff x="1104" y="2064"/>
            <a:chExt cx="2959" cy="1728"/>
          </a:xfrm>
        </p:grpSpPr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V="1">
              <a:off x="2256" y="2208"/>
              <a:ext cx="0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Line 9"/>
            <p:cNvSpPr>
              <a:spLocks noChangeShapeType="1"/>
            </p:cNvSpPr>
            <p:nvPr/>
          </p:nvSpPr>
          <p:spPr bwMode="auto">
            <a:xfrm>
              <a:off x="1104" y="3072"/>
              <a:ext cx="28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 flipH="1">
              <a:off x="1536" y="2304"/>
              <a:ext cx="1200" cy="120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4" name="Line 12"/>
            <p:cNvSpPr>
              <a:spLocks noChangeShapeType="1"/>
            </p:cNvSpPr>
            <p:nvPr/>
          </p:nvSpPr>
          <p:spPr bwMode="auto">
            <a:xfrm flipH="1">
              <a:off x="1680" y="2448"/>
              <a:ext cx="1200" cy="12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5" name="Line 13"/>
            <p:cNvSpPr>
              <a:spLocks noChangeShapeType="1"/>
            </p:cNvSpPr>
            <p:nvPr/>
          </p:nvSpPr>
          <p:spPr bwMode="auto">
            <a:xfrm flipH="1">
              <a:off x="1872" y="2592"/>
              <a:ext cx="1200" cy="120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2064" y="206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i="1"/>
                <a:t>v</a:t>
              </a:r>
              <a:endParaRPr lang="en-US"/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3830" y="2809"/>
              <a:ext cx="23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i="1"/>
                <a:t>u</a:t>
              </a:r>
              <a:endParaRPr lang="en-US"/>
            </a:p>
          </p:txBody>
        </p:sp>
      </p:grpSp>
      <p:graphicFrame>
        <p:nvGraphicFramePr>
          <p:cNvPr id="13329" name="Object 17"/>
          <p:cNvGraphicFramePr>
            <a:graphicFrameLocks noChangeAspect="1"/>
          </p:cNvGraphicFramePr>
          <p:nvPr/>
        </p:nvGraphicFramePr>
        <p:xfrm>
          <a:off x="5791200" y="5105400"/>
          <a:ext cx="2514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0" name="Equation" r:id="rId4" imgW="622080" imgH="342720" progId="Equation.3">
                  <p:embed/>
                </p:oleObj>
              </mc:Choice>
              <mc:Fallback>
                <p:oleObj name="Equation" r:id="rId4" imgW="622080" imgH="342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105400"/>
                        <a:ext cx="2514600" cy="9144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661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Bias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1600674"/>
            <a:ext cx="2755900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252" y="2298973"/>
            <a:ext cx="5549900" cy="406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26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1730</TotalTime>
  <Words>2341</Words>
  <Application>Microsoft Macintosh PowerPoint</Application>
  <PresentationFormat>On-screen Show (4:3)</PresentationFormat>
  <Paragraphs>518</Paragraphs>
  <Slides>60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Civic</vt:lpstr>
      <vt:lpstr>Microsoft Equation 3.0</vt:lpstr>
      <vt:lpstr>Microsoft Excel 97 - 2004 Worksheet</vt:lpstr>
      <vt:lpstr>Microsoft Equation</vt:lpstr>
      <vt:lpstr>Artificial Neural Networks </vt:lpstr>
      <vt:lpstr>The Neuron Model</vt:lpstr>
      <vt:lpstr>Neural Networks</vt:lpstr>
      <vt:lpstr>PowerPoint Presentation</vt:lpstr>
      <vt:lpstr>The Neuron</vt:lpstr>
      <vt:lpstr>Activation Function</vt:lpstr>
      <vt:lpstr>The Neuron</vt:lpstr>
      <vt:lpstr>Bias of a Neuron </vt:lpstr>
      <vt:lpstr>Bias</vt:lpstr>
      <vt:lpstr>Bias</vt:lpstr>
      <vt:lpstr>PowerPoint Presentation</vt:lpstr>
      <vt:lpstr>Network architectures </vt:lpstr>
      <vt:lpstr>Single Layer Feed-forward </vt:lpstr>
      <vt:lpstr>PowerPoint Presentation</vt:lpstr>
      <vt:lpstr>Perceptrons  </vt:lpstr>
      <vt:lpstr>Sigmoid Perceptron</vt:lpstr>
      <vt:lpstr>Perceptron learning rule</vt:lpstr>
      <vt:lpstr>Adjusting perceptron weights</vt:lpstr>
      <vt:lpstr>Node biases</vt:lpstr>
      <vt:lpstr>Training biases ()</vt:lpstr>
      <vt:lpstr>Perceptron convergence theorem</vt:lpstr>
      <vt:lpstr>Linear separability</vt:lpstr>
      <vt:lpstr>PowerPoint Presentation</vt:lpstr>
      <vt:lpstr>PowerPoint Presentation</vt:lpstr>
      <vt:lpstr>AND and OR linear Separators</vt:lpstr>
      <vt:lpstr>Separation in n-1 dimensions</vt:lpstr>
      <vt:lpstr>Perceptrons &amp; XOR</vt:lpstr>
      <vt:lpstr>How do we compute XOR?</vt:lpstr>
      <vt:lpstr>Multi layer feed-forward </vt:lpstr>
      <vt:lpstr>2-layer Feed Forward example</vt:lpstr>
      <vt:lpstr>Need for hidden units</vt:lpstr>
      <vt:lpstr>XOR Solution</vt:lpstr>
      <vt:lpstr>Majority of 11 Inputs (any 6 or more)</vt:lpstr>
      <vt:lpstr>Other Examples</vt:lpstr>
      <vt:lpstr>WillWait Restaurant example</vt:lpstr>
      <vt:lpstr>N-layer FeedForward Network</vt:lpstr>
      <vt:lpstr>PowerPoint Presentation</vt:lpstr>
      <vt:lpstr>PowerPoint Presentation</vt:lpstr>
      <vt:lpstr>Backpropagation Network training</vt:lpstr>
      <vt:lpstr>Backpropagation Learning Details</vt:lpstr>
      <vt:lpstr>PowerPoint Presentation</vt:lpstr>
      <vt:lpstr>Backpropagation Algorithm</vt:lpstr>
      <vt:lpstr>Backward Pass</vt:lpstr>
      <vt:lpstr>Gradient Descent</vt:lpstr>
      <vt:lpstr>Error Surface</vt:lpstr>
      <vt:lpstr>Gradient</vt:lpstr>
      <vt:lpstr>Can’t use LTU</vt:lpstr>
      <vt:lpstr>Updating hidden-to-output</vt:lpstr>
      <vt:lpstr>Updating interior weights</vt:lpstr>
      <vt:lpstr>How do we pick ?</vt:lpstr>
      <vt:lpstr>How many hidden layers?</vt:lpstr>
      <vt:lpstr>How big a training set?</vt:lpstr>
      <vt:lpstr> Recurrent network</vt:lpstr>
      <vt:lpstr>Neural Network Architectures</vt:lpstr>
      <vt:lpstr>Learning Rule</vt:lpstr>
      <vt:lpstr>PowerPoint Presentation</vt:lpstr>
      <vt:lpstr>Dimensions of a Neural Network</vt:lpstr>
      <vt:lpstr>Face Recognition</vt:lpstr>
      <vt:lpstr>Handwritten digit recognition 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Neural Networks </dc:title>
  <dc:creator>Sadi SEKER</dc:creator>
  <cp:lastModifiedBy>Sadi SEKER</cp:lastModifiedBy>
  <cp:revision>8</cp:revision>
  <dcterms:created xsi:type="dcterms:W3CDTF">2017-04-22T22:20:14Z</dcterms:created>
  <dcterms:modified xsi:type="dcterms:W3CDTF">2017-04-24T03:11:06Z</dcterms:modified>
</cp:coreProperties>
</file>