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56" r:id="rId2"/>
    <p:sldId id="257" r:id="rId3"/>
    <p:sldId id="275" r:id="rId4"/>
    <p:sldId id="258" r:id="rId5"/>
    <p:sldId id="259" r:id="rId6"/>
    <p:sldId id="261" r:id="rId7"/>
    <p:sldId id="270" r:id="rId8"/>
    <p:sldId id="271" r:id="rId9"/>
    <p:sldId id="272" r:id="rId10"/>
    <p:sldId id="273" r:id="rId11"/>
    <p:sldId id="274" r:id="rId12"/>
    <p:sldId id="262" r:id="rId13"/>
    <p:sldId id="263" r:id="rId14"/>
    <p:sldId id="260" r:id="rId15"/>
    <p:sldId id="265" r:id="rId16"/>
    <p:sldId id="264" r:id="rId17"/>
    <p:sldId id="266" r:id="rId18"/>
    <p:sldId id="267" r:id="rId19"/>
    <p:sldId id="268" r:id="rId20"/>
    <p:sldId id="281" r:id="rId21"/>
    <p:sldId id="282" r:id="rId22"/>
    <p:sldId id="269" r:id="rId23"/>
    <p:sldId id="276" r:id="rId24"/>
    <p:sldId id="277" r:id="rId25"/>
    <p:sldId id="278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Click to edit Master text styles</a:t>
            </a:r>
          </a:p>
          <a:p>
            <a:pPr lvl="1" eaLnBrk="1" latinLnBrk="0" hangingPunct="1"/>
            <a:r>
              <a:rPr lang="tr-TR" smtClean="0"/>
              <a:t>Second level</a:t>
            </a:r>
          </a:p>
          <a:p>
            <a:pPr lvl="2" eaLnBrk="1" latinLnBrk="0" hangingPunct="1"/>
            <a:r>
              <a:rPr lang="tr-TR" smtClean="0"/>
              <a:t>Third level</a:t>
            </a:r>
          </a:p>
          <a:p>
            <a:pPr lvl="3" eaLnBrk="1" latinLnBrk="0" hangingPunct="1"/>
            <a:r>
              <a:rPr lang="tr-TR" smtClean="0"/>
              <a:t>Fourth level</a:t>
            </a:r>
          </a:p>
          <a:p>
            <a:pPr lvl="4" eaLnBrk="1" latinLnBrk="0" hangingPunct="1"/>
            <a:r>
              <a:rPr lang="tr-TR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F256EAE-8F79-3242-994C-B864BE6DFDED}" type="datetimeFigureOut">
              <a:rPr lang="en-US" smtClean="0"/>
              <a:t>3/1/17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C3AC858-1792-D64F-82F3-380DFB813CA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Click to edit Master text styles</a:t>
            </a:r>
          </a:p>
          <a:p>
            <a:pPr lvl="1" eaLnBrk="1" latinLnBrk="0" hangingPunct="1"/>
            <a:r>
              <a:rPr kumimoji="0" lang="tr-TR" smtClean="0"/>
              <a:t>Second level</a:t>
            </a:r>
          </a:p>
          <a:p>
            <a:pPr lvl="2" eaLnBrk="1" latinLnBrk="0" hangingPunct="1"/>
            <a:r>
              <a:rPr kumimoji="0" lang="tr-TR" smtClean="0"/>
              <a:t>Third level</a:t>
            </a:r>
          </a:p>
          <a:p>
            <a:pPr lvl="3" eaLnBrk="1" latinLnBrk="0" hangingPunct="1"/>
            <a:r>
              <a:rPr kumimoji="0" lang="tr-TR" smtClean="0"/>
              <a:t>Fourth level</a:t>
            </a:r>
          </a:p>
          <a:p>
            <a:pPr lvl="4" eaLnBrk="1" latinLnBrk="0" hangingPunct="1"/>
            <a:r>
              <a:rPr kumimoji="0" lang="tr-TR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/journal/10115/23/3/page/1" TargetMode="External"/><Relationship Id="rId4" Type="http://schemas.openxmlformats.org/officeDocument/2006/relationships/hyperlink" Target="https://en.wikipedia.org/w/index.php?title=AbdiWilliams&amp;action=edit&amp;redlink=1" TargetMode="External"/><Relationship Id="rId5" Type="http://schemas.openxmlformats.org/officeDocument/2006/relationships/hyperlink" Target="http://ieeexplore.ieee.org/search/searchresult.jsp?searchWithin=%22Authors%22:.QT.Toshihiko%20Yamakami.QT.&amp;newsearch=true" TargetMode="External"/><Relationship Id="rId6" Type="http://schemas.openxmlformats.org/officeDocument/2006/relationships/hyperlink" Target="http://ieeexplore.ieee.org/xpl/mostRecentIssue.jsp?punumber=4482830" TargetMode="External"/><Relationship Id="rId7" Type="http://schemas.openxmlformats.org/officeDocument/2006/relationships/hyperlink" Target="https://scholar.google.com.tr/citations?view_op=view_citation&amp;hl=tr&amp;user=IMi_mikAAAAJ&amp;citation_for_view=IMi_mikAAAAJ:eQOLeE2rZwM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nk.springer.com/journal/10115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Set of Real-life Machine Learning Problems and Solutions for Mobile Advertisement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Sadi </a:t>
            </a:r>
            <a:r>
              <a:rPr lang="en-US" dirty="0" err="1" smtClean="0"/>
              <a:t>Evren</a:t>
            </a:r>
            <a:r>
              <a:rPr lang="en-US" dirty="0" smtClean="0"/>
              <a:t> SEKER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 Life Machine Learning Case on Mobile Advertisement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55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Data to Use?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70983" y="2046773"/>
            <a:ext cx="0" cy="2676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28412" y="2046773"/>
            <a:ext cx="1206956" cy="2676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until now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8412" y="4794832"/>
            <a:ext cx="12069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0508" y="5294388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94430" y="1624960"/>
            <a:ext cx="106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morning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03552" y="2046772"/>
            <a:ext cx="1206956" cy="41040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Yesterday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03552" y="4794832"/>
            <a:ext cx="120695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time Slot from  Yesterday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1145" y="2063500"/>
            <a:ext cx="1206956" cy="41040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last week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1145" y="4811560"/>
            <a:ext cx="1206956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time Slot from  last week</a:t>
            </a:r>
            <a:endParaRPr lang="en-US" dirty="0"/>
          </a:p>
        </p:txBody>
      </p:sp>
      <p:sp>
        <p:nvSpPr>
          <p:cNvPr id="3" name="Striped Right Arrow 2"/>
          <p:cNvSpPr/>
          <p:nvPr/>
        </p:nvSpPr>
        <p:spPr>
          <a:xfrm>
            <a:off x="1805186" y="4303470"/>
            <a:ext cx="1198366" cy="86069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60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Data to Use?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70983" y="2046773"/>
            <a:ext cx="0" cy="2676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28412" y="2046773"/>
            <a:ext cx="1206956" cy="2676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until now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8412" y="4794832"/>
            <a:ext cx="12069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0508" y="5294388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94430" y="1624960"/>
            <a:ext cx="106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morning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03552" y="2046772"/>
            <a:ext cx="1206956" cy="41040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Yesterday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03552" y="4794832"/>
            <a:ext cx="120695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time Slot from  Yesterday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11145" y="2063500"/>
            <a:ext cx="1206956" cy="410404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last week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1145" y="4811560"/>
            <a:ext cx="1206956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time Slot from  last week</a:t>
            </a:r>
            <a:endParaRPr lang="en-US" dirty="0"/>
          </a:p>
        </p:txBody>
      </p:sp>
      <p:sp>
        <p:nvSpPr>
          <p:cNvPr id="3" name="Striped Right Arrow 2"/>
          <p:cNvSpPr/>
          <p:nvPr/>
        </p:nvSpPr>
        <p:spPr>
          <a:xfrm>
            <a:off x="1805186" y="4303470"/>
            <a:ext cx="1198366" cy="86069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94799" y="3516250"/>
            <a:ext cx="1796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 Last Month?</a:t>
            </a:r>
          </a:p>
          <a:p>
            <a:r>
              <a:rPr lang="en-US" dirty="0" smtClean="0"/>
              <a:t>Or Last Year?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569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Feature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Hour of day</a:t>
            </a:r>
          </a:p>
          <a:p>
            <a:r>
              <a:rPr lang="en-US" dirty="0" smtClean="0"/>
              <a:t>Day of week</a:t>
            </a:r>
          </a:p>
          <a:p>
            <a:r>
              <a:rPr lang="en-US" dirty="0" smtClean="0"/>
              <a:t>Special days and events (football games, holidays)</a:t>
            </a:r>
          </a:p>
          <a:p>
            <a:r>
              <a:rPr lang="en-US" dirty="0" smtClean="0"/>
              <a:t>Last n minutes (what is the optimal period of time in Time Series analysis?)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0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Imbalanced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Purchase / Non-Purchase</a:t>
            </a:r>
          </a:p>
          <a:p>
            <a:r>
              <a:rPr lang="en-US" dirty="0" smtClean="0"/>
              <a:t>Less than 1%</a:t>
            </a:r>
          </a:p>
          <a:p>
            <a:r>
              <a:rPr lang="en-US" dirty="0" smtClean="0"/>
              <a:t>Error rate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39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x-none" sz="2800" dirty="0"/>
              <a:t>Feature Extraction</a:t>
            </a:r>
            <a:endParaRPr lang="en-US" sz="2800" dirty="0"/>
          </a:p>
          <a:p>
            <a:pPr lvl="1"/>
            <a:r>
              <a:rPr lang="x-none" sz="2400" dirty="0"/>
              <a:t>Customer Segmentation</a:t>
            </a:r>
            <a:endParaRPr lang="en-US" sz="2400" dirty="0"/>
          </a:p>
          <a:p>
            <a:pPr lvl="2"/>
            <a:r>
              <a:rPr lang="x-none" dirty="0"/>
              <a:t>Click Streams</a:t>
            </a:r>
            <a:endParaRPr lang="en-US" dirty="0"/>
          </a:p>
          <a:p>
            <a:pPr lvl="2"/>
            <a:r>
              <a:rPr lang="x-none" dirty="0"/>
              <a:t>User Agent</a:t>
            </a:r>
            <a:endParaRPr lang="en-US" dirty="0"/>
          </a:p>
          <a:p>
            <a:pPr lvl="2"/>
            <a:r>
              <a:rPr lang="x-none" dirty="0"/>
              <a:t>Geographical Information</a:t>
            </a:r>
            <a:endParaRPr lang="en-US" dirty="0"/>
          </a:p>
          <a:p>
            <a:pPr lvl="1"/>
            <a:r>
              <a:rPr lang="x-none" sz="2400" dirty="0"/>
              <a:t>Product/Advertisement Segmentation</a:t>
            </a:r>
            <a:endParaRPr lang="en-US" sz="2400" dirty="0"/>
          </a:p>
          <a:p>
            <a:pPr lvl="2"/>
            <a:r>
              <a:rPr lang="x-none" dirty="0"/>
              <a:t>Advertisement Network</a:t>
            </a:r>
            <a:endParaRPr lang="en-US" dirty="0"/>
          </a:p>
          <a:p>
            <a:pPr lvl="2"/>
            <a:r>
              <a:rPr lang="x-none" dirty="0"/>
              <a:t>Advertisement Look and Feel</a:t>
            </a:r>
            <a:endParaRPr lang="en-US" dirty="0"/>
          </a:p>
          <a:p>
            <a:pPr lvl="1"/>
            <a:r>
              <a:rPr lang="x-none" sz="2400" dirty="0"/>
              <a:t>Time Series Analysis</a:t>
            </a:r>
            <a:endParaRPr lang="en-US" sz="2400" dirty="0"/>
          </a:p>
          <a:p>
            <a:pPr lvl="0"/>
            <a:r>
              <a:rPr lang="x-none" sz="2800" dirty="0"/>
              <a:t>Time Based Training Data Decision</a:t>
            </a:r>
            <a:endParaRPr lang="en-US" sz="2800" dirty="0"/>
          </a:p>
          <a:p>
            <a:pPr lvl="0"/>
            <a:r>
              <a:rPr lang="x-none" sz="2800" dirty="0"/>
              <a:t>Algorithm Selection</a:t>
            </a:r>
            <a:endParaRPr lang="en-US" sz="2800" dirty="0"/>
          </a:p>
          <a:p>
            <a:pPr lvl="0"/>
            <a:r>
              <a:rPr lang="x-none" sz="2800" dirty="0"/>
              <a:t>Algorithm Optimization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3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Segmentation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94" y="1327149"/>
            <a:ext cx="7972556" cy="526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56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Imbalanced Data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x-none" dirty="0"/>
              <a:t>Synthetic Data generation (SMOTE)</a:t>
            </a:r>
            <a:endParaRPr lang="en-US" dirty="0"/>
          </a:p>
          <a:p>
            <a:pPr lvl="0"/>
            <a:r>
              <a:rPr lang="x-none" dirty="0"/>
              <a:t>Anomaly detection / Outlier Detection</a:t>
            </a:r>
            <a:endParaRPr lang="en-US" dirty="0"/>
          </a:p>
          <a:p>
            <a:pPr lvl="0"/>
            <a:r>
              <a:rPr lang="x-none" dirty="0"/>
              <a:t>Resampling (Random Undersampling)</a:t>
            </a:r>
            <a:endParaRPr lang="en-US" dirty="0"/>
          </a:p>
          <a:p>
            <a:r>
              <a:rPr lang="en-US" dirty="0"/>
              <a:t>Penalizing the model</a:t>
            </a:r>
            <a:r>
              <a:rPr lang="en-US" dirty="0"/>
              <a:t>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982301" y="3138385"/>
            <a:ext cx="31486" cy="24561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541500" y="5311112"/>
            <a:ext cx="3190561" cy="209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3787" y="5409846"/>
            <a:ext cx="111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urchase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24488" y="5409846"/>
            <a:ext cx="1547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purchase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7749" y="5206149"/>
            <a:ext cx="1026739" cy="1049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06577" y="3138385"/>
            <a:ext cx="1026739" cy="21769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486004"/>
              </p:ext>
            </p:extLst>
          </p:nvPr>
        </p:nvGraphicFramePr>
        <p:xfrm>
          <a:off x="501915" y="3624697"/>
          <a:ext cx="4472841" cy="2743199"/>
        </p:xfrm>
        <a:graphic>
          <a:graphicData uri="http://schemas.openxmlformats.org/drawingml/2006/table">
            <a:tbl>
              <a:tblPr/>
              <a:tblGrid>
                <a:gridCol w="1634307"/>
                <a:gridCol w="1395075"/>
                <a:gridCol w="1443459"/>
              </a:tblGrid>
              <a:tr h="390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Actual class\Predicted class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¬ C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C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True Positives (TP)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False Negatives (FN)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¬ C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False Positives (FP)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True Negatives (TN)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721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Advertisement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Predefined Segments and advertisements are prepared for the given segment by experts</a:t>
            </a:r>
          </a:p>
          <a:p>
            <a:r>
              <a:rPr lang="en-US" dirty="0" smtClean="0"/>
              <a:t>Matching Algorithms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881600" y="2991437"/>
            <a:ext cx="2413911" cy="19942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Customer</a:t>
            </a:r>
          </a:p>
          <a:p>
            <a:pPr algn="ctr"/>
            <a:r>
              <a:rPr lang="en-US" dirty="0" smtClean="0"/>
              <a:t>Segment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5677938" y="2896970"/>
            <a:ext cx="2245987" cy="199429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Advertisement Segment</a:t>
            </a:r>
            <a:endParaRPr lang="en-US" dirty="0"/>
          </a:p>
        </p:txBody>
      </p:sp>
      <p:sp>
        <p:nvSpPr>
          <p:cNvPr id="6" name="Explosion 2 5"/>
          <p:cNvSpPr/>
          <p:nvPr/>
        </p:nvSpPr>
        <p:spPr>
          <a:xfrm>
            <a:off x="3652352" y="3138385"/>
            <a:ext cx="2224996" cy="1469478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84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Advertisement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Predefined Segments and advertisements are prepared for the given segment by experts</a:t>
            </a:r>
          </a:p>
          <a:p>
            <a:r>
              <a:rPr lang="en-US" dirty="0" smtClean="0"/>
              <a:t>Matching Algorithms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881600" y="2991437"/>
            <a:ext cx="2413911" cy="19942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Customer</a:t>
            </a:r>
          </a:p>
          <a:p>
            <a:pPr algn="ctr"/>
            <a:r>
              <a:rPr lang="en-US" dirty="0" smtClean="0"/>
              <a:t>Segment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5677938" y="2896970"/>
            <a:ext cx="2245987" cy="199429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Advertisement Segment</a:t>
            </a:r>
            <a:endParaRPr lang="en-US" dirty="0"/>
          </a:p>
        </p:txBody>
      </p:sp>
      <p:sp>
        <p:nvSpPr>
          <p:cNvPr id="6" name="Explosion 2 5"/>
          <p:cNvSpPr/>
          <p:nvPr/>
        </p:nvSpPr>
        <p:spPr>
          <a:xfrm>
            <a:off x="3652352" y="3138385"/>
            <a:ext cx="2224996" cy="1469478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Match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4491972" y="4691833"/>
            <a:ext cx="1805185" cy="75573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24" y="5447565"/>
            <a:ext cx="2578100" cy="647700"/>
          </a:xfrm>
          <a:prstGeom prst="rect">
            <a:avLst/>
          </a:prstGeom>
        </p:spPr>
      </p:pic>
      <p:sp>
        <p:nvSpPr>
          <p:cNvPr id="10" name="Up Arrow 9"/>
          <p:cNvSpPr/>
          <p:nvPr/>
        </p:nvSpPr>
        <p:spPr>
          <a:xfrm>
            <a:off x="2637044" y="4691833"/>
            <a:ext cx="2030616" cy="75573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43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Advertisement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Predefined Segments and advertisements are prepared for the given segment by experts</a:t>
            </a:r>
          </a:p>
          <a:p>
            <a:r>
              <a:rPr lang="en-US" dirty="0" smtClean="0"/>
              <a:t>Matching Algorithms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034000" y="2991437"/>
            <a:ext cx="2413911" cy="19942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Customer</a:t>
            </a:r>
          </a:p>
          <a:p>
            <a:pPr algn="ctr"/>
            <a:r>
              <a:rPr lang="en-US" dirty="0" smtClean="0"/>
              <a:t>Segment</a:t>
            </a:r>
            <a:endParaRPr lang="en-US" dirty="0"/>
          </a:p>
        </p:txBody>
      </p:sp>
      <p:sp>
        <p:nvSpPr>
          <p:cNvPr id="6" name="Explosion 2 5"/>
          <p:cNvSpPr/>
          <p:nvPr/>
        </p:nvSpPr>
        <p:spPr>
          <a:xfrm>
            <a:off x="3652352" y="3138385"/>
            <a:ext cx="2224996" cy="1469478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Match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4491972" y="4691833"/>
            <a:ext cx="1805185" cy="75573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424" y="5447565"/>
            <a:ext cx="2578100" cy="647700"/>
          </a:xfrm>
          <a:prstGeom prst="rect">
            <a:avLst/>
          </a:prstGeom>
        </p:spPr>
      </p:pic>
      <p:sp>
        <p:nvSpPr>
          <p:cNvPr id="10" name="Up Arrow 9"/>
          <p:cNvSpPr/>
          <p:nvPr/>
        </p:nvSpPr>
        <p:spPr>
          <a:xfrm>
            <a:off x="2637044" y="4691833"/>
            <a:ext cx="2030616" cy="75573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Stream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81350" y="339029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447911" y="442319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22898" y="442319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3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5877348" y="2972407"/>
            <a:ext cx="2256483" cy="19942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Advertisement</a:t>
            </a:r>
          </a:p>
          <a:p>
            <a:pPr algn="ctr"/>
            <a:r>
              <a:rPr lang="en-US" dirty="0" smtClean="0"/>
              <a:t>Segment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133831" y="3295829"/>
            <a:ext cx="839621" cy="1496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</a:t>
            </a:r>
          </a:p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209905" y="3495258"/>
            <a:ext cx="587735" cy="5982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6" idx="4"/>
          </p:cNvCxnSpPr>
          <p:nvPr/>
        </p:nvCxnSpPr>
        <p:spPr>
          <a:xfrm>
            <a:off x="503773" y="4093545"/>
            <a:ext cx="20990" cy="698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09905" y="4792529"/>
            <a:ext cx="293868" cy="476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4268" y="4792529"/>
            <a:ext cx="283372" cy="4765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09905" y="4303470"/>
            <a:ext cx="293868" cy="388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4268" y="4303470"/>
            <a:ext cx="283372" cy="3883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1296" y="6095265"/>
            <a:ext cx="8640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</a:t>
            </a:r>
            <a:r>
              <a:rPr lang="en-US" dirty="0"/>
              <a:t>stream factor (</a:t>
            </a:r>
            <a:r>
              <a:rPr lang="en-US" dirty="0" err="1"/>
              <a:t>γ</a:t>
            </a:r>
            <a:r>
              <a:rPr lang="en-US" dirty="0"/>
              <a:t>), </a:t>
            </a:r>
            <a:r>
              <a:rPr lang="en-US" dirty="0" smtClean="0"/>
              <a:t>content </a:t>
            </a:r>
            <a:r>
              <a:rPr lang="en-US" dirty="0"/>
              <a:t>relativeness of web page history item </a:t>
            </a:r>
            <a:r>
              <a:rPr lang="en-US" dirty="0" err="1"/>
              <a:t>i</a:t>
            </a:r>
            <a:r>
              <a:rPr lang="en-US" dirty="0"/>
              <a:t> (</a:t>
            </a:r>
            <a:r>
              <a:rPr lang="en-US" dirty="0" err="1"/>
              <a:t>η</a:t>
            </a:r>
            <a:r>
              <a:rPr lang="en-US" dirty="0"/>
              <a:t>), </a:t>
            </a:r>
            <a:endParaRPr lang="en-US" dirty="0" smtClean="0"/>
          </a:p>
          <a:p>
            <a:r>
              <a:rPr lang="en-US" dirty="0" smtClean="0"/>
              <a:t>time </a:t>
            </a:r>
            <a:r>
              <a:rPr lang="en-US" dirty="0"/>
              <a:t>spent on web page (t), publisher relativeness (π), ads previously displayed (α). </a:t>
            </a:r>
          </a:p>
        </p:txBody>
      </p:sp>
    </p:spTree>
    <p:extLst>
      <p:ext uri="{BB962C8B-B14F-4D97-AF65-F5344CB8AC3E}">
        <p14:creationId xmlns:p14="http://schemas.microsoft.com/office/powerpoint/2010/main" val="614272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</a:p>
          <a:p>
            <a:r>
              <a:rPr lang="en-US" dirty="0" smtClean="0"/>
              <a:t>Details of Data</a:t>
            </a:r>
          </a:p>
          <a:p>
            <a:r>
              <a:rPr lang="en-US" dirty="0" smtClean="0"/>
              <a:t>Methodology and Solution</a:t>
            </a:r>
          </a:p>
          <a:p>
            <a:r>
              <a:rPr lang="en-US" dirty="0" smtClean="0"/>
              <a:t>Results Achieved</a:t>
            </a:r>
          </a:p>
          <a:p>
            <a:r>
              <a:rPr lang="en-US" dirty="0" smtClean="0"/>
              <a:t>Conclusion and Future 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651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and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Rapid Miner for experiments</a:t>
            </a:r>
          </a:p>
          <a:p>
            <a:r>
              <a:rPr lang="en-US" dirty="0" err="1" smtClean="0"/>
              <a:t>Weka</a:t>
            </a:r>
            <a:r>
              <a:rPr lang="en-US" dirty="0" smtClean="0"/>
              <a:t> + Java in production</a:t>
            </a:r>
          </a:p>
          <a:p>
            <a:r>
              <a:rPr lang="en-US" dirty="0" smtClean="0"/>
              <a:t>Some Python</a:t>
            </a:r>
            <a:r>
              <a:rPr lang="en-US" smtClean="0"/>
              <a:t>, MSSQL </a:t>
            </a:r>
            <a:r>
              <a:rPr lang="en-US" dirty="0" smtClean="0"/>
              <a:t>Stored procedures and C# modules for speed.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4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Previously a ranking algorithm was implemented.</a:t>
            </a:r>
          </a:p>
          <a:p>
            <a:pPr lvl="1"/>
            <a:r>
              <a:rPr lang="en-US" dirty="0" smtClean="0"/>
              <a:t>At the start of week they put 50 new advertisements and they rank the algorithms with their success in daily basis. </a:t>
            </a:r>
          </a:p>
          <a:p>
            <a:r>
              <a:rPr lang="en-US" dirty="0" smtClean="0"/>
              <a:t>About 10% increase in clicks and subscriptions (Click rates: originally 5.2/1000 (reported quarterly), now 6.1/1000), (Subscription rates: originally 38.2% , now 45.2%)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529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MCDM Algorithms</a:t>
            </a:r>
          </a:p>
          <a:p>
            <a:r>
              <a:rPr lang="en-US" dirty="0"/>
              <a:t>ANP [30], VIKOR [31,32], TOPSIS [33], SAW [34], AHP [35,36], Decision-Making Trial and Evaluation Laboratory (DEMATEL) [37], Preference Ranking </a:t>
            </a:r>
            <a:r>
              <a:rPr lang="en-US" dirty="0" err="1"/>
              <a:t>Organisation</a:t>
            </a:r>
            <a:r>
              <a:rPr lang="en-US" dirty="0"/>
              <a:t> Method for Enrichment Evaluations (PROMETHEE) [38], Data Envelopment Analysis (DEA) [39,40], ELECTRE [41–44]. Additionally, some new MCDM techniques developed in recent years, these techniques are; generalized regression with intensities of preference (GRIP) [45], Complex Proportional Assessment Method (COPRAS) [46–48], ARAS [48–50], MOORA [51], and MOORA plus the full multiplicative form (MULTIMOORA) [52], Step-Wise Weight Assessment Ratio Analysis (SWARA) [53], Weighted Aggregated Sum Product Assessment (WASPAS) [54]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831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8503920" cy="5075105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US" dirty="0" err="1"/>
              <a:t>Teng</a:t>
            </a:r>
            <a:r>
              <a:rPr lang="en-US" dirty="0"/>
              <a:t>-Kai Fan, Chia-</a:t>
            </a:r>
            <a:r>
              <a:rPr lang="en-US" dirty="0" err="1"/>
              <a:t>Hui</a:t>
            </a:r>
            <a:r>
              <a:rPr lang="en-US" dirty="0"/>
              <a:t> Chang , "Sentiment-oriented contextual advertising" </a:t>
            </a:r>
            <a:r>
              <a:rPr lang="en-US" dirty="0">
                <a:hlinkClick r:id="rId2"/>
              </a:rPr>
              <a:t>Knowledge and Information Systems</a:t>
            </a:r>
            <a:r>
              <a:rPr lang="en-US" dirty="0"/>
              <a:t>, June 2010, Volume 23, </a:t>
            </a:r>
            <a:r>
              <a:rPr lang="en-US" dirty="0">
                <a:hlinkClick r:id="rId3"/>
              </a:rPr>
              <a:t>Issue 3</a:t>
            </a:r>
            <a:r>
              <a:rPr lang="en-US" dirty="0"/>
              <a:t>, </a:t>
            </a:r>
            <a:r>
              <a:rPr lang="en-US" dirty="0" err="1"/>
              <a:t>pp</a:t>
            </a:r>
            <a:r>
              <a:rPr lang="en-US" dirty="0"/>
              <a:t> 321–344</a:t>
            </a:r>
          </a:p>
          <a:p>
            <a:pPr lvl="0"/>
            <a:r>
              <a:rPr lang="en-US" dirty="0" err="1"/>
              <a:t>Peng</a:t>
            </a:r>
            <a:r>
              <a:rPr lang="en-US" dirty="0"/>
              <a:t>-Ting Chen, </a:t>
            </a:r>
            <a:r>
              <a:rPr lang="en-US" dirty="0" err="1"/>
              <a:t>Hsin</a:t>
            </a:r>
            <a:r>
              <a:rPr lang="en-US" dirty="0"/>
              <a:t>-Pei Hsieh , “Personalized mobile advertising: Its key attributes, trends, and social impact “,Technological Forecasting &amp; Social Change, 79 (2012) 543–557 </a:t>
            </a:r>
          </a:p>
          <a:p>
            <a:pPr lvl="0"/>
            <a:r>
              <a:rPr lang="en-US" dirty="0"/>
              <a:t>I.S. Chang, Y. </a:t>
            </a:r>
            <a:r>
              <a:rPr lang="en-US" dirty="0" err="1"/>
              <a:t>Tsujimura</a:t>
            </a:r>
            <a:r>
              <a:rPr lang="en-US" dirty="0"/>
              <a:t>, M. Gen, T. </a:t>
            </a:r>
            <a:r>
              <a:rPr lang="en-US" dirty="0" err="1"/>
              <a:t>Tozawa</a:t>
            </a:r>
            <a:r>
              <a:rPr lang="en-US" dirty="0"/>
              <a:t>, An efficient approach for large scale project planning based on fuzzy Delphi method, Fuzzy Sets. Syst. 76 (3)  (1995) 277–288.  </a:t>
            </a:r>
          </a:p>
          <a:p>
            <a:pPr lvl="0"/>
            <a:r>
              <a:rPr lang="en-US" dirty="0" err="1"/>
              <a:t>Seker</a:t>
            </a:r>
            <a:r>
              <a:rPr lang="en-US" dirty="0"/>
              <a:t>, S. E., “Computerized Argument Delphi Technique”, IEEE Access, 2015, v. 3, pp. 368 - 380</a:t>
            </a:r>
          </a:p>
          <a:p>
            <a:pPr lvl="0"/>
            <a:r>
              <a:rPr lang="en-US" dirty="0"/>
              <a:t>. David </a:t>
            </a:r>
            <a:r>
              <a:rPr lang="en-US" dirty="0" err="1"/>
              <a:t>Jingjun</a:t>
            </a:r>
            <a:r>
              <a:rPr lang="en-US" dirty="0"/>
              <a:t> </a:t>
            </a:r>
            <a:r>
              <a:rPr lang="en-US" dirty="0" err="1"/>
              <a:t>Xu</a:t>
            </a:r>
            <a:r>
              <a:rPr lang="en-US" dirty="0"/>
              <a:t>, Stephen </a:t>
            </a:r>
            <a:r>
              <a:rPr lang="en-US" dirty="0" err="1"/>
              <a:t>Shaoyi</a:t>
            </a:r>
            <a:r>
              <a:rPr lang="en-US" dirty="0"/>
              <a:t> Liao, </a:t>
            </a:r>
            <a:r>
              <a:rPr lang="en-US" dirty="0" err="1"/>
              <a:t>Qiudan</a:t>
            </a:r>
            <a:r>
              <a:rPr lang="en-US" dirty="0"/>
              <a:t> Lid, “Combining empirical experimentation and modeling techniques: A design research approach for personalized mobile advertising applications ”, Decision Support Systems 44 (2008) 710–724 </a:t>
            </a:r>
          </a:p>
          <a:p>
            <a:pPr lvl="0"/>
            <a:r>
              <a:rPr lang="en-US" dirty="0"/>
              <a:t>H. </a:t>
            </a:r>
            <a:r>
              <a:rPr lang="en-US" dirty="0" err="1"/>
              <a:t>Wold</a:t>
            </a:r>
            <a:r>
              <a:rPr lang="en-US" dirty="0"/>
              <a:t>, Introduction to the second generation of multivariate analysis, in: H. </a:t>
            </a:r>
            <a:r>
              <a:rPr lang="en-US" dirty="0" err="1"/>
              <a:t>Wold</a:t>
            </a:r>
            <a:r>
              <a:rPr lang="en-US" dirty="0"/>
              <a:t> (Ed.), Theoretical Empiricism, Paragon House, New York, 1989. </a:t>
            </a:r>
          </a:p>
          <a:p>
            <a:pPr lvl="0"/>
            <a:r>
              <a:rPr lang="en-US" dirty="0">
                <a:hlinkClick r:id="rId4"/>
              </a:rPr>
              <a:t>Abdi. H.,</a:t>
            </a:r>
            <a:r>
              <a:rPr lang="en-US" dirty="0"/>
              <a:t> &amp; Williams, L.J. (2010). "Principal component analysis". Wiley Interdisciplinary Reviews: Computational Statistics. 2 (4): 433–459</a:t>
            </a:r>
          </a:p>
          <a:p>
            <a:pPr lvl="0"/>
            <a:r>
              <a:rPr lang="en-US" dirty="0"/>
              <a:t>Kai Li , </a:t>
            </a:r>
            <a:r>
              <a:rPr lang="en-US" dirty="0" err="1"/>
              <a:t>Timon</a:t>
            </a:r>
            <a:r>
              <a:rPr lang="en-US" dirty="0"/>
              <a:t> C. Du , “Building a targeted mobile advertising system for location-based services“, Decision Support Systems, v. 54, 2012, pp. 1-8</a:t>
            </a:r>
          </a:p>
          <a:p>
            <a:pPr lvl="0"/>
            <a:r>
              <a:rPr lang="en-US" dirty="0"/>
              <a:t>Sandra </a:t>
            </a:r>
            <a:r>
              <a:rPr lang="en-US" dirty="0" err="1"/>
              <a:t>Soroa-Koury</a:t>
            </a:r>
            <a:r>
              <a:rPr lang="en-US" dirty="0"/>
              <a:t>, Kenneth C.C. Yang , “Factors affecting consumers’ responses to mobile advertising from a social norm theoretical </a:t>
            </a:r>
            <a:r>
              <a:rPr lang="en-US" dirty="0" err="1"/>
              <a:t>perspective“,Telematics</a:t>
            </a:r>
            <a:r>
              <a:rPr lang="en-US" dirty="0"/>
              <a:t> and Informatics, 27 (2010) 103–113 </a:t>
            </a:r>
          </a:p>
          <a:p>
            <a:pPr lvl="0"/>
            <a:r>
              <a:rPr lang="en-US" dirty="0"/>
              <a:t>Chia-Ling ‘Eunice’ Liu, Rudolf R. </a:t>
            </a:r>
            <a:r>
              <a:rPr lang="en-US" dirty="0" err="1"/>
              <a:t>Sinkovics</a:t>
            </a:r>
            <a:r>
              <a:rPr lang="en-US" dirty="0"/>
              <a:t>,, Noemi </a:t>
            </a:r>
            <a:r>
              <a:rPr lang="en-US" dirty="0" err="1"/>
              <a:t>Pezderka</a:t>
            </a:r>
            <a:r>
              <a:rPr lang="en-US" dirty="0"/>
              <a:t>, </a:t>
            </a:r>
            <a:r>
              <a:rPr lang="en-US" dirty="0" err="1"/>
              <a:t>Parissa</a:t>
            </a:r>
            <a:r>
              <a:rPr lang="en-US" dirty="0"/>
              <a:t> </a:t>
            </a:r>
            <a:r>
              <a:rPr lang="en-US" dirty="0" err="1"/>
              <a:t>Haghirian</a:t>
            </a:r>
            <a:r>
              <a:rPr lang="en-US" dirty="0"/>
              <a:t> , “Determinants of Consumer Perceptions toward Mobile Advertising — A Comparison between Japan and Austria “,Journal of Interactive Marketing 26 (2012) 21–32 </a:t>
            </a:r>
          </a:p>
          <a:p>
            <a:pPr lvl="0"/>
            <a:r>
              <a:rPr lang="en-US" dirty="0" err="1"/>
              <a:t>Sevtap</a:t>
            </a:r>
            <a:r>
              <a:rPr lang="en-US" dirty="0"/>
              <a:t> </a:t>
            </a:r>
            <a:r>
              <a:rPr lang="en-US" dirty="0" err="1"/>
              <a:t>Ünal</a:t>
            </a:r>
            <a:r>
              <a:rPr lang="en-US" dirty="0"/>
              <a:t>, </a:t>
            </a:r>
            <a:r>
              <a:rPr lang="en-US" dirty="0" err="1"/>
              <a:t>Aysel</a:t>
            </a:r>
            <a:r>
              <a:rPr lang="en-US" dirty="0"/>
              <a:t> </a:t>
            </a:r>
            <a:r>
              <a:rPr lang="en-US" dirty="0" err="1"/>
              <a:t>Erci</a:t>
            </a:r>
            <a:r>
              <a:rPr lang="en-US" dirty="0"/>
              <a:t>, </a:t>
            </a:r>
            <a:r>
              <a:rPr lang="en-US" dirty="0" err="1"/>
              <a:t>Ercan</a:t>
            </a:r>
            <a:r>
              <a:rPr lang="en-US" dirty="0"/>
              <a:t> </a:t>
            </a:r>
            <a:r>
              <a:rPr lang="en-US" dirty="0" err="1"/>
              <a:t>Keser</a:t>
            </a:r>
            <a:r>
              <a:rPr lang="en-US" dirty="0"/>
              <a:t>, “Attitudes towards Mobile Advertising – A Research to Determine the Differences between the Attitudes of Youth and Adults “,</a:t>
            </a:r>
            <a:r>
              <a:rPr lang="en-US" dirty="0" err="1"/>
              <a:t>Procedia</a:t>
            </a:r>
            <a:r>
              <a:rPr lang="en-US" dirty="0"/>
              <a:t> Social and Behavioral Sciences 24 (2011) 361–377 </a:t>
            </a:r>
          </a:p>
          <a:p>
            <a:pPr lvl="0"/>
            <a:r>
              <a:rPr lang="en-US" dirty="0">
                <a:hlinkClick r:id="rId5"/>
              </a:rPr>
              <a:t>Toshihiko Yamakami</a:t>
            </a:r>
            <a:r>
              <a:rPr lang="en-US" dirty="0"/>
              <a:t>, “A Long Interval Method to Identify Regular Monthly Mobile Internet </a:t>
            </a:r>
            <a:r>
              <a:rPr lang="en-US" dirty="0" err="1"/>
              <a:t>Users“,</a:t>
            </a:r>
            <a:r>
              <a:rPr lang="en-US" dirty="0" err="1">
                <a:hlinkClick r:id="rId6"/>
              </a:rPr>
              <a:t>Advanced</a:t>
            </a:r>
            <a:r>
              <a:rPr lang="en-US" dirty="0">
                <a:hlinkClick r:id="rId6"/>
              </a:rPr>
              <a:t> Information Networking and Applications - Workshops, 2008. AINAW 2008. 22nd International Conference n</a:t>
            </a:r>
            <a:r>
              <a:rPr lang="en-US" dirty="0"/>
              <a:t>2008.</a:t>
            </a:r>
          </a:p>
          <a:p>
            <a:pPr lvl="0"/>
            <a:r>
              <a:rPr lang="en-US" dirty="0" err="1"/>
              <a:t>Seker</a:t>
            </a:r>
            <a:r>
              <a:rPr lang="en-US" dirty="0"/>
              <a:t>, S. E. " </a:t>
            </a:r>
            <a:r>
              <a:rPr lang="en-US" dirty="0">
                <a:hlinkClick r:id="rId7"/>
              </a:rPr>
              <a:t>Temporal logic extension for self-referring, nonexistence, multiple recurrence, and anterior past events</a:t>
            </a:r>
            <a:r>
              <a:rPr lang="en-US" dirty="0"/>
              <a:t>",  Turkish Journal of Electrical Engineering &amp; Computer Sciences, v.23, is. 1, pp. 212-230</a:t>
            </a:r>
          </a:p>
          <a:p>
            <a:pPr lvl="0"/>
            <a:r>
              <a:rPr lang="en-US" dirty="0" err="1"/>
              <a:t>Chawla</a:t>
            </a:r>
            <a:r>
              <a:rPr lang="en-US" dirty="0"/>
              <a:t>, N., Bowyer, K., Hall, L., &amp; </a:t>
            </a:r>
            <a:r>
              <a:rPr lang="en-US" dirty="0" err="1"/>
              <a:t>Kegelmeyer</a:t>
            </a:r>
            <a:r>
              <a:rPr lang="en-US" dirty="0"/>
              <a:t>, W. SMOTE: Synthetic Minority Over-sampling Technique. Journal of Artificial Intelligence Research, 2002, 16: 341-378.</a:t>
            </a:r>
          </a:p>
          <a:p>
            <a:pPr lvl="0"/>
            <a:r>
              <a:rPr lang="en-US" dirty="0"/>
              <a:t>Hodge, Victoria J., Austin, Jim, “A Survey of Outlier Detection Methodologies”, Artificial Intelligence Review, v.22, is. 2, 2004</a:t>
            </a:r>
          </a:p>
          <a:p>
            <a:pPr lvl="0"/>
            <a:r>
              <a:rPr lang="en-US" dirty="0" err="1"/>
              <a:t>Varun</a:t>
            </a:r>
            <a:r>
              <a:rPr lang="en-US" dirty="0"/>
              <a:t> </a:t>
            </a:r>
            <a:r>
              <a:rPr lang="en-US" dirty="0" err="1"/>
              <a:t>Chandola</a:t>
            </a:r>
            <a:r>
              <a:rPr lang="en-US" dirty="0"/>
              <a:t>, </a:t>
            </a:r>
            <a:r>
              <a:rPr lang="en-US" dirty="0" err="1"/>
              <a:t>Arindam</a:t>
            </a:r>
            <a:r>
              <a:rPr lang="en-US" dirty="0"/>
              <a:t> Banerjee, and </a:t>
            </a:r>
            <a:r>
              <a:rPr lang="en-US" dirty="0" err="1"/>
              <a:t>Vipin</a:t>
            </a:r>
            <a:r>
              <a:rPr lang="en-US" dirty="0"/>
              <a:t> Kumar. 2009. Anomaly detection: A survey. ACM </a:t>
            </a:r>
            <a:r>
              <a:rPr lang="en-US" dirty="0" err="1"/>
              <a:t>Comput</a:t>
            </a:r>
            <a:r>
              <a:rPr lang="en-US" dirty="0"/>
              <a:t>. </a:t>
            </a:r>
            <a:r>
              <a:rPr lang="en-US" dirty="0" err="1"/>
              <a:t>Surv</a:t>
            </a:r>
            <a:r>
              <a:rPr lang="en-US" dirty="0"/>
              <a:t>. 41, 3, Article 15 (July 2009), 58 pages.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376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err="1"/>
              <a:t>Saaty</a:t>
            </a:r>
            <a:r>
              <a:rPr lang="en-US" dirty="0"/>
              <a:t>, T.L. </a:t>
            </a:r>
            <a:r>
              <a:rPr lang="en-US" i="1" dirty="0"/>
              <a:t>Decision Making with Dependence and Feedback: The Analytic Network Process</a:t>
            </a:r>
            <a:r>
              <a:rPr lang="en-US" dirty="0"/>
              <a:t>; RWS Publisher: </a:t>
            </a:r>
          </a:p>
          <a:p>
            <a:r>
              <a:rPr lang="en-US" dirty="0"/>
              <a:t>Pittsburgh, PA, USA, 1996. </a:t>
            </a:r>
          </a:p>
          <a:p>
            <a:r>
              <a:rPr lang="en-US" dirty="0" err="1"/>
              <a:t>Opricovic</a:t>
            </a:r>
            <a:r>
              <a:rPr lang="en-US" dirty="0"/>
              <a:t>, S. </a:t>
            </a:r>
            <a:r>
              <a:rPr lang="en-US" dirty="0" err="1"/>
              <a:t>Multicriteria</a:t>
            </a:r>
            <a:r>
              <a:rPr lang="en-US" dirty="0"/>
              <a:t> optimization of civil engineering systems. </a:t>
            </a:r>
            <a:r>
              <a:rPr lang="en-US" i="1" dirty="0"/>
              <a:t>Fac. Civ. Eng. Belgrade </a:t>
            </a:r>
            <a:r>
              <a:rPr lang="en-US" b="1" dirty="0"/>
              <a:t>1998</a:t>
            </a:r>
            <a:r>
              <a:rPr lang="en-US" dirty="0"/>
              <a:t>, </a:t>
            </a:r>
            <a:r>
              <a:rPr lang="en-US" i="1" dirty="0"/>
              <a:t>2</a:t>
            </a:r>
            <a:r>
              <a:rPr lang="en-US" dirty="0"/>
              <a:t>, 5–21. </a:t>
            </a:r>
          </a:p>
          <a:p>
            <a:r>
              <a:rPr lang="en-US" dirty="0" err="1"/>
              <a:t>Opricovic</a:t>
            </a:r>
            <a:r>
              <a:rPr lang="en-US" dirty="0"/>
              <a:t>, S.; </a:t>
            </a:r>
            <a:r>
              <a:rPr lang="en-US" dirty="0" err="1"/>
              <a:t>Tzeng</a:t>
            </a:r>
            <a:r>
              <a:rPr lang="en-US" dirty="0"/>
              <a:t>, G.H. </a:t>
            </a:r>
            <a:r>
              <a:rPr lang="en-US" dirty="0" err="1"/>
              <a:t>Multicriteria</a:t>
            </a:r>
            <a:r>
              <a:rPr lang="en-US" dirty="0"/>
              <a:t> planning of post-earthquake sustainable reconstruction. </a:t>
            </a:r>
          </a:p>
          <a:p>
            <a:r>
              <a:rPr lang="en-US" i="1" dirty="0" err="1"/>
              <a:t>Comput</a:t>
            </a:r>
            <a:r>
              <a:rPr lang="en-US" i="1" dirty="0"/>
              <a:t>. Aided Civ. </a:t>
            </a:r>
            <a:r>
              <a:rPr lang="en-US" i="1" dirty="0" err="1"/>
              <a:t>Infrastruct</a:t>
            </a:r>
            <a:r>
              <a:rPr lang="en-US" i="1" dirty="0"/>
              <a:t>. Eng. </a:t>
            </a:r>
            <a:r>
              <a:rPr lang="en-US" b="1" dirty="0"/>
              <a:t>2002</a:t>
            </a:r>
            <a:r>
              <a:rPr lang="en-US" dirty="0"/>
              <a:t>, </a:t>
            </a:r>
            <a:r>
              <a:rPr lang="en-US" i="1" dirty="0"/>
              <a:t>17</a:t>
            </a:r>
            <a:r>
              <a:rPr lang="en-US" dirty="0"/>
              <a:t>, 211–220.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/>
              <a:t>Hwang, C.; Yoon, K. </a:t>
            </a:r>
            <a:r>
              <a:rPr lang="en-US" i="1" dirty="0"/>
              <a:t>Multiple Attribute Decision Making: Methods and Applications, A State of the Art Survey</a:t>
            </a:r>
            <a:r>
              <a:rPr lang="en-US" dirty="0"/>
              <a:t>; </a:t>
            </a:r>
          </a:p>
          <a:p>
            <a:r>
              <a:rPr lang="en-US" dirty="0" err="1"/>
              <a:t>Sprinnger-Verlag</a:t>
            </a:r>
            <a:r>
              <a:rPr lang="en-US" dirty="0"/>
              <a:t>: New York, NY, USA, 1981. </a:t>
            </a:r>
          </a:p>
          <a:p>
            <a:r>
              <a:rPr lang="en-US" dirty="0" err="1"/>
              <a:t>MacCrimmon</a:t>
            </a:r>
            <a:r>
              <a:rPr lang="en-US" dirty="0"/>
              <a:t>, K.R. </a:t>
            </a:r>
            <a:r>
              <a:rPr lang="en-US" i="1" dirty="0" err="1"/>
              <a:t>Decisionmaking</a:t>
            </a:r>
            <a:r>
              <a:rPr lang="en-US" i="1" dirty="0"/>
              <a:t> among Multiple-Attribute Alternatives: A Survey and Consolidated Approach</a:t>
            </a:r>
            <a:r>
              <a:rPr lang="en-US" dirty="0"/>
              <a:t>; </a:t>
            </a:r>
          </a:p>
          <a:p>
            <a:r>
              <a:rPr lang="en-US" dirty="0"/>
              <a:t>DTIC Document; DTIC: Fairfax, VA, USA, 1968. </a:t>
            </a:r>
          </a:p>
          <a:p>
            <a:r>
              <a:rPr lang="en-US" dirty="0" err="1"/>
              <a:t>Saaty</a:t>
            </a:r>
            <a:r>
              <a:rPr lang="en-US" dirty="0"/>
              <a:t>, T.L. On polynomials and crossing numbers of complete graphs. </a:t>
            </a:r>
            <a:r>
              <a:rPr lang="en-US" i="1" dirty="0"/>
              <a:t>J. Comb. Theory A </a:t>
            </a:r>
            <a:r>
              <a:rPr lang="en-US" b="1" dirty="0"/>
              <a:t>1971</a:t>
            </a:r>
            <a:r>
              <a:rPr lang="en-US" dirty="0"/>
              <a:t>, </a:t>
            </a:r>
            <a:r>
              <a:rPr lang="en-US" i="1" dirty="0"/>
              <a:t>10</a:t>
            </a:r>
            <a:r>
              <a:rPr lang="en-US" dirty="0"/>
              <a:t>, 183–184. </a:t>
            </a:r>
          </a:p>
          <a:p>
            <a:r>
              <a:rPr lang="en-US" dirty="0"/>
              <a:t>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Saaty</a:t>
            </a:r>
            <a:r>
              <a:rPr lang="en-US" dirty="0"/>
              <a:t>, T.L. </a:t>
            </a:r>
            <a:r>
              <a:rPr lang="en-US" i="1" dirty="0"/>
              <a:t>What is the Analytic Hierarchy Process?</a:t>
            </a:r>
            <a:r>
              <a:rPr lang="en-US" dirty="0"/>
              <a:t>; Springer: Berlin, Germany, 1988. </a:t>
            </a:r>
          </a:p>
          <a:p>
            <a:r>
              <a:rPr lang="en-US" dirty="0" err="1"/>
              <a:t>Fontela</a:t>
            </a:r>
            <a:r>
              <a:rPr lang="en-US" dirty="0"/>
              <a:t>, E.; </a:t>
            </a:r>
            <a:r>
              <a:rPr lang="en-US" dirty="0" err="1"/>
              <a:t>Gabus</a:t>
            </a:r>
            <a:r>
              <a:rPr lang="en-US" dirty="0"/>
              <a:t>, A. </a:t>
            </a:r>
            <a:r>
              <a:rPr lang="en-US" i="1" dirty="0"/>
              <a:t>The DEMATEL Observer</a:t>
            </a:r>
            <a:r>
              <a:rPr lang="en-US" dirty="0"/>
              <a:t>; DEMATEL 1976 Report; Battelle Geneva Research Center: </a:t>
            </a:r>
          </a:p>
          <a:p>
            <a:r>
              <a:rPr lang="en-US" dirty="0"/>
              <a:t>Geneva, Switzerland, 1976. </a:t>
            </a:r>
          </a:p>
          <a:p>
            <a:r>
              <a:rPr lang="en-US" dirty="0" err="1"/>
              <a:t>Mareschal</a:t>
            </a:r>
            <a:r>
              <a:rPr lang="en-US" dirty="0"/>
              <a:t>, B.; Brans, J.P.; </a:t>
            </a:r>
            <a:r>
              <a:rPr lang="en-US" dirty="0" err="1"/>
              <a:t>Vincke</a:t>
            </a:r>
            <a:r>
              <a:rPr lang="en-US" dirty="0"/>
              <a:t>, P. </a:t>
            </a:r>
            <a:r>
              <a:rPr lang="en-US" i="1" dirty="0"/>
              <a:t>PROMETHEE: A New Family of Outranking Methods in </a:t>
            </a:r>
            <a:endParaRPr lang="en-US" dirty="0"/>
          </a:p>
          <a:p>
            <a:r>
              <a:rPr lang="en-US" i="1" dirty="0" err="1"/>
              <a:t>Multicriteria</a:t>
            </a:r>
            <a:r>
              <a:rPr lang="en-US" i="1" dirty="0"/>
              <a:t> Analysis</a:t>
            </a:r>
            <a:r>
              <a:rPr lang="en-US" dirty="0"/>
              <a:t>; ULB-</a:t>
            </a:r>
            <a:r>
              <a:rPr lang="en-US" dirty="0" err="1"/>
              <a:t>Universite</a:t>
            </a:r>
            <a:r>
              <a:rPr lang="en-US" dirty="0"/>
              <a:t> </a:t>
            </a:r>
            <a:r>
              <a:rPr lang="en-US" dirty="0" err="1"/>
              <a:t>Libre</a:t>
            </a:r>
            <a:r>
              <a:rPr lang="en-US" dirty="0"/>
              <a:t> de </a:t>
            </a:r>
            <a:r>
              <a:rPr lang="en-US" dirty="0" err="1"/>
              <a:t>Bruxelles</a:t>
            </a:r>
            <a:r>
              <a:rPr lang="en-US" dirty="0"/>
              <a:t>: Brussels, Belgium, 1984. </a:t>
            </a:r>
          </a:p>
          <a:p>
            <a:r>
              <a:rPr lang="en-US" dirty="0" err="1"/>
              <a:t>Charnes</a:t>
            </a:r>
            <a:r>
              <a:rPr lang="en-US" dirty="0"/>
              <a:t>, A.; Cooper, W.W.; Rhodes, E. Measuring the efficiency of decision making units. </a:t>
            </a:r>
            <a:r>
              <a:rPr lang="en-US" i="1" dirty="0"/>
              <a:t>Eur. J. </a:t>
            </a:r>
            <a:r>
              <a:rPr lang="en-US" i="1" dirty="0" err="1"/>
              <a:t>Oper</a:t>
            </a:r>
            <a:r>
              <a:rPr lang="en-US" i="1" dirty="0"/>
              <a:t>. Res. </a:t>
            </a:r>
            <a:endParaRPr lang="en-US" dirty="0"/>
          </a:p>
          <a:p>
            <a:r>
              <a:rPr lang="en-US" b="1" dirty="0"/>
              <a:t>1978</a:t>
            </a:r>
            <a:r>
              <a:rPr lang="en-US" dirty="0"/>
              <a:t>, </a:t>
            </a:r>
            <a:r>
              <a:rPr lang="en-US" i="1" dirty="0"/>
              <a:t>2</a:t>
            </a:r>
            <a:r>
              <a:rPr lang="en-US" dirty="0"/>
              <a:t>, 429–444. [</a:t>
            </a:r>
            <a:r>
              <a:rPr lang="en-US" dirty="0" err="1"/>
              <a:t>CrossRef</a:t>
            </a:r>
            <a:r>
              <a:rPr lang="en-US" dirty="0"/>
              <a:t>]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43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01632"/>
          </a:xfrm>
        </p:spPr>
        <p:txBody>
          <a:bodyPr>
            <a:normAutofit fontScale="40000" lnSpcReduction="20000"/>
          </a:bodyPr>
          <a:lstStyle/>
          <a:p>
            <a:r>
              <a:rPr lang="en-US" dirty="0" err="1"/>
              <a:t>Charnes</a:t>
            </a:r>
            <a:r>
              <a:rPr lang="en-US" dirty="0"/>
              <a:t>, A. </a:t>
            </a:r>
            <a:r>
              <a:rPr lang="en-US" i="1" dirty="0"/>
              <a:t>Data envelopment Analysis: Theory, Methodology and Applications</a:t>
            </a:r>
            <a:r>
              <a:rPr lang="en-US" dirty="0"/>
              <a:t>; Springer: Berlin, Germany, 1994. </a:t>
            </a:r>
          </a:p>
          <a:p>
            <a:r>
              <a:rPr lang="en-US" dirty="0"/>
              <a:t>Roy, B. </a:t>
            </a:r>
            <a:r>
              <a:rPr lang="en-US" dirty="0" err="1"/>
              <a:t>Classement</a:t>
            </a:r>
            <a:r>
              <a:rPr lang="en-US" dirty="0"/>
              <a:t> et </a:t>
            </a:r>
            <a:r>
              <a:rPr lang="en-US" dirty="0" err="1"/>
              <a:t>choix</a:t>
            </a:r>
            <a:r>
              <a:rPr lang="en-US" dirty="0"/>
              <a:t> en </a:t>
            </a:r>
            <a:r>
              <a:rPr lang="en-US" dirty="0" err="1"/>
              <a:t>présence</a:t>
            </a:r>
            <a:r>
              <a:rPr lang="en-US" dirty="0"/>
              <a:t> de points de </a:t>
            </a:r>
            <a:r>
              <a:rPr lang="en-US" dirty="0" err="1"/>
              <a:t>vue</a:t>
            </a:r>
            <a:r>
              <a:rPr lang="en-US" dirty="0"/>
              <a:t> multiples. </a:t>
            </a:r>
            <a:r>
              <a:rPr lang="en-US" i="1" dirty="0"/>
              <a:t>RAIRO </a:t>
            </a:r>
            <a:r>
              <a:rPr lang="en-US" i="1" dirty="0" err="1"/>
              <a:t>Oper</a:t>
            </a:r>
            <a:r>
              <a:rPr lang="en-US" i="1" dirty="0"/>
              <a:t>. Res. </a:t>
            </a:r>
            <a:r>
              <a:rPr lang="en-US" i="1" dirty="0" err="1"/>
              <a:t>Rech</a:t>
            </a:r>
            <a:r>
              <a:rPr lang="en-US" i="1" dirty="0"/>
              <a:t>. </a:t>
            </a:r>
            <a:r>
              <a:rPr lang="en-US" i="1" dirty="0" err="1"/>
              <a:t>Opér</a:t>
            </a:r>
            <a:r>
              <a:rPr lang="en-US" i="1" dirty="0"/>
              <a:t>. </a:t>
            </a:r>
            <a:r>
              <a:rPr lang="en-US" b="1" dirty="0"/>
              <a:t>1968</a:t>
            </a:r>
            <a:r>
              <a:rPr lang="en-US" dirty="0"/>
              <a:t>, </a:t>
            </a:r>
            <a:r>
              <a:rPr lang="en-US" i="1" dirty="0"/>
              <a:t>2</a:t>
            </a:r>
            <a:r>
              <a:rPr lang="en-US" dirty="0"/>
              <a:t>, </a:t>
            </a:r>
          </a:p>
          <a:p>
            <a:r>
              <a:rPr lang="en-US" dirty="0"/>
              <a:t>57–75. </a:t>
            </a:r>
          </a:p>
          <a:p>
            <a:r>
              <a:rPr lang="en-US" dirty="0"/>
              <a:t>Roy, B. Problems and methods with multiple objective functions. </a:t>
            </a:r>
            <a:r>
              <a:rPr lang="en-US" i="1" dirty="0"/>
              <a:t>Math. Program. </a:t>
            </a:r>
            <a:r>
              <a:rPr lang="en-US" b="1" dirty="0"/>
              <a:t>1971</a:t>
            </a:r>
            <a:r>
              <a:rPr lang="en-US" dirty="0"/>
              <a:t>, </a:t>
            </a:r>
            <a:r>
              <a:rPr lang="en-US" i="1" dirty="0"/>
              <a:t>1</a:t>
            </a:r>
            <a:r>
              <a:rPr lang="en-US" dirty="0"/>
              <a:t>, 239–266.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/>
              <a:t>Roy, B.; </a:t>
            </a:r>
            <a:r>
              <a:rPr lang="en-US" dirty="0" err="1"/>
              <a:t>Bertier</a:t>
            </a:r>
            <a:r>
              <a:rPr lang="en-US" dirty="0"/>
              <a:t>, P. La </a:t>
            </a:r>
            <a:r>
              <a:rPr lang="en-US" dirty="0" err="1"/>
              <a:t>méthode</a:t>
            </a:r>
            <a:r>
              <a:rPr lang="en-US" dirty="0"/>
              <a:t> ELECTRE II/</a:t>
            </a:r>
            <a:r>
              <a:rPr lang="en-US" dirty="0" err="1"/>
              <a:t>une</a:t>
            </a:r>
            <a:r>
              <a:rPr lang="en-US" dirty="0"/>
              <a:t> application au media planning. In Proceedings of the 6th </a:t>
            </a:r>
          </a:p>
          <a:p>
            <a:r>
              <a:rPr lang="en-US" dirty="0"/>
              <a:t>International Conference on Operation Research, Dublin, Ireland, 21–25 August 1972. </a:t>
            </a:r>
          </a:p>
          <a:p>
            <a:r>
              <a:rPr lang="en-US" dirty="0"/>
              <a:t>Roy, B. ELECTRE III: Un </a:t>
            </a:r>
            <a:r>
              <a:rPr lang="en-US" dirty="0" err="1"/>
              <a:t>algorithme</a:t>
            </a:r>
            <a:r>
              <a:rPr lang="en-US" dirty="0"/>
              <a:t> de </a:t>
            </a:r>
            <a:r>
              <a:rPr lang="en-US" dirty="0" err="1"/>
              <a:t>classements</a:t>
            </a:r>
            <a:r>
              <a:rPr lang="en-US" dirty="0"/>
              <a:t> </a:t>
            </a:r>
            <a:r>
              <a:rPr lang="en-US" dirty="0" err="1"/>
              <a:t>fonde</a:t>
            </a:r>
            <a:r>
              <a:rPr lang="en-US" dirty="0"/>
              <a:t>́ </a:t>
            </a:r>
            <a:r>
              <a:rPr lang="en-US" dirty="0" err="1"/>
              <a:t>sur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représentation</a:t>
            </a:r>
            <a:r>
              <a:rPr lang="en-US" dirty="0"/>
              <a:t> </a:t>
            </a:r>
            <a:r>
              <a:rPr lang="en-US" dirty="0" err="1"/>
              <a:t>floue</a:t>
            </a:r>
            <a:r>
              <a:rPr lang="en-US" dirty="0"/>
              <a:t> des </a:t>
            </a:r>
            <a:r>
              <a:rPr lang="en-US" dirty="0" err="1"/>
              <a:t>préférences</a:t>
            </a:r>
            <a:r>
              <a:rPr lang="en-US" dirty="0"/>
              <a:t> en </a:t>
            </a:r>
          </a:p>
          <a:p>
            <a:r>
              <a:rPr lang="en-US" dirty="0" err="1"/>
              <a:t>présence</a:t>
            </a:r>
            <a:r>
              <a:rPr lang="en-US" dirty="0"/>
              <a:t> de </a:t>
            </a:r>
            <a:r>
              <a:rPr lang="en-US" dirty="0" err="1"/>
              <a:t>criteres</a:t>
            </a:r>
            <a:r>
              <a:rPr lang="en-US" dirty="0"/>
              <a:t> multiples. </a:t>
            </a:r>
            <a:r>
              <a:rPr lang="en-US" i="1" dirty="0" err="1"/>
              <a:t>Cah</a:t>
            </a:r>
            <a:r>
              <a:rPr lang="en-US" i="1" dirty="0"/>
              <a:t>. CERO. </a:t>
            </a:r>
            <a:r>
              <a:rPr lang="en-US" b="1" dirty="0"/>
              <a:t>1978</a:t>
            </a:r>
            <a:r>
              <a:rPr lang="en-US" dirty="0"/>
              <a:t>, </a:t>
            </a:r>
            <a:r>
              <a:rPr lang="en-US" i="1" dirty="0"/>
              <a:t>20</a:t>
            </a:r>
            <a:r>
              <a:rPr lang="en-US" dirty="0"/>
              <a:t>, 3–24. </a:t>
            </a:r>
          </a:p>
          <a:p>
            <a:r>
              <a:rPr lang="en-US" dirty="0"/>
              <a:t>Figueira,J.R.;Greco,S.;</a:t>
            </a:r>
            <a:r>
              <a:rPr lang="en-US" dirty="0" err="1"/>
              <a:t>Słowin</a:t>
            </a:r>
            <a:r>
              <a:rPr lang="en-US" dirty="0"/>
              <a:t> ́ski,R.Buildingasetofadditivevaluefunctionsrepresentingareference </a:t>
            </a:r>
          </a:p>
          <a:p>
            <a:r>
              <a:rPr lang="en-US" dirty="0"/>
              <a:t>preorder and intensities of preference: GRIP method. </a:t>
            </a:r>
            <a:r>
              <a:rPr lang="en-US" i="1" dirty="0"/>
              <a:t>Eur. J. </a:t>
            </a:r>
            <a:r>
              <a:rPr lang="en-US" i="1" dirty="0" err="1"/>
              <a:t>Oper</a:t>
            </a:r>
            <a:r>
              <a:rPr lang="en-US" i="1" dirty="0"/>
              <a:t>. Res. </a:t>
            </a:r>
            <a:r>
              <a:rPr lang="en-US" b="1" dirty="0"/>
              <a:t>2009</a:t>
            </a:r>
            <a:r>
              <a:rPr lang="en-US" dirty="0"/>
              <a:t>, </a:t>
            </a:r>
            <a:r>
              <a:rPr lang="en-US" i="1" dirty="0"/>
              <a:t>195</a:t>
            </a:r>
            <a:r>
              <a:rPr lang="en-US" dirty="0"/>
              <a:t>, 460–486.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Kaklauskas</a:t>
            </a:r>
            <a:r>
              <a:rPr lang="en-US" dirty="0"/>
              <a:t>, A.; </a:t>
            </a:r>
            <a:r>
              <a:rPr lang="en-US" dirty="0" err="1"/>
              <a:t>Sarka</a:t>
            </a:r>
            <a:r>
              <a:rPr lang="en-US" dirty="0"/>
              <a:t>, V. The new method of </a:t>
            </a:r>
            <a:r>
              <a:rPr lang="en-US" dirty="0" err="1"/>
              <a:t>multicriteria</a:t>
            </a:r>
            <a:r>
              <a:rPr lang="en-US" dirty="0"/>
              <a:t> complex proportional assessment </a:t>
            </a:r>
          </a:p>
          <a:p>
            <a:r>
              <a:rPr lang="en-US" dirty="0"/>
              <a:t>of projects. </a:t>
            </a:r>
            <a:r>
              <a:rPr lang="en-US" i="1" dirty="0"/>
              <a:t>Technol. Econ. Dev. Econ. </a:t>
            </a:r>
            <a:r>
              <a:rPr lang="en-US" b="1" dirty="0"/>
              <a:t>1994</a:t>
            </a:r>
            <a:r>
              <a:rPr lang="en-US" dirty="0"/>
              <a:t>, </a:t>
            </a:r>
            <a:r>
              <a:rPr lang="en-US" i="1" dirty="0"/>
              <a:t>1</a:t>
            </a:r>
            <a:r>
              <a:rPr lang="en-US" dirty="0"/>
              <a:t>, 131–139. </a:t>
            </a:r>
          </a:p>
          <a:p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Antucheviciene</a:t>
            </a:r>
            <a:r>
              <a:rPr lang="en-US" dirty="0"/>
              <a:t>, J. Multiple criteria evaluation of rural building’s regeneration alternatives. </a:t>
            </a:r>
          </a:p>
          <a:p>
            <a:r>
              <a:rPr lang="en-US" i="1" dirty="0"/>
              <a:t>Build. Environ. </a:t>
            </a:r>
            <a:r>
              <a:rPr lang="en-US" b="1" dirty="0"/>
              <a:t>2007</a:t>
            </a:r>
            <a:r>
              <a:rPr lang="en-US" dirty="0"/>
              <a:t>, </a:t>
            </a:r>
            <a:r>
              <a:rPr lang="en-US" i="1" dirty="0"/>
              <a:t>42</a:t>
            </a:r>
            <a:r>
              <a:rPr lang="en-US" dirty="0"/>
              <a:t>, 436–451.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Kaklauskas</a:t>
            </a:r>
            <a:r>
              <a:rPr lang="en-US" dirty="0"/>
              <a:t>, A.; </a:t>
            </a:r>
            <a:r>
              <a:rPr lang="en-US" dirty="0" err="1"/>
              <a:t>Turskis</a:t>
            </a:r>
            <a:r>
              <a:rPr lang="en-US" dirty="0"/>
              <a:t>, Z.; </a:t>
            </a:r>
            <a:r>
              <a:rPr lang="en-US" dirty="0" err="1"/>
              <a:t>Tamošaitiene</a:t>
            </a:r>
            <a:r>
              <a:rPr lang="en-US" dirty="0"/>
              <a:t>, J. Selection of the effective dwelling house walls </a:t>
            </a:r>
          </a:p>
          <a:p>
            <a:r>
              <a:rPr lang="en-US" dirty="0"/>
              <a:t>by applying attributes values determined at intervals. </a:t>
            </a:r>
            <a:r>
              <a:rPr lang="en-US" i="1" dirty="0"/>
              <a:t>J. Civ. Eng. </a:t>
            </a:r>
            <a:r>
              <a:rPr lang="en-US" i="1" dirty="0" err="1"/>
              <a:t>Manag</a:t>
            </a:r>
            <a:r>
              <a:rPr lang="en-US" i="1" dirty="0"/>
              <a:t>. </a:t>
            </a:r>
            <a:r>
              <a:rPr lang="en-US" b="1" dirty="0"/>
              <a:t>2008</a:t>
            </a:r>
            <a:r>
              <a:rPr lang="en-US" dirty="0"/>
              <a:t>, </a:t>
            </a:r>
            <a:r>
              <a:rPr lang="en-US" i="1" dirty="0"/>
              <a:t>14</a:t>
            </a:r>
            <a:r>
              <a:rPr lang="en-US" dirty="0"/>
              <a:t>, 85–93.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Turskis</a:t>
            </a:r>
            <a:r>
              <a:rPr lang="en-US" dirty="0"/>
              <a:t>, Z.; </a:t>
            </a:r>
            <a:r>
              <a:rPr lang="en-US" dirty="0" err="1"/>
              <a:t>Zavadskas</a:t>
            </a:r>
            <a:r>
              <a:rPr lang="en-US" dirty="0"/>
              <a:t>, E.K. A novel method for multiple criteria analysis: Grey additive ratio assessment </a:t>
            </a:r>
          </a:p>
          <a:p>
            <a:r>
              <a:rPr lang="en-US" dirty="0"/>
              <a:t>(ARAS-G) method. </a:t>
            </a:r>
            <a:r>
              <a:rPr lang="en-US" i="1" dirty="0" err="1"/>
              <a:t>Informatica</a:t>
            </a:r>
            <a:r>
              <a:rPr lang="en-US" i="1" dirty="0"/>
              <a:t> </a:t>
            </a:r>
            <a:r>
              <a:rPr lang="en-US" b="1" dirty="0"/>
              <a:t>2010</a:t>
            </a:r>
            <a:r>
              <a:rPr lang="en-US" dirty="0"/>
              <a:t>, </a:t>
            </a:r>
            <a:r>
              <a:rPr lang="en-US" i="1" dirty="0"/>
              <a:t>21</a:t>
            </a:r>
            <a:r>
              <a:rPr lang="en-US" dirty="0"/>
              <a:t>, 597–610. </a:t>
            </a:r>
          </a:p>
          <a:p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Turskis</a:t>
            </a:r>
            <a:r>
              <a:rPr lang="en-US" dirty="0"/>
              <a:t>, Z. A new additive ratio assessment (ARAS) method in </a:t>
            </a:r>
            <a:r>
              <a:rPr lang="en-US" dirty="0" err="1"/>
              <a:t>multicriteria</a:t>
            </a:r>
            <a:r>
              <a:rPr lang="en-US" dirty="0"/>
              <a:t> </a:t>
            </a:r>
          </a:p>
          <a:p>
            <a:r>
              <a:rPr lang="en-US" dirty="0"/>
              <a:t>decision-making. </a:t>
            </a:r>
            <a:r>
              <a:rPr lang="en-US" i="1" dirty="0"/>
              <a:t>Technol. Econ. Dev. Econ. </a:t>
            </a:r>
            <a:r>
              <a:rPr lang="en-US" b="1" dirty="0"/>
              <a:t>2010</a:t>
            </a:r>
            <a:r>
              <a:rPr lang="en-US" dirty="0"/>
              <a:t>, </a:t>
            </a:r>
            <a:r>
              <a:rPr lang="en-US" i="1" dirty="0"/>
              <a:t>16</a:t>
            </a:r>
            <a:r>
              <a:rPr lang="en-US" dirty="0"/>
              <a:t>, 159–172.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Brauers</a:t>
            </a:r>
            <a:r>
              <a:rPr lang="en-US" dirty="0"/>
              <a:t>, W.K.M.; </a:t>
            </a:r>
            <a:r>
              <a:rPr lang="en-US" dirty="0" err="1"/>
              <a:t>Zavadskas</a:t>
            </a:r>
            <a:r>
              <a:rPr lang="en-US" dirty="0"/>
              <a:t>, E.K. The MOORA method and its application to privatization in a transition </a:t>
            </a:r>
          </a:p>
          <a:p>
            <a:r>
              <a:rPr lang="en-US" dirty="0"/>
              <a:t>economy. </a:t>
            </a:r>
            <a:r>
              <a:rPr lang="en-US" i="1" dirty="0"/>
              <a:t>Control </a:t>
            </a:r>
            <a:r>
              <a:rPr lang="en-US" i="1" dirty="0" err="1"/>
              <a:t>Cybern</a:t>
            </a:r>
            <a:r>
              <a:rPr lang="en-US" i="1" dirty="0"/>
              <a:t>. </a:t>
            </a:r>
            <a:r>
              <a:rPr lang="en-US" b="1" dirty="0"/>
              <a:t>2006</a:t>
            </a:r>
            <a:r>
              <a:rPr lang="en-US" dirty="0"/>
              <a:t>, </a:t>
            </a:r>
            <a:r>
              <a:rPr lang="en-US" i="1" dirty="0"/>
              <a:t>35</a:t>
            </a:r>
            <a:r>
              <a:rPr lang="en-US" dirty="0"/>
              <a:t>, 445–469. </a:t>
            </a:r>
          </a:p>
          <a:p>
            <a:r>
              <a:rPr lang="en-US" dirty="0" err="1"/>
              <a:t>Brauers</a:t>
            </a:r>
            <a:r>
              <a:rPr lang="en-US" dirty="0"/>
              <a:t>, W.K.M.; </a:t>
            </a:r>
            <a:r>
              <a:rPr lang="en-US" dirty="0" err="1"/>
              <a:t>Zavadskas</a:t>
            </a:r>
            <a:r>
              <a:rPr lang="en-US" dirty="0"/>
              <a:t>, E.K. Comparative analysis of MOORA, MULTIMOORA, VIKOR and TOPSIS </a:t>
            </a:r>
          </a:p>
          <a:p>
            <a:r>
              <a:rPr lang="en-US" dirty="0"/>
              <a:t>for MOP. In Proceedings of the 9th International Conference on Multiple Objective Programming and Goal Programming (MOPGP ’10): Book of Abstracts, </a:t>
            </a:r>
            <a:r>
              <a:rPr lang="en-US" dirty="0" err="1"/>
              <a:t>Sfax</a:t>
            </a:r>
            <a:r>
              <a:rPr lang="en-US" dirty="0"/>
              <a:t>, Tunisia, 24–26 May 2010; University of </a:t>
            </a:r>
            <a:r>
              <a:rPr lang="en-US" dirty="0" err="1"/>
              <a:t>Sfax</a:t>
            </a:r>
            <a:r>
              <a:rPr lang="en-US" dirty="0"/>
              <a:t>: </a:t>
            </a:r>
            <a:r>
              <a:rPr lang="en-US" dirty="0" err="1"/>
              <a:t>Sfax</a:t>
            </a:r>
            <a:r>
              <a:rPr lang="en-US" dirty="0"/>
              <a:t>, Tunisia, 2010; p. 51. </a:t>
            </a:r>
          </a:p>
          <a:p>
            <a:r>
              <a:rPr lang="en-US" dirty="0" err="1"/>
              <a:t>Keršuliene</a:t>
            </a:r>
            <a:r>
              <a:rPr lang="en-US" dirty="0"/>
              <a:t>, V.; </a:t>
            </a:r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Turskis</a:t>
            </a:r>
            <a:r>
              <a:rPr lang="en-US" dirty="0"/>
              <a:t>, Z. Selection of rational dispute resolution method by applying new step-wise weight assessment ratio analysis (</a:t>
            </a:r>
            <a:r>
              <a:rPr lang="en-US" dirty="0" err="1"/>
              <a:t>Swara</a:t>
            </a:r>
            <a:r>
              <a:rPr lang="en-US" dirty="0"/>
              <a:t>). </a:t>
            </a:r>
            <a:r>
              <a:rPr lang="en-US" i="1" dirty="0"/>
              <a:t>J. Bus. Econ. </a:t>
            </a:r>
            <a:r>
              <a:rPr lang="en-US" i="1" dirty="0" err="1"/>
              <a:t>Manag</a:t>
            </a:r>
            <a:r>
              <a:rPr lang="en-US" i="1" dirty="0"/>
              <a:t>. </a:t>
            </a:r>
            <a:r>
              <a:rPr lang="en-US" b="1" dirty="0"/>
              <a:t>2010</a:t>
            </a:r>
            <a:r>
              <a:rPr lang="en-US" dirty="0"/>
              <a:t>, </a:t>
            </a:r>
            <a:r>
              <a:rPr lang="en-US" i="1" dirty="0"/>
              <a:t>11</a:t>
            </a:r>
            <a:r>
              <a:rPr lang="en-US" dirty="0"/>
              <a:t>, 243–258.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r>
              <a:rPr lang="en-US" dirty="0" err="1"/>
              <a:t>Zavadskas</a:t>
            </a:r>
            <a:r>
              <a:rPr lang="en-US" dirty="0"/>
              <a:t>, E.K.; </a:t>
            </a:r>
            <a:r>
              <a:rPr lang="en-US" dirty="0" err="1"/>
              <a:t>Turskis</a:t>
            </a:r>
            <a:r>
              <a:rPr lang="en-US" dirty="0"/>
              <a:t>, Z.; </a:t>
            </a:r>
            <a:r>
              <a:rPr lang="en-US" dirty="0" err="1"/>
              <a:t>Antucheviciene</a:t>
            </a:r>
            <a:r>
              <a:rPr lang="en-US" dirty="0"/>
              <a:t>, J.; </a:t>
            </a:r>
            <a:r>
              <a:rPr lang="en-US" dirty="0" err="1"/>
              <a:t>Zakarevicius</a:t>
            </a:r>
            <a:r>
              <a:rPr lang="en-US" dirty="0"/>
              <a:t>, A. Optimization of weighted aggregated sum </a:t>
            </a:r>
          </a:p>
          <a:p>
            <a:r>
              <a:rPr lang="en-US" dirty="0"/>
              <a:t>product assessment. </a:t>
            </a:r>
            <a:r>
              <a:rPr lang="en-US" i="1" dirty="0" err="1"/>
              <a:t>Elektron</a:t>
            </a:r>
            <a:r>
              <a:rPr lang="en-US" i="1" dirty="0"/>
              <a:t>. </a:t>
            </a:r>
            <a:r>
              <a:rPr lang="en-US" i="1" dirty="0" err="1"/>
              <a:t>Elektrotech</a:t>
            </a:r>
            <a:r>
              <a:rPr lang="en-US" i="1" dirty="0"/>
              <a:t>. </a:t>
            </a:r>
            <a:r>
              <a:rPr lang="en-US" b="1" dirty="0"/>
              <a:t>2012</a:t>
            </a:r>
            <a:r>
              <a:rPr lang="en-US" dirty="0"/>
              <a:t>, </a:t>
            </a:r>
            <a:r>
              <a:rPr lang="en-US" i="1" dirty="0"/>
              <a:t>122</a:t>
            </a:r>
            <a:r>
              <a:rPr lang="en-US" dirty="0"/>
              <a:t>, 3–6. [</a:t>
            </a:r>
            <a:r>
              <a:rPr lang="en-US" dirty="0" err="1"/>
              <a:t>CrossRef</a:t>
            </a:r>
            <a:r>
              <a:rPr lang="en-US" dirty="0"/>
              <a:t>]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07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317186"/>
            <a:ext cx="5867400" cy="931214"/>
          </a:xfrm>
        </p:spPr>
        <p:txBody>
          <a:bodyPr/>
          <a:lstStyle/>
          <a:p>
            <a:r>
              <a:rPr lang="en-US" sz="2000" dirty="0"/>
              <a:t>Real Life Machine Learning Case on Mobile Advertisement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Published </a:t>
            </a:r>
            <a:r>
              <a:rPr lang="en-US" dirty="0"/>
              <a:t>in CSCI 2016, Dec 15 </a:t>
            </a:r>
            <a:r>
              <a:rPr lang="mr-IN" dirty="0"/>
              <a:t>–</a:t>
            </a:r>
            <a:r>
              <a:rPr lang="en-US" dirty="0"/>
              <a:t> 17, soon will be indexed in IEEEXPLORE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224" y="478486"/>
            <a:ext cx="37973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4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81" y="4332941"/>
            <a:ext cx="2227269" cy="12090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716" y="5542030"/>
            <a:ext cx="1533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Mobile Users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400377" y="4049554"/>
            <a:ext cx="1676060" cy="1637393"/>
            <a:chOff x="629716" y="2147493"/>
            <a:chExt cx="1676060" cy="163739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249" y="2147493"/>
              <a:ext cx="1617527" cy="121314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29716" y="3415554"/>
              <a:ext cx="1676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GSM Operator</a:t>
              </a:r>
              <a:endParaRPr lang="en-US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053" y="1822863"/>
            <a:ext cx="1426094" cy="105588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882215" y="1707901"/>
            <a:ext cx="1756085" cy="1285809"/>
            <a:chOff x="2882215" y="1707901"/>
            <a:chExt cx="1756085" cy="128580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55081" y="1707901"/>
              <a:ext cx="1383219" cy="128580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882215" y="2615714"/>
              <a:ext cx="1001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Content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669053" y="2880657"/>
            <a:ext cx="57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80531" y="4922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1478" y="3660406"/>
            <a:ext cx="2484402" cy="165720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382100" y="5357364"/>
            <a:ext cx="178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Mobile Services</a:t>
            </a:r>
            <a:endParaRPr lang="en-US" dirty="0"/>
          </a:p>
        </p:txBody>
      </p:sp>
      <p:cxnSp>
        <p:nvCxnSpPr>
          <p:cNvPr id="23" name="Curved Connector 22"/>
          <p:cNvCxnSpPr>
            <a:stCxn id="4" idx="3"/>
            <a:endCxn id="14" idx="2"/>
          </p:cNvCxnSpPr>
          <p:nvPr/>
        </p:nvCxnSpPr>
        <p:spPr>
          <a:xfrm flipV="1">
            <a:off x="2710050" y="2993710"/>
            <a:ext cx="1236641" cy="1943776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4" idx="3"/>
            <a:endCxn id="20" idx="1"/>
          </p:cNvCxnSpPr>
          <p:nvPr/>
        </p:nvCxnSpPr>
        <p:spPr>
          <a:xfrm flipV="1">
            <a:off x="2710050" y="4489011"/>
            <a:ext cx="3411428" cy="44847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20" idx="0"/>
            <a:endCxn id="14" idx="3"/>
          </p:cNvCxnSpPr>
          <p:nvPr/>
        </p:nvCxnSpPr>
        <p:spPr>
          <a:xfrm rot="16200000" flipV="1">
            <a:off x="5346190" y="1642916"/>
            <a:ext cx="1309600" cy="272537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8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Advertisement and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52" y="1710909"/>
            <a:ext cx="4761716" cy="46316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1595" y="2057269"/>
            <a:ext cx="328681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Mobile Marketing in Turkey,</a:t>
            </a:r>
          </a:p>
          <a:p>
            <a:r>
              <a:rPr lang="en-US" dirty="0" smtClean="0"/>
              <a:t>3 Operators</a:t>
            </a:r>
          </a:p>
          <a:p>
            <a:r>
              <a:rPr lang="en-US" dirty="0" smtClean="0"/>
              <a:t>73.2 Million active subscribers</a:t>
            </a:r>
          </a:p>
          <a:p>
            <a:r>
              <a:rPr lang="en-US" dirty="0" smtClean="0"/>
              <a:t>Market Size: 1.4 Billion USD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98928" y="4167019"/>
            <a:ext cx="27449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Question:</a:t>
            </a:r>
          </a:p>
          <a:p>
            <a:r>
              <a:rPr lang="en-US" dirty="0" smtClean="0"/>
              <a:t>Which ad from the</a:t>
            </a:r>
          </a:p>
          <a:p>
            <a:r>
              <a:rPr lang="en-US" dirty="0"/>
              <a:t>a</a:t>
            </a:r>
            <a:r>
              <a:rPr lang="en-US" dirty="0" smtClean="0"/>
              <a:t>d giver will be displayed</a:t>
            </a:r>
          </a:p>
          <a:p>
            <a:r>
              <a:rPr lang="en-US" dirty="0"/>
              <a:t>o</a:t>
            </a:r>
            <a:r>
              <a:rPr lang="en-US" dirty="0" smtClean="0"/>
              <a:t>n the Content?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6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5723616" cy="758952"/>
          </a:xfrm>
        </p:spPr>
        <p:txBody>
          <a:bodyPr/>
          <a:lstStyle/>
          <a:p>
            <a:r>
              <a:rPr lang="en-US" dirty="0" smtClean="0"/>
              <a:t>Problems and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Pool of Advertisements</a:t>
            </a:r>
          </a:p>
          <a:p>
            <a:r>
              <a:rPr lang="en-US" dirty="0" smtClean="0"/>
              <a:t>Customer Profiling (missing info)</a:t>
            </a:r>
          </a:p>
          <a:p>
            <a:pPr lvl="1"/>
            <a:r>
              <a:rPr lang="en-US" dirty="0"/>
              <a:t>Click streams</a:t>
            </a:r>
          </a:p>
          <a:p>
            <a:pPr lvl="1"/>
            <a:r>
              <a:rPr lang="en-US" dirty="0" smtClean="0"/>
              <a:t>Demography</a:t>
            </a:r>
          </a:p>
          <a:p>
            <a:pPr lvl="1"/>
            <a:r>
              <a:rPr lang="en-US" dirty="0" smtClean="0"/>
              <a:t>Operator / Device info</a:t>
            </a:r>
          </a:p>
          <a:p>
            <a:r>
              <a:rPr lang="en-US" dirty="0" smtClean="0"/>
              <a:t>Prediction in Real time</a:t>
            </a:r>
          </a:p>
          <a:p>
            <a:r>
              <a:rPr lang="en-US" dirty="0" smtClean="0"/>
              <a:t>Data Splitting and Selection (Seasonality, Splitting data (Train / Test))</a:t>
            </a:r>
          </a:p>
          <a:p>
            <a:r>
              <a:rPr lang="en-US" dirty="0" smtClean="0"/>
              <a:t>Imbalanced Data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5368" y="0"/>
            <a:ext cx="3118631" cy="30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8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Data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587500"/>
            <a:ext cx="5397500" cy="3670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7893" y="5842156"/>
            <a:ext cx="439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Real Time, No split point for train/test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5258" y="5330143"/>
            <a:ext cx="307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experiments you can split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6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Data to Use?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70983" y="2046773"/>
            <a:ext cx="0" cy="2676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28412" y="2046773"/>
            <a:ext cx="1206956" cy="2676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until now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8412" y="4794832"/>
            <a:ext cx="12069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0508" y="5294388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94430" y="1624960"/>
            <a:ext cx="106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286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Data to Use?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70983" y="2046773"/>
            <a:ext cx="0" cy="2676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28412" y="2046773"/>
            <a:ext cx="1206956" cy="2676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until now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8412" y="4794832"/>
            <a:ext cx="12069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0508" y="5294388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94430" y="1624960"/>
            <a:ext cx="106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morning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03552" y="2046772"/>
            <a:ext cx="1206956" cy="41040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Yesterday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660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Data to Use?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70983" y="2046773"/>
            <a:ext cx="0" cy="2676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28412" y="2046773"/>
            <a:ext cx="1206956" cy="2676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until now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628412" y="4794832"/>
            <a:ext cx="12069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10508" y="5294388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94430" y="1624960"/>
            <a:ext cx="106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morning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03552" y="2046772"/>
            <a:ext cx="1206956" cy="41040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Statistics from Yesterday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03552" y="4794832"/>
            <a:ext cx="120695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time Slot from  Yesterday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93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991</TotalTime>
  <Words>1723</Words>
  <Application>Microsoft Macintosh PowerPoint</Application>
  <PresentationFormat>On-screen Show (4:3)</PresentationFormat>
  <Paragraphs>247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Civic</vt:lpstr>
      <vt:lpstr>Real Life Machine Learning Case on Mobile Advertisement </vt:lpstr>
      <vt:lpstr>Outline</vt:lpstr>
      <vt:lpstr>Use Case</vt:lpstr>
      <vt:lpstr>Mobile Advertisement and Problems</vt:lpstr>
      <vt:lpstr>Problems and Data</vt:lpstr>
      <vt:lpstr>Temporal Data</vt:lpstr>
      <vt:lpstr>Which Data to Use?</vt:lpstr>
      <vt:lpstr>Which Data to Use?</vt:lpstr>
      <vt:lpstr>Which Data to Use?</vt:lpstr>
      <vt:lpstr>Which Data to Use?</vt:lpstr>
      <vt:lpstr>Which Data to Use?</vt:lpstr>
      <vt:lpstr>Temporal Feature Selection</vt:lpstr>
      <vt:lpstr>Imbalanced Data</vt:lpstr>
      <vt:lpstr>Methodology </vt:lpstr>
      <vt:lpstr>Customer Segmentation</vt:lpstr>
      <vt:lpstr>Solution: Imbalanced Data Sets</vt:lpstr>
      <vt:lpstr>Advertisement Segmentation</vt:lpstr>
      <vt:lpstr>Advertisement Segmentation</vt:lpstr>
      <vt:lpstr>Advertisement Segmentation</vt:lpstr>
      <vt:lpstr>Implementation and Environment</vt:lpstr>
      <vt:lpstr>Results</vt:lpstr>
      <vt:lpstr>Future Work</vt:lpstr>
      <vt:lpstr>References_x000e_</vt:lpstr>
      <vt:lpstr>References</vt:lpstr>
      <vt:lpstr>References</vt:lpstr>
      <vt:lpstr>Real Life Machine Learning Case on Mobile Advertisement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 Machine Learning Case on Mobile Advertisement </dc:title>
  <dc:creator>Sadi SEKER</dc:creator>
  <cp:lastModifiedBy>Sadi SEKER</cp:lastModifiedBy>
  <cp:revision>16</cp:revision>
  <dcterms:created xsi:type="dcterms:W3CDTF">2017-03-01T21:58:00Z</dcterms:created>
  <dcterms:modified xsi:type="dcterms:W3CDTF">2017-03-02T14:29:55Z</dcterms:modified>
</cp:coreProperties>
</file>