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78" r:id="rId3"/>
    <p:sldId id="279" r:id="rId4"/>
    <p:sldId id="280" r:id="rId5"/>
    <p:sldId id="281" r:id="rId6"/>
    <p:sldId id="282" r:id="rId7"/>
    <p:sldId id="284" r:id="rId8"/>
    <p:sldId id="312" r:id="rId9"/>
    <p:sldId id="287" r:id="rId10"/>
    <p:sldId id="313" r:id="rId11"/>
    <p:sldId id="314" r:id="rId12"/>
    <p:sldId id="289" r:id="rId13"/>
    <p:sldId id="315" r:id="rId14"/>
    <p:sldId id="288" r:id="rId15"/>
    <p:sldId id="290" r:id="rId16"/>
    <p:sldId id="316" r:id="rId17"/>
    <p:sldId id="298" r:id="rId18"/>
    <p:sldId id="291" r:id="rId19"/>
    <p:sldId id="296" r:id="rId20"/>
    <p:sldId id="309" r:id="rId21"/>
    <p:sldId id="297" r:id="rId22"/>
    <p:sldId id="310" r:id="rId23"/>
    <p:sldId id="300" r:id="rId24"/>
    <p:sldId id="318" r:id="rId25"/>
    <p:sldId id="303" r:id="rId26"/>
    <p:sldId id="304" r:id="rId27"/>
    <p:sldId id="326" r:id="rId28"/>
    <p:sldId id="325" r:id="rId29"/>
    <p:sldId id="327" r:id="rId30"/>
    <p:sldId id="328" r:id="rId31"/>
    <p:sldId id="329" r:id="rId32"/>
    <p:sldId id="319" r:id="rId33"/>
    <p:sldId id="323" r:id="rId34"/>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22C16"/>
    <a:srgbClr val="0C788E"/>
    <a:srgbClr val="025198"/>
    <a:srgbClr val="000099"/>
    <a:srgbClr val="1C1C1C"/>
    <a:srgbClr val="3366FF"/>
    <a:srgbClr val="000058"/>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575" autoAdjust="0"/>
    <p:restoredTop sz="94652" autoAdjust="0"/>
  </p:normalViewPr>
  <p:slideViewPr>
    <p:cSldViewPr>
      <p:cViewPr varScale="1">
        <p:scale>
          <a:sx n="50" d="100"/>
          <a:sy n="50" d="100"/>
        </p:scale>
        <p:origin x="-1760"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notesMaster" Target="notesMasters/notesMaster1.xml"/><Relationship Id="rId36" Type="http://schemas.openxmlformats.org/officeDocument/2006/relationships/printerSettings" Target="printerSettings/printerSettings1.bin"/><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9AC0B5-22F4-4F9B-B22C-EACB12D97A0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3EA99C1B-9EB9-460D-8669-299AD2D28C4A}">
      <dgm:prSet phldrT="[Text]"/>
      <dgm:spPr/>
      <dgm:t>
        <a:bodyPr/>
        <a:lstStyle/>
        <a:p>
          <a:r>
            <a:rPr lang="en-US" dirty="0" smtClean="0">
              <a:solidFill>
                <a:schemeClr val="tx1"/>
              </a:solidFill>
            </a:rPr>
            <a:t>It is a memory-management scheme that supports user view of memory.</a:t>
          </a:r>
          <a:endParaRPr lang="en-US" dirty="0">
            <a:solidFill>
              <a:schemeClr val="tx1"/>
            </a:solidFill>
          </a:endParaRPr>
        </a:p>
      </dgm:t>
    </dgm:pt>
    <dgm:pt modelId="{D72334D5-7D6B-425E-997B-B8DC5C97907F}" type="parTrans" cxnId="{AA5E5870-E99E-4A52-9F83-DF2614DEF486}">
      <dgm:prSet/>
      <dgm:spPr/>
      <dgm:t>
        <a:bodyPr/>
        <a:lstStyle/>
        <a:p>
          <a:endParaRPr lang="en-US"/>
        </a:p>
      </dgm:t>
    </dgm:pt>
    <dgm:pt modelId="{93575C60-BE8C-4266-874E-5A81CDCA7691}" type="sibTrans" cxnId="{AA5E5870-E99E-4A52-9F83-DF2614DEF486}">
      <dgm:prSet/>
      <dgm:spPr/>
      <dgm:t>
        <a:bodyPr/>
        <a:lstStyle/>
        <a:p>
          <a:endParaRPr lang="en-US"/>
        </a:p>
      </dgm:t>
    </dgm:pt>
    <dgm:pt modelId="{C2A5CCDC-0D58-45A0-A255-F5746F680C84}">
      <dgm:prSet phldrT="[Text]"/>
      <dgm:spPr/>
      <dgm:t>
        <a:bodyPr/>
        <a:lstStyle/>
        <a:p>
          <a:r>
            <a:rPr lang="en-NZ" dirty="0" smtClean="0">
              <a:solidFill>
                <a:schemeClr val="tx1"/>
              </a:solidFill>
            </a:rPr>
            <a:t>Here main memory is not partitioned.</a:t>
          </a:r>
          <a:endParaRPr lang="en-US" dirty="0">
            <a:solidFill>
              <a:schemeClr val="tx1"/>
            </a:solidFill>
          </a:endParaRPr>
        </a:p>
      </dgm:t>
    </dgm:pt>
    <dgm:pt modelId="{66C172CB-16C6-4DFB-AE31-04F97F570B93}" type="parTrans" cxnId="{32BAC3D6-F359-41D6-B1EF-C2014123D898}">
      <dgm:prSet/>
      <dgm:spPr/>
      <dgm:t>
        <a:bodyPr/>
        <a:lstStyle/>
        <a:p>
          <a:endParaRPr lang="en-US"/>
        </a:p>
      </dgm:t>
    </dgm:pt>
    <dgm:pt modelId="{4AD8F610-73D8-40B2-A11C-5DE0D7858FC1}" type="sibTrans" cxnId="{32BAC3D6-F359-41D6-B1EF-C2014123D898}">
      <dgm:prSet/>
      <dgm:spPr/>
      <dgm:t>
        <a:bodyPr/>
        <a:lstStyle/>
        <a:p>
          <a:endParaRPr lang="en-US"/>
        </a:p>
      </dgm:t>
    </dgm:pt>
    <dgm:pt modelId="{B557F4D6-BCB9-4BB4-9651-54E3562111BF}">
      <dgm:prSet phldrT="[Text]"/>
      <dgm:spPr/>
      <dgm:t>
        <a:bodyPr/>
        <a:lstStyle/>
        <a:p>
          <a:r>
            <a:rPr lang="en-NZ" dirty="0" smtClean="0">
              <a:solidFill>
                <a:schemeClr val="tx1"/>
              </a:solidFill>
            </a:rPr>
            <a:t>When user program is compiled , compiler automatically constructs segments.</a:t>
          </a:r>
          <a:endParaRPr lang="en-US" dirty="0">
            <a:solidFill>
              <a:schemeClr val="tx1"/>
            </a:solidFill>
          </a:endParaRPr>
        </a:p>
      </dgm:t>
    </dgm:pt>
    <dgm:pt modelId="{2D43A208-E640-42D9-A2E9-ADF5671431E9}" type="parTrans" cxnId="{E95893E1-1AFC-4BA4-8321-145D6179327E}">
      <dgm:prSet/>
      <dgm:spPr/>
      <dgm:t>
        <a:bodyPr/>
        <a:lstStyle/>
        <a:p>
          <a:endParaRPr lang="en-US"/>
        </a:p>
      </dgm:t>
    </dgm:pt>
    <dgm:pt modelId="{602D5AB2-78B8-45FC-BB35-E70A49135352}" type="sibTrans" cxnId="{E95893E1-1AFC-4BA4-8321-145D6179327E}">
      <dgm:prSet/>
      <dgm:spPr/>
      <dgm:t>
        <a:bodyPr/>
        <a:lstStyle/>
        <a:p>
          <a:endParaRPr lang="en-US"/>
        </a:p>
      </dgm:t>
    </dgm:pt>
    <dgm:pt modelId="{88384F8E-D700-4EF9-B556-CBE659EB41B0}">
      <dgm:prSet phldrT="[Text]"/>
      <dgm:spPr/>
      <dgm:t>
        <a:bodyPr/>
        <a:lstStyle/>
        <a:p>
          <a:r>
            <a:rPr lang="en-NZ" dirty="0" smtClean="0"/>
            <a:t>The program segments are specified by programmer to the compiler (Decision made by the programmer)</a:t>
          </a:r>
          <a:endParaRPr lang="en-US" dirty="0"/>
        </a:p>
      </dgm:t>
    </dgm:pt>
    <dgm:pt modelId="{295B1EE4-3C1A-4BA3-A45C-F34CB7FDDDAC}" type="parTrans" cxnId="{972FF155-2378-45A3-9610-6E5AE07D9535}">
      <dgm:prSet/>
      <dgm:spPr/>
      <dgm:t>
        <a:bodyPr/>
        <a:lstStyle/>
        <a:p>
          <a:endParaRPr lang="en-US"/>
        </a:p>
      </dgm:t>
    </dgm:pt>
    <dgm:pt modelId="{D405C642-1B55-4138-B311-4319B7350EF7}" type="sibTrans" cxnId="{972FF155-2378-45A3-9610-6E5AE07D9535}">
      <dgm:prSet/>
      <dgm:spPr/>
      <dgm:t>
        <a:bodyPr/>
        <a:lstStyle/>
        <a:p>
          <a:endParaRPr lang="en-US"/>
        </a:p>
      </dgm:t>
    </dgm:pt>
    <dgm:pt modelId="{B9F88CB5-C62D-45A9-8794-AC9DDC4956CD}">
      <dgm:prSet phldrT="[Text]" custT="1"/>
      <dgm:spPr/>
      <dgm:t>
        <a:bodyPr/>
        <a:lstStyle/>
        <a:p>
          <a:r>
            <a:rPr lang="en-US" sz="1800" dirty="0" smtClean="0"/>
            <a:t>Each segment may be code of a single procedure, the data of an array, or the collection of all local data values used by a particular module.</a:t>
          </a:r>
          <a:endParaRPr lang="en-US" sz="1800" dirty="0"/>
        </a:p>
      </dgm:t>
    </dgm:pt>
    <dgm:pt modelId="{1C1BC9FA-5D12-429A-8CAF-3A8CEF6EA8E6}" type="sibTrans" cxnId="{6EE216EC-B922-4911-BF4E-21FDCFFC6639}">
      <dgm:prSet/>
      <dgm:spPr/>
      <dgm:t>
        <a:bodyPr/>
        <a:lstStyle/>
        <a:p>
          <a:endParaRPr lang="en-US"/>
        </a:p>
      </dgm:t>
    </dgm:pt>
    <dgm:pt modelId="{54C899EB-414F-422C-8CAE-EE1407A74348}" type="parTrans" cxnId="{6EE216EC-B922-4911-BF4E-21FDCFFC6639}">
      <dgm:prSet/>
      <dgm:spPr/>
      <dgm:t>
        <a:bodyPr/>
        <a:lstStyle/>
        <a:p>
          <a:endParaRPr lang="en-US"/>
        </a:p>
      </dgm:t>
    </dgm:pt>
    <dgm:pt modelId="{90F09F24-BBCA-453E-B334-EDC131D246CC}">
      <dgm:prSet phldrT="[Text]"/>
      <dgm:spPr/>
      <dgm:t>
        <a:bodyPr/>
        <a:lstStyle/>
        <a:p>
          <a:r>
            <a:rPr lang="en-US" dirty="0" smtClean="0">
              <a:solidFill>
                <a:schemeClr val="tx1"/>
              </a:solidFill>
            </a:rPr>
            <a:t>A program is a collection of segments which is a logical unit w</a:t>
          </a:r>
          <a:r>
            <a:rPr lang="en-NZ" dirty="0" err="1" smtClean="0">
              <a:solidFill>
                <a:schemeClr val="tx1"/>
              </a:solidFill>
            </a:rPr>
            <a:t>hich</a:t>
          </a:r>
          <a:r>
            <a:rPr lang="en-NZ" dirty="0" smtClean="0">
              <a:solidFill>
                <a:schemeClr val="tx1"/>
              </a:solidFill>
            </a:rPr>
            <a:t> may be of unequal size. </a:t>
          </a:r>
          <a:endParaRPr lang="en-US" dirty="0">
            <a:solidFill>
              <a:schemeClr val="tx1"/>
            </a:solidFill>
          </a:endParaRPr>
        </a:p>
      </dgm:t>
    </dgm:pt>
    <dgm:pt modelId="{BC1BC47D-FC21-4427-9784-03F7E11CCFD4}" type="sibTrans" cxnId="{59E81B30-9D2F-4816-B42D-713797E9DAFB}">
      <dgm:prSet/>
      <dgm:spPr/>
      <dgm:t>
        <a:bodyPr/>
        <a:lstStyle/>
        <a:p>
          <a:endParaRPr lang="en-US"/>
        </a:p>
      </dgm:t>
    </dgm:pt>
    <dgm:pt modelId="{3FEDBB42-60C3-4934-AB1F-AB9578AFAC11}" type="parTrans" cxnId="{59E81B30-9D2F-4816-B42D-713797E9DAFB}">
      <dgm:prSet/>
      <dgm:spPr/>
      <dgm:t>
        <a:bodyPr/>
        <a:lstStyle/>
        <a:p>
          <a:endParaRPr lang="en-US"/>
        </a:p>
      </dgm:t>
    </dgm:pt>
    <dgm:pt modelId="{48A50DE5-2A49-415F-A35F-AC03FBD3B29C}" type="pres">
      <dgm:prSet presAssocID="{909AC0B5-22F4-4F9B-B22C-EACB12D97A06}" presName="linear" presStyleCnt="0">
        <dgm:presLayoutVars>
          <dgm:animLvl val="lvl"/>
          <dgm:resizeHandles val="exact"/>
        </dgm:presLayoutVars>
      </dgm:prSet>
      <dgm:spPr/>
      <dgm:t>
        <a:bodyPr/>
        <a:lstStyle/>
        <a:p>
          <a:endParaRPr lang="en-US"/>
        </a:p>
      </dgm:t>
    </dgm:pt>
    <dgm:pt modelId="{36F944BA-D288-4B99-B4DE-D2F641AB1048}" type="pres">
      <dgm:prSet presAssocID="{3EA99C1B-9EB9-460D-8669-299AD2D28C4A}" presName="parentText" presStyleLbl="node1" presStyleIdx="0" presStyleCnt="4" custScaleY="65499">
        <dgm:presLayoutVars>
          <dgm:chMax val="0"/>
          <dgm:bulletEnabled val="1"/>
        </dgm:presLayoutVars>
      </dgm:prSet>
      <dgm:spPr/>
      <dgm:t>
        <a:bodyPr/>
        <a:lstStyle/>
        <a:p>
          <a:endParaRPr lang="en-US"/>
        </a:p>
      </dgm:t>
    </dgm:pt>
    <dgm:pt modelId="{6164BAB0-E980-43A1-A8C2-3E863CED80D4}" type="pres">
      <dgm:prSet presAssocID="{93575C60-BE8C-4266-874E-5A81CDCA7691}" presName="spacer" presStyleCnt="0"/>
      <dgm:spPr/>
    </dgm:pt>
    <dgm:pt modelId="{62AFC1C6-133A-43D1-8A18-EB9144541837}" type="pres">
      <dgm:prSet presAssocID="{90F09F24-BBCA-453E-B334-EDC131D246CC}" presName="parentText" presStyleLbl="node1" presStyleIdx="1" presStyleCnt="4" custScaleY="72787">
        <dgm:presLayoutVars>
          <dgm:chMax val="0"/>
          <dgm:bulletEnabled val="1"/>
        </dgm:presLayoutVars>
      </dgm:prSet>
      <dgm:spPr/>
      <dgm:t>
        <a:bodyPr/>
        <a:lstStyle/>
        <a:p>
          <a:endParaRPr lang="en-US"/>
        </a:p>
      </dgm:t>
    </dgm:pt>
    <dgm:pt modelId="{40CB85AA-ECC6-4AEB-ACD7-441FF8AB30A7}" type="pres">
      <dgm:prSet presAssocID="{90F09F24-BBCA-453E-B334-EDC131D246CC}" presName="childText" presStyleLbl="revTx" presStyleIdx="0" presStyleCnt="2">
        <dgm:presLayoutVars>
          <dgm:bulletEnabled val="1"/>
        </dgm:presLayoutVars>
      </dgm:prSet>
      <dgm:spPr/>
      <dgm:t>
        <a:bodyPr/>
        <a:lstStyle/>
        <a:p>
          <a:endParaRPr lang="en-US"/>
        </a:p>
      </dgm:t>
    </dgm:pt>
    <dgm:pt modelId="{FEF37B93-75D1-4842-8846-070BC0912873}" type="pres">
      <dgm:prSet presAssocID="{C2A5CCDC-0D58-45A0-A255-F5746F680C84}" presName="parentText" presStyleLbl="node1" presStyleIdx="2" presStyleCnt="4" custScaleY="54227">
        <dgm:presLayoutVars>
          <dgm:chMax val="0"/>
          <dgm:bulletEnabled val="1"/>
        </dgm:presLayoutVars>
      </dgm:prSet>
      <dgm:spPr/>
      <dgm:t>
        <a:bodyPr/>
        <a:lstStyle/>
        <a:p>
          <a:endParaRPr lang="en-US"/>
        </a:p>
      </dgm:t>
    </dgm:pt>
    <dgm:pt modelId="{2D6699B1-6C4B-492A-838E-0C70CCC3B3A6}" type="pres">
      <dgm:prSet presAssocID="{4AD8F610-73D8-40B2-A11C-5DE0D7858FC1}" presName="spacer" presStyleCnt="0"/>
      <dgm:spPr/>
    </dgm:pt>
    <dgm:pt modelId="{C5D8777E-D5E7-48F5-97A1-CAE5189335A4}" type="pres">
      <dgm:prSet presAssocID="{B557F4D6-BCB9-4BB4-9651-54E3562111BF}" presName="parentText" presStyleLbl="node1" presStyleIdx="3" presStyleCnt="4" custScaleY="61802">
        <dgm:presLayoutVars>
          <dgm:chMax val="0"/>
          <dgm:bulletEnabled val="1"/>
        </dgm:presLayoutVars>
      </dgm:prSet>
      <dgm:spPr/>
      <dgm:t>
        <a:bodyPr/>
        <a:lstStyle/>
        <a:p>
          <a:endParaRPr lang="en-US"/>
        </a:p>
      </dgm:t>
    </dgm:pt>
    <dgm:pt modelId="{D5D79FCB-5C1D-46C3-BEAD-84107A45DECF}" type="pres">
      <dgm:prSet presAssocID="{B557F4D6-BCB9-4BB4-9651-54E3562111BF}" presName="childText" presStyleLbl="revTx" presStyleIdx="1" presStyleCnt="2">
        <dgm:presLayoutVars>
          <dgm:bulletEnabled val="1"/>
        </dgm:presLayoutVars>
      </dgm:prSet>
      <dgm:spPr/>
      <dgm:t>
        <a:bodyPr/>
        <a:lstStyle/>
        <a:p>
          <a:endParaRPr lang="en-US"/>
        </a:p>
      </dgm:t>
    </dgm:pt>
  </dgm:ptLst>
  <dgm:cxnLst>
    <dgm:cxn modelId="{9D26B5AA-FB9E-4848-AF56-A46C7552C7D6}" type="presOf" srcId="{90F09F24-BBCA-453E-B334-EDC131D246CC}" destId="{62AFC1C6-133A-43D1-8A18-EB9144541837}" srcOrd="0" destOrd="0" presId="urn:microsoft.com/office/officeart/2005/8/layout/vList2"/>
    <dgm:cxn modelId="{6EE216EC-B922-4911-BF4E-21FDCFFC6639}" srcId="{90F09F24-BBCA-453E-B334-EDC131D246CC}" destId="{B9F88CB5-C62D-45A9-8794-AC9DDC4956CD}" srcOrd="0" destOrd="0" parTransId="{54C899EB-414F-422C-8CAE-EE1407A74348}" sibTransId="{1C1BC9FA-5D12-429A-8CAF-3A8CEF6EA8E6}"/>
    <dgm:cxn modelId="{C831C80A-F714-4BFE-AFDA-5D841A7DD1BF}" type="presOf" srcId="{909AC0B5-22F4-4F9B-B22C-EACB12D97A06}" destId="{48A50DE5-2A49-415F-A35F-AC03FBD3B29C}" srcOrd="0" destOrd="0" presId="urn:microsoft.com/office/officeart/2005/8/layout/vList2"/>
    <dgm:cxn modelId="{657996A3-820A-470A-94A0-70307CEC06C5}" type="presOf" srcId="{88384F8E-D700-4EF9-B556-CBE659EB41B0}" destId="{D5D79FCB-5C1D-46C3-BEAD-84107A45DECF}" srcOrd="0" destOrd="0" presId="urn:microsoft.com/office/officeart/2005/8/layout/vList2"/>
    <dgm:cxn modelId="{32BAC3D6-F359-41D6-B1EF-C2014123D898}" srcId="{909AC0B5-22F4-4F9B-B22C-EACB12D97A06}" destId="{C2A5CCDC-0D58-45A0-A255-F5746F680C84}" srcOrd="2" destOrd="0" parTransId="{66C172CB-16C6-4DFB-AE31-04F97F570B93}" sibTransId="{4AD8F610-73D8-40B2-A11C-5DE0D7858FC1}"/>
    <dgm:cxn modelId="{66FA2A51-9ABA-46FD-8BEA-3D420550B00B}" type="presOf" srcId="{B557F4D6-BCB9-4BB4-9651-54E3562111BF}" destId="{C5D8777E-D5E7-48F5-97A1-CAE5189335A4}" srcOrd="0" destOrd="0" presId="urn:microsoft.com/office/officeart/2005/8/layout/vList2"/>
    <dgm:cxn modelId="{AA5E5870-E99E-4A52-9F83-DF2614DEF486}" srcId="{909AC0B5-22F4-4F9B-B22C-EACB12D97A06}" destId="{3EA99C1B-9EB9-460D-8669-299AD2D28C4A}" srcOrd="0" destOrd="0" parTransId="{D72334D5-7D6B-425E-997B-B8DC5C97907F}" sibTransId="{93575C60-BE8C-4266-874E-5A81CDCA7691}"/>
    <dgm:cxn modelId="{972FF155-2378-45A3-9610-6E5AE07D9535}" srcId="{B557F4D6-BCB9-4BB4-9651-54E3562111BF}" destId="{88384F8E-D700-4EF9-B556-CBE659EB41B0}" srcOrd="0" destOrd="0" parTransId="{295B1EE4-3C1A-4BA3-A45C-F34CB7FDDDAC}" sibTransId="{D405C642-1B55-4138-B311-4319B7350EF7}"/>
    <dgm:cxn modelId="{C66B6A54-E842-4A47-B984-97CC51BCD1F4}" type="presOf" srcId="{C2A5CCDC-0D58-45A0-A255-F5746F680C84}" destId="{FEF37B93-75D1-4842-8846-070BC0912873}" srcOrd="0" destOrd="0" presId="urn:microsoft.com/office/officeart/2005/8/layout/vList2"/>
    <dgm:cxn modelId="{59E81B30-9D2F-4816-B42D-713797E9DAFB}" srcId="{909AC0B5-22F4-4F9B-B22C-EACB12D97A06}" destId="{90F09F24-BBCA-453E-B334-EDC131D246CC}" srcOrd="1" destOrd="0" parTransId="{3FEDBB42-60C3-4934-AB1F-AB9578AFAC11}" sibTransId="{BC1BC47D-FC21-4427-9784-03F7E11CCFD4}"/>
    <dgm:cxn modelId="{E95893E1-1AFC-4BA4-8321-145D6179327E}" srcId="{909AC0B5-22F4-4F9B-B22C-EACB12D97A06}" destId="{B557F4D6-BCB9-4BB4-9651-54E3562111BF}" srcOrd="3" destOrd="0" parTransId="{2D43A208-E640-42D9-A2E9-ADF5671431E9}" sibTransId="{602D5AB2-78B8-45FC-BB35-E70A49135352}"/>
    <dgm:cxn modelId="{AD62373A-BF62-4F7E-A5AC-B3D4706DB6FF}" type="presOf" srcId="{B9F88CB5-C62D-45A9-8794-AC9DDC4956CD}" destId="{40CB85AA-ECC6-4AEB-ACD7-441FF8AB30A7}" srcOrd="0" destOrd="0" presId="urn:microsoft.com/office/officeart/2005/8/layout/vList2"/>
    <dgm:cxn modelId="{A7B60098-C0B5-4C5A-909C-E2E8450DC2BB}" type="presOf" srcId="{3EA99C1B-9EB9-460D-8669-299AD2D28C4A}" destId="{36F944BA-D288-4B99-B4DE-D2F641AB1048}" srcOrd="0" destOrd="0" presId="urn:microsoft.com/office/officeart/2005/8/layout/vList2"/>
    <dgm:cxn modelId="{92A5E30A-FDAF-43F8-A878-70B2E38A2BB8}" type="presParOf" srcId="{48A50DE5-2A49-415F-A35F-AC03FBD3B29C}" destId="{36F944BA-D288-4B99-B4DE-D2F641AB1048}" srcOrd="0" destOrd="0" presId="urn:microsoft.com/office/officeart/2005/8/layout/vList2"/>
    <dgm:cxn modelId="{8BFEDB32-CB2C-44CF-8C91-D4F929F3EB77}" type="presParOf" srcId="{48A50DE5-2A49-415F-A35F-AC03FBD3B29C}" destId="{6164BAB0-E980-43A1-A8C2-3E863CED80D4}" srcOrd="1" destOrd="0" presId="urn:microsoft.com/office/officeart/2005/8/layout/vList2"/>
    <dgm:cxn modelId="{695267DC-5960-48FA-BD89-EE203E54129A}" type="presParOf" srcId="{48A50DE5-2A49-415F-A35F-AC03FBD3B29C}" destId="{62AFC1C6-133A-43D1-8A18-EB9144541837}" srcOrd="2" destOrd="0" presId="urn:microsoft.com/office/officeart/2005/8/layout/vList2"/>
    <dgm:cxn modelId="{D90B48C0-81A5-4BE6-A1DF-BFD471FE2A6C}" type="presParOf" srcId="{48A50DE5-2A49-415F-A35F-AC03FBD3B29C}" destId="{40CB85AA-ECC6-4AEB-ACD7-441FF8AB30A7}" srcOrd="3" destOrd="0" presId="urn:microsoft.com/office/officeart/2005/8/layout/vList2"/>
    <dgm:cxn modelId="{F3D78826-A749-418D-8D32-B88739C4FA35}" type="presParOf" srcId="{48A50DE5-2A49-415F-A35F-AC03FBD3B29C}" destId="{FEF37B93-75D1-4842-8846-070BC0912873}" srcOrd="4" destOrd="0" presId="urn:microsoft.com/office/officeart/2005/8/layout/vList2"/>
    <dgm:cxn modelId="{FD2FBF54-E7E6-4D3C-A7BF-744E7B7106BF}" type="presParOf" srcId="{48A50DE5-2A49-415F-A35F-AC03FBD3B29C}" destId="{2D6699B1-6C4B-492A-838E-0C70CCC3B3A6}" srcOrd="5" destOrd="0" presId="urn:microsoft.com/office/officeart/2005/8/layout/vList2"/>
    <dgm:cxn modelId="{B4BCF40E-41CE-4AFD-ADDD-0EEF97781074}" type="presParOf" srcId="{48A50DE5-2A49-415F-A35F-AC03FBD3B29C}" destId="{C5D8777E-D5E7-48F5-97A1-CAE5189335A4}" srcOrd="6" destOrd="0" presId="urn:microsoft.com/office/officeart/2005/8/layout/vList2"/>
    <dgm:cxn modelId="{B8CF2644-3BDA-41BE-833F-73D4EB29D2F8}" type="presParOf" srcId="{48A50DE5-2A49-415F-A35F-AC03FBD3B29C}" destId="{D5D79FCB-5C1D-46C3-BEAD-84107A45DECF}" srcOrd="7"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1C862ED-D25A-40C4-BF88-0B7F417B4004}" type="doc">
      <dgm:prSet loTypeId="urn:microsoft.com/office/officeart/2005/8/layout/pyramid2" loCatId="list" qsTypeId="urn:microsoft.com/office/officeart/2005/8/quickstyle/simple1" qsCatId="simple" csTypeId="urn:microsoft.com/office/officeart/2005/8/colors/accent1_2" csCatId="accent1" phldr="1"/>
      <dgm:spPr/>
    </dgm:pt>
    <dgm:pt modelId="{7D0F0C67-F0C6-4BBF-8A24-4E9200EDD68A}">
      <dgm:prSet phldrT="[Text]"/>
      <dgm:spPr/>
      <dgm:t>
        <a:bodyPr/>
        <a:lstStyle/>
        <a:p>
          <a:r>
            <a:rPr lang="en-US" i="1" dirty="0" smtClean="0"/>
            <a:t>Code</a:t>
          </a:r>
          <a:endParaRPr lang="en-US" i="1" dirty="0"/>
        </a:p>
      </dgm:t>
    </dgm:pt>
    <dgm:pt modelId="{566E87C9-75EB-4EC0-8F7A-A9866CE7BD60}" type="parTrans" cxnId="{6E85DBB7-AC90-4D94-A8E7-CB5EAC91260F}">
      <dgm:prSet/>
      <dgm:spPr/>
      <dgm:t>
        <a:bodyPr/>
        <a:lstStyle/>
        <a:p>
          <a:endParaRPr lang="en-US"/>
        </a:p>
      </dgm:t>
    </dgm:pt>
    <dgm:pt modelId="{9FDC59AE-84CE-4E6B-90F8-A9ABBA100857}" type="sibTrans" cxnId="{6E85DBB7-AC90-4D94-A8E7-CB5EAC91260F}">
      <dgm:prSet/>
      <dgm:spPr/>
      <dgm:t>
        <a:bodyPr/>
        <a:lstStyle/>
        <a:p>
          <a:endParaRPr lang="en-US"/>
        </a:p>
      </dgm:t>
    </dgm:pt>
    <dgm:pt modelId="{C68F051E-CB7A-4850-86C4-63991406A1F5}">
      <dgm:prSet phldrT="[Text]"/>
      <dgm:spPr/>
      <dgm:t>
        <a:bodyPr/>
        <a:lstStyle/>
        <a:p>
          <a:r>
            <a:rPr lang="en-US" i="1" dirty="0" smtClean="0"/>
            <a:t>Global Variables</a:t>
          </a:r>
          <a:endParaRPr lang="en-US" i="1" dirty="0"/>
        </a:p>
      </dgm:t>
    </dgm:pt>
    <dgm:pt modelId="{95FA1D87-B619-4651-A7AF-0FC402ECC3F8}" type="parTrans" cxnId="{77CF5C5D-A1BF-4A42-B2A4-B0285B6FBE1C}">
      <dgm:prSet/>
      <dgm:spPr/>
      <dgm:t>
        <a:bodyPr/>
        <a:lstStyle/>
        <a:p>
          <a:endParaRPr lang="en-US"/>
        </a:p>
      </dgm:t>
    </dgm:pt>
    <dgm:pt modelId="{FAAB8198-A8DE-4CF7-A8D1-88E596D0AD7B}" type="sibTrans" cxnId="{77CF5C5D-A1BF-4A42-B2A4-B0285B6FBE1C}">
      <dgm:prSet/>
      <dgm:spPr/>
      <dgm:t>
        <a:bodyPr/>
        <a:lstStyle/>
        <a:p>
          <a:endParaRPr lang="en-US"/>
        </a:p>
      </dgm:t>
    </dgm:pt>
    <dgm:pt modelId="{6CDE121D-9DAC-4B99-99B5-C64F63ED5D22}">
      <dgm:prSet phldrT="[Text]"/>
      <dgm:spPr/>
      <dgm:t>
        <a:bodyPr/>
        <a:lstStyle/>
        <a:p>
          <a:r>
            <a:rPr lang="en-US" i="1" dirty="0" smtClean="0"/>
            <a:t>Heap</a:t>
          </a:r>
          <a:endParaRPr lang="en-US" dirty="0"/>
        </a:p>
      </dgm:t>
    </dgm:pt>
    <dgm:pt modelId="{8000B590-DBE5-4281-AC7F-35555B8277D7}" type="parTrans" cxnId="{6C1EFD60-7965-4F10-86CF-B4076724AD9F}">
      <dgm:prSet/>
      <dgm:spPr/>
      <dgm:t>
        <a:bodyPr/>
        <a:lstStyle/>
        <a:p>
          <a:endParaRPr lang="en-US"/>
        </a:p>
      </dgm:t>
    </dgm:pt>
    <dgm:pt modelId="{9A35158D-905E-4B32-A5E6-2F570664657B}" type="sibTrans" cxnId="{6C1EFD60-7965-4F10-86CF-B4076724AD9F}">
      <dgm:prSet/>
      <dgm:spPr/>
      <dgm:t>
        <a:bodyPr/>
        <a:lstStyle/>
        <a:p>
          <a:endParaRPr lang="en-US"/>
        </a:p>
      </dgm:t>
    </dgm:pt>
    <dgm:pt modelId="{EF565462-4F7D-499C-ADEF-AFF55A2FB66D}">
      <dgm:prSet/>
      <dgm:spPr/>
      <dgm:t>
        <a:bodyPr/>
        <a:lstStyle/>
        <a:p>
          <a:r>
            <a:rPr lang="en-US" i="1" dirty="0" smtClean="0"/>
            <a:t>Stack</a:t>
          </a:r>
        </a:p>
      </dgm:t>
    </dgm:pt>
    <dgm:pt modelId="{1784486F-D421-46C3-AECF-09EE2996DEA1}" type="parTrans" cxnId="{CED3261B-8A2F-4B90-96D1-E60D3E1D428F}">
      <dgm:prSet/>
      <dgm:spPr/>
      <dgm:t>
        <a:bodyPr/>
        <a:lstStyle/>
        <a:p>
          <a:endParaRPr lang="en-US"/>
        </a:p>
      </dgm:t>
    </dgm:pt>
    <dgm:pt modelId="{4B6E762E-0D8B-481F-AA6A-FDB50E061C58}" type="sibTrans" cxnId="{CED3261B-8A2F-4B90-96D1-E60D3E1D428F}">
      <dgm:prSet/>
      <dgm:spPr/>
      <dgm:t>
        <a:bodyPr/>
        <a:lstStyle/>
        <a:p>
          <a:endParaRPr lang="en-US"/>
        </a:p>
      </dgm:t>
    </dgm:pt>
    <dgm:pt modelId="{9DCE3279-5A31-4CC8-BA86-9161F4A1F8A3}">
      <dgm:prSet/>
      <dgm:spPr/>
      <dgm:t>
        <a:bodyPr/>
        <a:lstStyle/>
        <a:p>
          <a:r>
            <a:rPr lang="en-US" i="1" smtClean="0"/>
            <a:t>The standard C library</a:t>
          </a:r>
          <a:endParaRPr lang="en-US" i="1" dirty="0" smtClean="0"/>
        </a:p>
      </dgm:t>
    </dgm:pt>
    <dgm:pt modelId="{49B3C8D6-3661-4E33-861A-5F1F3374CFF2}" type="parTrans" cxnId="{5264256F-CD2C-4E28-9A22-E4F0A541F4CB}">
      <dgm:prSet/>
      <dgm:spPr/>
      <dgm:t>
        <a:bodyPr/>
        <a:lstStyle/>
        <a:p>
          <a:endParaRPr lang="en-US"/>
        </a:p>
      </dgm:t>
    </dgm:pt>
    <dgm:pt modelId="{178A57BB-05D5-4B5C-B95D-20C022B05E00}" type="sibTrans" cxnId="{5264256F-CD2C-4E28-9A22-E4F0A541F4CB}">
      <dgm:prSet/>
      <dgm:spPr/>
      <dgm:t>
        <a:bodyPr/>
        <a:lstStyle/>
        <a:p>
          <a:endParaRPr lang="en-US"/>
        </a:p>
      </dgm:t>
    </dgm:pt>
    <dgm:pt modelId="{A6E4D1A8-C424-4B26-9BD7-951DA05023F3}" type="pres">
      <dgm:prSet presAssocID="{41C862ED-D25A-40C4-BF88-0B7F417B4004}" presName="compositeShape" presStyleCnt="0">
        <dgm:presLayoutVars>
          <dgm:dir/>
          <dgm:resizeHandles/>
        </dgm:presLayoutVars>
      </dgm:prSet>
      <dgm:spPr/>
    </dgm:pt>
    <dgm:pt modelId="{1332A6AD-2FB4-4DFD-B993-58740C4DEB19}" type="pres">
      <dgm:prSet presAssocID="{41C862ED-D25A-40C4-BF88-0B7F417B4004}" presName="pyramid" presStyleLbl="node1" presStyleIdx="0" presStyleCnt="1"/>
      <dgm:spPr/>
    </dgm:pt>
    <dgm:pt modelId="{06E550AD-8F75-4EA1-95D3-21606C11C79A}" type="pres">
      <dgm:prSet presAssocID="{41C862ED-D25A-40C4-BF88-0B7F417B4004}" presName="theList" presStyleCnt="0"/>
      <dgm:spPr/>
    </dgm:pt>
    <dgm:pt modelId="{6F90E25B-F1C0-4D19-B9F8-20386D4914E8}" type="pres">
      <dgm:prSet presAssocID="{7D0F0C67-F0C6-4BBF-8A24-4E9200EDD68A}" presName="aNode" presStyleLbl="fgAcc1" presStyleIdx="0" presStyleCnt="5">
        <dgm:presLayoutVars>
          <dgm:bulletEnabled val="1"/>
        </dgm:presLayoutVars>
      </dgm:prSet>
      <dgm:spPr/>
      <dgm:t>
        <a:bodyPr/>
        <a:lstStyle/>
        <a:p>
          <a:endParaRPr lang="en-US"/>
        </a:p>
      </dgm:t>
    </dgm:pt>
    <dgm:pt modelId="{A1043227-C83E-4377-B922-23AE5CB8C631}" type="pres">
      <dgm:prSet presAssocID="{7D0F0C67-F0C6-4BBF-8A24-4E9200EDD68A}" presName="aSpace" presStyleCnt="0"/>
      <dgm:spPr/>
    </dgm:pt>
    <dgm:pt modelId="{034ACDFE-5B44-4B6C-972E-A2EFE2B55FD1}" type="pres">
      <dgm:prSet presAssocID="{C68F051E-CB7A-4850-86C4-63991406A1F5}" presName="aNode" presStyleLbl="fgAcc1" presStyleIdx="1" presStyleCnt="5">
        <dgm:presLayoutVars>
          <dgm:bulletEnabled val="1"/>
        </dgm:presLayoutVars>
      </dgm:prSet>
      <dgm:spPr/>
      <dgm:t>
        <a:bodyPr/>
        <a:lstStyle/>
        <a:p>
          <a:endParaRPr lang="en-US"/>
        </a:p>
      </dgm:t>
    </dgm:pt>
    <dgm:pt modelId="{FE763A49-E114-4B0E-B943-E94A5BA0AC29}" type="pres">
      <dgm:prSet presAssocID="{C68F051E-CB7A-4850-86C4-63991406A1F5}" presName="aSpace" presStyleCnt="0"/>
      <dgm:spPr/>
    </dgm:pt>
    <dgm:pt modelId="{46AA1378-F68E-497A-BAD6-F0E2B393D46E}" type="pres">
      <dgm:prSet presAssocID="{6CDE121D-9DAC-4B99-99B5-C64F63ED5D22}" presName="aNode" presStyleLbl="fgAcc1" presStyleIdx="2" presStyleCnt="5">
        <dgm:presLayoutVars>
          <dgm:bulletEnabled val="1"/>
        </dgm:presLayoutVars>
      </dgm:prSet>
      <dgm:spPr/>
      <dgm:t>
        <a:bodyPr/>
        <a:lstStyle/>
        <a:p>
          <a:endParaRPr lang="en-US"/>
        </a:p>
      </dgm:t>
    </dgm:pt>
    <dgm:pt modelId="{F2BCCB86-463F-4921-B283-6CA5195F467B}" type="pres">
      <dgm:prSet presAssocID="{6CDE121D-9DAC-4B99-99B5-C64F63ED5D22}" presName="aSpace" presStyleCnt="0"/>
      <dgm:spPr/>
    </dgm:pt>
    <dgm:pt modelId="{41943CC6-7CD9-403C-908E-28289C937B50}" type="pres">
      <dgm:prSet presAssocID="{9DCE3279-5A31-4CC8-BA86-9161F4A1F8A3}" presName="aNode" presStyleLbl="fgAcc1" presStyleIdx="3" presStyleCnt="5">
        <dgm:presLayoutVars>
          <dgm:bulletEnabled val="1"/>
        </dgm:presLayoutVars>
      </dgm:prSet>
      <dgm:spPr/>
      <dgm:t>
        <a:bodyPr/>
        <a:lstStyle/>
        <a:p>
          <a:endParaRPr lang="en-US"/>
        </a:p>
      </dgm:t>
    </dgm:pt>
    <dgm:pt modelId="{5446E78C-D6E2-4D33-93CB-B940A4C60DFC}" type="pres">
      <dgm:prSet presAssocID="{9DCE3279-5A31-4CC8-BA86-9161F4A1F8A3}" presName="aSpace" presStyleCnt="0"/>
      <dgm:spPr/>
    </dgm:pt>
    <dgm:pt modelId="{B89B70F6-0498-4F28-B4FC-65FA631A7C62}" type="pres">
      <dgm:prSet presAssocID="{EF565462-4F7D-499C-ADEF-AFF55A2FB66D}" presName="aNode" presStyleLbl="fgAcc1" presStyleIdx="4" presStyleCnt="5">
        <dgm:presLayoutVars>
          <dgm:bulletEnabled val="1"/>
        </dgm:presLayoutVars>
      </dgm:prSet>
      <dgm:spPr/>
      <dgm:t>
        <a:bodyPr/>
        <a:lstStyle/>
        <a:p>
          <a:endParaRPr lang="en-US"/>
        </a:p>
      </dgm:t>
    </dgm:pt>
    <dgm:pt modelId="{35591B9D-428F-4078-B316-EEEA0C10A5D8}" type="pres">
      <dgm:prSet presAssocID="{EF565462-4F7D-499C-ADEF-AFF55A2FB66D}" presName="aSpace" presStyleCnt="0"/>
      <dgm:spPr/>
    </dgm:pt>
  </dgm:ptLst>
  <dgm:cxnLst>
    <dgm:cxn modelId="{813085F5-47F7-47E3-A799-AFADE1B6605A}" type="presOf" srcId="{7D0F0C67-F0C6-4BBF-8A24-4E9200EDD68A}" destId="{6F90E25B-F1C0-4D19-B9F8-20386D4914E8}" srcOrd="0" destOrd="0" presId="urn:microsoft.com/office/officeart/2005/8/layout/pyramid2"/>
    <dgm:cxn modelId="{CED3261B-8A2F-4B90-96D1-E60D3E1D428F}" srcId="{41C862ED-D25A-40C4-BF88-0B7F417B4004}" destId="{EF565462-4F7D-499C-ADEF-AFF55A2FB66D}" srcOrd="4" destOrd="0" parTransId="{1784486F-D421-46C3-AECF-09EE2996DEA1}" sibTransId="{4B6E762E-0D8B-481F-AA6A-FDB50E061C58}"/>
    <dgm:cxn modelId="{380ED0E3-1E58-42C2-990D-08BDA4D5BA35}" type="presOf" srcId="{EF565462-4F7D-499C-ADEF-AFF55A2FB66D}" destId="{B89B70F6-0498-4F28-B4FC-65FA631A7C62}" srcOrd="0" destOrd="0" presId="urn:microsoft.com/office/officeart/2005/8/layout/pyramid2"/>
    <dgm:cxn modelId="{62702786-9173-44F8-8F05-55F181D03F79}" type="presOf" srcId="{41C862ED-D25A-40C4-BF88-0B7F417B4004}" destId="{A6E4D1A8-C424-4B26-9BD7-951DA05023F3}" srcOrd="0" destOrd="0" presId="urn:microsoft.com/office/officeart/2005/8/layout/pyramid2"/>
    <dgm:cxn modelId="{6C1EFD60-7965-4F10-86CF-B4076724AD9F}" srcId="{41C862ED-D25A-40C4-BF88-0B7F417B4004}" destId="{6CDE121D-9DAC-4B99-99B5-C64F63ED5D22}" srcOrd="2" destOrd="0" parTransId="{8000B590-DBE5-4281-AC7F-35555B8277D7}" sibTransId="{9A35158D-905E-4B32-A5E6-2F570664657B}"/>
    <dgm:cxn modelId="{6E85DBB7-AC90-4D94-A8E7-CB5EAC91260F}" srcId="{41C862ED-D25A-40C4-BF88-0B7F417B4004}" destId="{7D0F0C67-F0C6-4BBF-8A24-4E9200EDD68A}" srcOrd="0" destOrd="0" parTransId="{566E87C9-75EB-4EC0-8F7A-A9866CE7BD60}" sibTransId="{9FDC59AE-84CE-4E6B-90F8-A9ABBA100857}"/>
    <dgm:cxn modelId="{16ED8808-DEAB-4628-B070-152C8054F374}" type="presOf" srcId="{9DCE3279-5A31-4CC8-BA86-9161F4A1F8A3}" destId="{41943CC6-7CD9-403C-908E-28289C937B50}" srcOrd="0" destOrd="0" presId="urn:microsoft.com/office/officeart/2005/8/layout/pyramid2"/>
    <dgm:cxn modelId="{77CF5C5D-A1BF-4A42-B2A4-B0285B6FBE1C}" srcId="{41C862ED-D25A-40C4-BF88-0B7F417B4004}" destId="{C68F051E-CB7A-4850-86C4-63991406A1F5}" srcOrd="1" destOrd="0" parTransId="{95FA1D87-B619-4651-A7AF-0FC402ECC3F8}" sibTransId="{FAAB8198-A8DE-4CF7-A8D1-88E596D0AD7B}"/>
    <dgm:cxn modelId="{D0DF2C11-E564-419D-B679-5A47BA1115CF}" type="presOf" srcId="{6CDE121D-9DAC-4B99-99B5-C64F63ED5D22}" destId="{46AA1378-F68E-497A-BAD6-F0E2B393D46E}" srcOrd="0" destOrd="0" presId="urn:microsoft.com/office/officeart/2005/8/layout/pyramid2"/>
    <dgm:cxn modelId="{DC9F8DF9-70A4-439E-8C0C-7AB6592F9D0C}" type="presOf" srcId="{C68F051E-CB7A-4850-86C4-63991406A1F5}" destId="{034ACDFE-5B44-4B6C-972E-A2EFE2B55FD1}" srcOrd="0" destOrd="0" presId="urn:microsoft.com/office/officeart/2005/8/layout/pyramid2"/>
    <dgm:cxn modelId="{5264256F-CD2C-4E28-9A22-E4F0A541F4CB}" srcId="{41C862ED-D25A-40C4-BF88-0B7F417B4004}" destId="{9DCE3279-5A31-4CC8-BA86-9161F4A1F8A3}" srcOrd="3" destOrd="0" parTransId="{49B3C8D6-3661-4E33-861A-5F1F3374CFF2}" sibTransId="{178A57BB-05D5-4B5C-B95D-20C022B05E00}"/>
    <dgm:cxn modelId="{704067C0-7E53-4F48-8165-9AF1650928CC}" type="presParOf" srcId="{A6E4D1A8-C424-4B26-9BD7-951DA05023F3}" destId="{1332A6AD-2FB4-4DFD-B993-58740C4DEB19}" srcOrd="0" destOrd="0" presId="urn:microsoft.com/office/officeart/2005/8/layout/pyramid2"/>
    <dgm:cxn modelId="{A76A6CDE-C3B8-4471-ABC6-619CBD9F2772}" type="presParOf" srcId="{A6E4D1A8-C424-4B26-9BD7-951DA05023F3}" destId="{06E550AD-8F75-4EA1-95D3-21606C11C79A}" srcOrd="1" destOrd="0" presId="urn:microsoft.com/office/officeart/2005/8/layout/pyramid2"/>
    <dgm:cxn modelId="{8D472B2F-BCDD-4AA2-9E0C-ADF01650262C}" type="presParOf" srcId="{06E550AD-8F75-4EA1-95D3-21606C11C79A}" destId="{6F90E25B-F1C0-4D19-B9F8-20386D4914E8}" srcOrd="0" destOrd="0" presId="urn:microsoft.com/office/officeart/2005/8/layout/pyramid2"/>
    <dgm:cxn modelId="{EC4FE74E-B469-453E-9481-3F6CDBDBB01C}" type="presParOf" srcId="{06E550AD-8F75-4EA1-95D3-21606C11C79A}" destId="{A1043227-C83E-4377-B922-23AE5CB8C631}" srcOrd="1" destOrd="0" presId="urn:microsoft.com/office/officeart/2005/8/layout/pyramid2"/>
    <dgm:cxn modelId="{C6A90DFC-DC1F-4F5D-9AAE-B6EB486E7A06}" type="presParOf" srcId="{06E550AD-8F75-4EA1-95D3-21606C11C79A}" destId="{034ACDFE-5B44-4B6C-972E-A2EFE2B55FD1}" srcOrd="2" destOrd="0" presId="urn:microsoft.com/office/officeart/2005/8/layout/pyramid2"/>
    <dgm:cxn modelId="{42911795-AEE1-453E-9F2F-FB79F244EADB}" type="presParOf" srcId="{06E550AD-8F75-4EA1-95D3-21606C11C79A}" destId="{FE763A49-E114-4B0E-B943-E94A5BA0AC29}" srcOrd="3" destOrd="0" presId="urn:microsoft.com/office/officeart/2005/8/layout/pyramid2"/>
    <dgm:cxn modelId="{8E3AFA0A-012A-43AD-BDFA-73C793BE5661}" type="presParOf" srcId="{06E550AD-8F75-4EA1-95D3-21606C11C79A}" destId="{46AA1378-F68E-497A-BAD6-F0E2B393D46E}" srcOrd="4" destOrd="0" presId="urn:microsoft.com/office/officeart/2005/8/layout/pyramid2"/>
    <dgm:cxn modelId="{A52EE422-1D84-4340-86BF-BE86D542DDE0}" type="presParOf" srcId="{06E550AD-8F75-4EA1-95D3-21606C11C79A}" destId="{F2BCCB86-463F-4921-B283-6CA5195F467B}" srcOrd="5" destOrd="0" presId="urn:microsoft.com/office/officeart/2005/8/layout/pyramid2"/>
    <dgm:cxn modelId="{CFC0167B-FA67-49BD-9499-5DAF39BA3A9B}" type="presParOf" srcId="{06E550AD-8F75-4EA1-95D3-21606C11C79A}" destId="{41943CC6-7CD9-403C-908E-28289C937B50}" srcOrd="6" destOrd="0" presId="urn:microsoft.com/office/officeart/2005/8/layout/pyramid2"/>
    <dgm:cxn modelId="{563FFC54-B045-44BF-B685-DF8A011AEF7D}" type="presParOf" srcId="{06E550AD-8F75-4EA1-95D3-21606C11C79A}" destId="{5446E78C-D6E2-4D33-93CB-B940A4C60DFC}" srcOrd="7" destOrd="0" presId="urn:microsoft.com/office/officeart/2005/8/layout/pyramid2"/>
    <dgm:cxn modelId="{01590AF4-E9CE-451E-A97A-36B702982AED}" type="presParOf" srcId="{06E550AD-8F75-4EA1-95D3-21606C11C79A}" destId="{B89B70F6-0498-4F28-B4FC-65FA631A7C62}" srcOrd="8" destOrd="0" presId="urn:microsoft.com/office/officeart/2005/8/layout/pyramid2"/>
    <dgm:cxn modelId="{20EDD235-EEE4-4762-889A-DA1EC9819F1D}" type="presParOf" srcId="{06E550AD-8F75-4EA1-95D3-21606C11C79A}" destId="{35591B9D-428F-4078-B316-EEEA0C10A5D8}" srcOrd="9"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7A53705-CC8D-4327-8F07-3A5A776C3B46}" type="doc">
      <dgm:prSet loTypeId="urn:microsoft.com/office/officeart/2005/8/layout/hierarchy2" loCatId="hierarchy" qsTypeId="urn:microsoft.com/office/officeart/2005/8/quickstyle/simple3" qsCatId="simple" csTypeId="urn:microsoft.com/office/officeart/2005/8/colors/accent2_5" csCatId="accent2" phldr="1"/>
      <dgm:spPr/>
      <dgm:t>
        <a:bodyPr/>
        <a:lstStyle/>
        <a:p>
          <a:endParaRPr lang="en-US"/>
        </a:p>
      </dgm:t>
    </dgm:pt>
    <dgm:pt modelId="{A3FA32B9-1D39-491E-86F7-B9D443F14308}">
      <dgm:prSet phldrT="[Text]"/>
      <dgm:spPr/>
      <dgm:t>
        <a:bodyPr/>
        <a:lstStyle/>
        <a:p>
          <a:r>
            <a:rPr lang="en-US" dirty="0" smtClean="0"/>
            <a:t>Logical Address space</a:t>
          </a:r>
          <a:endParaRPr lang="en-US" dirty="0"/>
        </a:p>
      </dgm:t>
    </dgm:pt>
    <dgm:pt modelId="{C8FD9CDF-D0D5-481F-87C0-5F18ACF7E658}" type="parTrans" cxnId="{220A8E5C-C57A-48A4-8EB9-DDF690B3FAC7}">
      <dgm:prSet/>
      <dgm:spPr/>
      <dgm:t>
        <a:bodyPr/>
        <a:lstStyle/>
        <a:p>
          <a:endParaRPr lang="en-US"/>
        </a:p>
      </dgm:t>
    </dgm:pt>
    <dgm:pt modelId="{E5491CD2-D1AA-4B6E-BF17-CB7DDC6B1839}" type="sibTrans" cxnId="{220A8E5C-C57A-48A4-8EB9-DDF690B3FAC7}">
      <dgm:prSet/>
      <dgm:spPr/>
      <dgm:t>
        <a:bodyPr/>
        <a:lstStyle/>
        <a:p>
          <a:endParaRPr lang="en-US"/>
        </a:p>
      </dgm:t>
    </dgm:pt>
    <dgm:pt modelId="{D559BBE6-A208-49C7-884E-3138493F8AB1}">
      <dgm:prSet phldrT="[Text]"/>
      <dgm:spPr/>
      <dgm:t>
        <a:bodyPr/>
        <a:lstStyle/>
        <a:p>
          <a:r>
            <a:rPr lang="en-US" dirty="0" smtClean="0"/>
            <a:t>Segment number</a:t>
          </a:r>
          <a:endParaRPr lang="en-US" dirty="0"/>
        </a:p>
      </dgm:t>
    </dgm:pt>
    <dgm:pt modelId="{7989B136-7E23-489D-8D6A-E07E749379D3}" type="parTrans" cxnId="{5A0C632C-2C81-4746-9BA2-78A9636FA441}">
      <dgm:prSet/>
      <dgm:spPr/>
      <dgm:t>
        <a:bodyPr/>
        <a:lstStyle/>
        <a:p>
          <a:endParaRPr lang="en-US"/>
        </a:p>
      </dgm:t>
    </dgm:pt>
    <dgm:pt modelId="{C6DB038F-AD1A-4996-9FBA-6A671FC76152}" type="sibTrans" cxnId="{5A0C632C-2C81-4746-9BA2-78A9636FA441}">
      <dgm:prSet/>
      <dgm:spPr/>
      <dgm:t>
        <a:bodyPr/>
        <a:lstStyle/>
        <a:p>
          <a:endParaRPr lang="en-US"/>
        </a:p>
      </dgm:t>
    </dgm:pt>
    <dgm:pt modelId="{DCFAE4D0-160E-443A-BFAF-F5DA4A862F52}">
      <dgm:prSet phldrT="[Text]"/>
      <dgm:spPr/>
      <dgm:t>
        <a:bodyPr/>
        <a:lstStyle/>
        <a:p>
          <a:r>
            <a:rPr lang="en-US" dirty="0" smtClean="0"/>
            <a:t>Offset</a:t>
          </a:r>
          <a:endParaRPr lang="en-US" dirty="0"/>
        </a:p>
      </dgm:t>
    </dgm:pt>
    <dgm:pt modelId="{FD531650-8DFD-429D-BD18-BE7283D4E199}" type="parTrans" cxnId="{94470380-5804-40E3-AC4E-52294142A0B2}">
      <dgm:prSet/>
      <dgm:spPr/>
      <dgm:t>
        <a:bodyPr/>
        <a:lstStyle/>
        <a:p>
          <a:endParaRPr lang="en-US"/>
        </a:p>
      </dgm:t>
    </dgm:pt>
    <dgm:pt modelId="{88A2BB07-9C70-4B4A-A22C-0358AECA3D06}" type="sibTrans" cxnId="{94470380-5804-40E3-AC4E-52294142A0B2}">
      <dgm:prSet/>
      <dgm:spPr/>
      <dgm:t>
        <a:bodyPr/>
        <a:lstStyle/>
        <a:p>
          <a:endParaRPr lang="en-US"/>
        </a:p>
      </dgm:t>
    </dgm:pt>
    <dgm:pt modelId="{F1A9A031-A621-4DE0-A6E3-4633BD076895}" type="pres">
      <dgm:prSet presAssocID="{A7A53705-CC8D-4327-8F07-3A5A776C3B46}" presName="diagram" presStyleCnt="0">
        <dgm:presLayoutVars>
          <dgm:chPref val="1"/>
          <dgm:dir/>
          <dgm:animOne val="branch"/>
          <dgm:animLvl val="lvl"/>
          <dgm:resizeHandles val="exact"/>
        </dgm:presLayoutVars>
      </dgm:prSet>
      <dgm:spPr/>
      <dgm:t>
        <a:bodyPr/>
        <a:lstStyle/>
        <a:p>
          <a:endParaRPr lang="en-US"/>
        </a:p>
      </dgm:t>
    </dgm:pt>
    <dgm:pt modelId="{4760B596-D755-4C42-99E9-70B9317AC96B}" type="pres">
      <dgm:prSet presAssocID="{A3FA32B9-1D39-491E-86F7-B9D443F14308}" presName="root1" presStyleCnt="0"/>
      <dgm:spPr/>
    </dgm:pt>
    <dgm:pt modelId="{570F775D-E7D1-4EE8-9BAE-ED26C1CDF138}" type="pres">
      <dgm:prSet presAssocID="{A3FA32B9-1D39-491E-86F7-B9D443F14308}" presName="LevelOneTextNode" presStyleLbl="node0" presStyleIdx="0" presStyleCnt="1" custScaleY="43345">
        <dgm:presLayoutVars>
          <dgm:chPref val="3"/>
        </dgm:presLayoutVars>
      </dgm:prSet>
      <dgm:spPr/>
      <dgm:t>
        <a:bodyPr/>
        <a:lstStyle/>
        <a:p>
          <a:endParaRPr lang="en-US"/>
        </a:p>
      </dgm:t>
    </dgm:pt>
    <dgm:pt modelId="{C70E4CF5-F107-4A71-A755-7B1F66412332}" type="pres">
      <dgm:prSet presAssocID="{A3FA32B9-1D39-491E-86F7-B9D443F14308}" presName="level2hierChild" presStyleCnt="0"/>
      <dgm:spPr/>
    </dgm:pt>
    <dgm:pt modelId="{CDF89081-3B07-438C-B605-6A66E053EC6E}" type="pres">
      <dgm:prSet presAssocID="{7989B136-7E23-489D-8D6A-E07E749379D3}" presName="conn2-1" presStyleLbl="parChTrans1D2" presStyleIdx="0" presStyleCnt="2"/>
      <dgm:spPr/>
      <dgm:t>
        <a:bodyPr/>
        <a:lstStyle/>
        <a:p>
          <a:endParaRPr lang="en-US"/>
        </a:p>
      </dgm:t>
    </dgm:pt>
    <dgm:pt modelId="{B3AFC2B1-71A9-4613-B60F-71B1AE6E78EB}" type="pres">
      <dgm:prSet presAssocID="{7989B136-7E23-489D-8D6A-E07E749379D3}" presName="connTx" presStyleLbl="parChTrans1D2" presStyleIdx="0" presStyleCnt="2"/>
      <dgm:spPr/>
      <dgm:t>
        <a:bodyPr/>
        <a:lstStyle/>
        <a:p>
          <a:endParaRPr lang="en-US"/>
        </a:p>
      </dgm:t>
    </dgm:pt>
    <dgm:pt modelId="{36630AEE-405D-415B-BC0E-C0E43DB25678}" type="pres">
      <dgm:prSet presAssocID="{D559BBE6-A208-49C7-884E-3138493F8AB1}" presName="root2" presStyleCnt="0"/>
      <dgm:spPr/>
    </dgm:pt>
    <dgm:pt modelId="{716BB36D-368C-4FD5-8548-9DFE02BC8FC6}" type="pres">
      <dgm:prSet presAssocID="{D559BBE6-A208-49C7-884E-3138493F8AB1}" presName="LevelTwoTextNode" presStyleLbl="node2" presStyleIdx="0" presStyleCnt="2" custScaleY="40887">
        <dgm:presLayoutVars>
          <dgm:chPref val="3"/>
        </dgm:presLayoutVars>
      </dgm:prSet>
      <dgm:spPr/>
      <dgm:t>
        <a:bodyPr/>
        <a:lstStyle/>
        <a:p>
          <a:endParaRPr lang="en-US"/>
        </a:p>
      </dgm:t>
    </dgm:pt>
    <dgm:pt modelId="{7209154A-0F8A-4AA3-847F-E195F91B3EB5}" type="pres">
      <dgm:prSet presAssocID="{D559BBE6-A208-49C7-884E-3138493F8AB1}" presName="level3hierChild" presStyleCnt="0"/>
      <dgm:spPr/>
    </dgm:pt>
    <dgm:pt modelId="{424020FF-EB74-4D05-9B22-076DA7F2AF2B}" type="pres">
      <dgm:prSet presAssocID="{FD531650-8DFD-429D-BD18-BE7283D4E199}" presName="conn2-1" presStyleLbl="parChTrans1D2" presStyleIdx="1" presStyleCnt="2"/>
      <dgm:spPr/>
      <dgm:t>
        <a:bodyPr/>
        <a:lstStyle/>
        <a:p>
          <a:endParaRPr lang="en-US"/>
        </a:p>
      </dgm:t>
    </dgm:pt>
    <dgm:pt modelId="{B4CFE00D-7ECE-4681-8A73-12068BE3FDA2}" type="pres">
      <dgm:prSet presAssocID="{FD531650-8DFD-429D-BD18-BE7283D4E199}" presName="connTx" presStyleLbl="parChTrans1D2" presStyleIdx="1" presStyleCnt="2"/>
      <dgm:spPr/>
      <dgm:t>
        <a:bodyPr/>
        <a:lstStyle/>
        <a:p>
          <a:endParaRPr lang="en-US"/>
        </a:p>
      </dgm:t>
    </dgm:pt>
    <dgm:pt modelId="{B57936EF-5DB7-46FE-A82B-78D0B32AD82C}" type="pres">
      <dgm:prSet presAssocID="{DCFAE4D0-160E-443A-BFAF-F5DA4A862F52}" presName="root2" presStyleCnt="0"/>
      <dgm:spPr/>
    </dgm:pt>
    <dgm:pt modelId="{D7F8F018-B93A-421E-BB27-718E57788361}" type="pres">
      <dgm:prSet presAssocID="{DCFAE4D0-160E-443A-BFAF-F5DA4A862F52}" presName="LevelTwoTextNode" presStyleLbl="node2" presStyleIdx="1" presStyleCnt="2" custScaleY="34416">
        <dgm:presLayoutVars>
          <dgm:chPref val="3"/>
        </dgm:presLayoutVars>
      </dgm:prSet>
      <dgm:spPr/>
      <dgm:t>
        <a:bodyPr/>
        <a:lstStyle/>
        <a:p>
          <a:endParaRPr lang="en-US"/>
        </a:p>
      </dgm:t>
    </dgm:pt>
    <dgm:pt modelId="{167716E0-9409-4F77-820D-B80522CB8F36}" type="pres">
      <dgm:prSet presAssocID="{DCFAE4D0-160E-443A-BFAF-F5DA4A862F52}" presName="level3hierChild" presStyleCnt="0"/>
      <dgm:spPr/>
    </dgm:pt>
  </dgm:ptLst>
  <dgm:cxnLst>
    <dgm:cxn modelId="{81029D07-E90B-4E59-882B-D2D3C1CC7464}" type="presOf" srcId="{FD531650-8DFD-429D-BD18-BE7283D4E199}" destId="{424020FF-EB74-4D05-9B22-076DA7F2AF2B}" srcOrd="0" destOrd="0" presId="urn:microsoft.com/office/officeart/2005/8/layout/hierarchy2"/>
    <dgm:cxn modelId="{220A8E5C-C57A-48A4-8EB9-DDF690B3FAC7}" srcId="{A7A53705-CC8D-4327-8F07-3A5A776C3B46}" destId="{A3FA32B9-1D39-491E-86F7-B9D443F14308}" srcOrd="0" destOrd="0" parTransId="{C8FD9CDF-D0D5-481F-87C0-5F18ACF7E658}" sibTransId="{E5491CD2-D1AA-4B6E-BF17-CB7DDC6B1839}"/>
    <dgm:cxn modelId="{D21B5FDE-960E-4E56-A113-2E2810911C7B}" type="presOf" srcId="{A7A53705-CC8D-4327-8F07-3A5A776C3B46}" destId="{F1A9A031-A621-4DE0-A6E3-4633BD076895}" srcOrd="0" destOrd="0" presId="urn:microsoft.com/office/officeart/2005/8/layout/hierarchy2"/>
    <dgm:cxn modelId="{A8F6BB74-8F7D-4EE2-A346-5A9B1B4333DC}" type="presOf" srcId="{DCFAE4D0-160E-443A-BFAF-F5DA4A862F52}" destId="{D7F8F018-B93A-421E-BB27-718E57788361}" srcOrd="0" destOrd="0" presId="urn:microsoft.com/office/officeart/2005/8/layout/hierarchy2"/>
    <dgm:cxn modelId="{14FD305C-A33F-4D89-A716-7B360935D645}" type="presOf" srcId="{FD531650-8DFD-429D-BD18-BE7283D4E199}" destId="{B4CFE00D-7ECE-4681-8A73-12068BE3FDA2}" srcOrd="1" destOrd="0" presId="urn:microsoft.com/office/officeart/2005/8/layout/hierarchy2"/>
    <dgm:cxn modelId="{00EC857F-3A20-4218-80C4-B6BE3DD1A0AF}" type="presOf" srcId="{7989B136-7E23-489D-8D6A-E07E749379D3}" destId="{CDF89081-3B07-438C-B605-6A66E053EC6E}" srcOrd="0" destOrd="0" presId="urn:microsoft.com/office/officeart/2005/8/layout/hierarchy2"/>
    <dgm:cxn modelId="{4ADDE03B-D7C3-43B7-9679-602A2DD0816D}" type="presOf" srcId="{A3FA32B9-1D39-491E-86F7-B9D443F14308}" destId="{570F775D-E7D1-4EE8-9BAE-ED26C1CDF138}" srcOrd="0" destOrd="0" presId="urn:microsoft.com/office/officeart/2005/8/layout/hierarchy2"/>
    <dgm:cxn modelId="{5A0C632C-2C81-4746-9BA2-78A9636FA441}" srcId="{A3FA32B9-1D39-491E-86F7-B9D443F14308}" destId="{D559BBE6-A208-49C7-884E-3138493F8AB1}" srcOrd="0" destOrd="0" parTransId="{7989B136-7E23-489D-8D6A-E07E749379D3}" sibTransId="{C6DB038F-AD1A-4996-9FBA-6A671FC76152}"/>
    <dgm:cxn modelId="{C8B119A0-A72E-4F84-8D6D-DADF75ED013B}" type="presOf" srcId="{7989B136-7E23-489D-8D6A-E07E749379D3}" destId="{B3AFC2B1-71A9-4613-B60F-71B1AE6E78EB}" srcOrd="1" destOrd="0" presId="urn:microsoft.com/office/officeart/2005/8/layout/hierarchy2"/>
    <dgm:cxn modelId="{58EAAB3C-5EB9-4B08-8468-EFD30CCCA26B}" type="presOf" srcId="{D559BBE6-A208-49C7-884E-3138493F8AB1}" destId="{716BB36D-368C-4FD5-8548-9DFE02BC8FC6}" srcOrd="0" destOrd="0" presId="urn:microsoft.com/office/officeart/2005/8/layout/hierarchy2"/>
    <dgm:cxn modelId="{94470380-5804-40E3-AC4E-52294142A0B2}" srcId="{A3FA32B9-1D39-491E-86F7-B9D443F14308}" destId="{DCFAE4D0-160E-443A-BFAF-F5DA4A862F52}" srcOrd="1" destOrd="0" parTransId="{FD531650-8DFD-429D-BD18-BE7283D4E199}" sibTransId="{88A2BB07-9C70-4B4A-A22C-0358AECA3D06}"/>
    <dgm:cxn modelId="{6FD24553-3914-4FD6-8CB9-877204E29952}" type="presParOf" srcId="{F1A9A031-A621-4DE0-A6E3-4633BD076895}" destId="{4760B596-D755-4C42-99E9-70B9317AC96B}" srcOrd="0" destOrd="0" presId="urn:microsoft.com/office/officeart/2005/8/layout/hierarchy2"/>
    <dgm:cxn modelId="{C418F06F-FEC0-4B34-9517-61ECA49EDD71}" type="presParOf" srcId="{4760B596-D755-4C42-99E9-70B9317AC96B}" destId="{570F775D-E7D1-4EE8-9BAE-ED26C1CDF138}" srcOrd="0" destOrd="0" presId="urn:microsoft.com/office/officeart/2005/8/layout/hierarchy2"/>
    <dgm:cxn modelId="{0A0A00DB-B7CD-4520-BDF6-F14F147CA8AE}" type="presParOf" srcId="{4760B596-D755-4C42-99E9-70B9317AC96B}" destId="{C70E4CF5-F107-4A71-A755-7B1F66412332}" srcOrd="1" destOrd="0" presId="urn:microsoft.com/office/officeart/2005/8/layout/hierarchy2"/>
    <dgm:cxn modelId="{13B0EC14-D4A5-472C-B3F0-ACBAD9593F52}" type="presParOf" srcId="{C70E4CF5-F107-4A71-A755-7B1F66412332}" destId="{CDF89081-3B07-438C-B605-6A66E053EC6E}" srcOrd="0" destOrd="0" presId="urn:microsoft.com/office/officeart/2005/8/layout/hierarchy2"/>
    <dgm:cxn modelId="{2C7C7ACC-DFEA-470A-8B76-8493182F8DD8}" type="presParOf" srcId="{CDF89081-3B07-438C-B605-6A66E053EC6E}" destId="{B3AFC2B1-71A9-4613-B60F-71B1AE6E78EB}" srcOrd="0" destOrd="0" presId="urn:microsoft.com/office/officeart/2005/8/layout/hierarchy2"/>
    <dgm:cxn modelId="{AC781070-9623-45BB-8739-D77D5A5D2847}" type="presParOf" srcId="{C70E4CF5-F107-4A71-A755-7B1F66412332}" destId="{36630AEE-405D-415B-BC0E-C0E43DB25678}" srcOrd="1" destOrd="0" presId="urn:microsoft.com/office/officeart/2005/8/layout/hierarchy2"/>
    <dgm:cxn modelId="{274F4911-3CE7-4482-8DDB-A009BE7FA63D}" type="presParOf" srcId="{36630AEE-405D-415B-BC0E-C0E43DB25678}" destId="{716BB36D-368C-4FD5-8548-9DFE02BC8FC6}" srcOrd="0" destOrd="0" presId="urn:microsoft.com/office/officeart/2005/8/layout/hierarchy2"/>
    <dgm:cxn modelId="{47A06E29-2B27-4FB4-8343-606D63158973}" type="presParOf" srcId="{36630AEE-405D-415B-BC0E-C0E43DB25678}" destId="{7209154A-0F8A-4AA3-847F-E195F91B3EB5}" srcOrd="1" destOrd="0" presId="urn:microsoft.com/office/officeart/2005/8/layout/hierarchy2"/>
    <dgm:cxn modelId="{00923426-A2E5-4949-840F-B2386130BE09}" type="presParOf" srcId="{C70E4CF5-F107-4A71-A755-7B1F66412332}" destId="{424020FF-EB74-4D05-9B22-076DA7F2AF2B}" srcOrd="2" destOrd="0" presId="urn:microsoft.com/office/officeart/2005/8/layout/hierarchy2"/>
    <dgm:cxn modelId="{E4FAE722-BFCE-4251-A9FF-D2A49EF556AC}" type="presParOf" srcId="{424020FF-EB74-4D05-9B22-076DA7F2AF2B}" destId="{B4CFE00D-7ECE-4681-8A73-12068BE3FDA2}" srcOrd="0" destOrd="0" presId="urn:microsoft.com/office/officeart/2005/8/layout/hierarchy2"/>
    <dgm:cxn modelId="{89D7A1FF-645C-4444-A298-69BEB0ADCF0E}" type="presParOf" srcId="{C70E4CF5-F107-4A71-A755-7B1F66412332}" destId="{B57936EF-5DB7-46FE-A82B-78D0B32AD82C}" srcOrd="3" destOrd="0" presId="urn:microsoft.com/office/officeart/2005/8/layout/hierarchy2"/>
    <dgm:cxn modelId="{EA4D2E55-CD3C-43D7-AB12-256C41767642}" type="presParOf" srcId="{B57936EF-5DB7-46FE-A82B-78D0B32AD82C}" destId="{D7F8F018-B93A-421E-BB27-718E57788361}" srcOrd="0" destOrd="0" presId="urn:microsoft.com/office/officeart/2005/8/layout/hierarchy2"/>
    <dgm:cxn modelId="{BFBE1B34-84DF-451D-B73E-4DF116BAD3B6}" type="presParOf" srcId="{B57936EF-5DB7-46FE-A82B-78D0B32AD82C}" destId="{167716E0-9409-4F77-820D-B80522CB8F36}"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B0F948F-59C5-504A-A819-C3222257C0AD}" type="doc">
      <dgm:prSet loTypeId="urn:microsoft.com/office/officeart/2005/8/layout/hierarchy5" loCatId="hierarchy" qsTypeId="urn:microsoft.com/office/officeart/2005/8/quickstyle/simple4" qsCatId="simple" csTypeId="urn:microsoft.com/office/officeart/2005/8/colors/accent1_2#7" csCatId="accent1" phldr="1"/>
      <dgm:spPr/>
      <dgm:t>
        <a:bodyPr/>
        <a:lstStyle/>
        <a:p>
          <a:endParaRPr lang="en-US"/>
        </a:p>
      </dgm:t>
    </dgm:pt>
    <dgm:pt modelId="{2275CDEE-68EB-D345-A170-8D7851B5B366}">
      <dgm:prSet phldrT="[Text]" custT="1"/>
      <dgm:spPr>
        <a:solidFill>
          <a:schemeClr val="accent4">
            <a:lumMod val="50000"/>
          </a:schemeClr>
        </a:solidFill>
      </dgm:spPr>
      <dgm:t>
        <a:bodyPr/>
        <a:lstStyle/>
        <a:p>
          <a:r>
            <a:rPr lang="en-US" sz="2200" dirty="0" smtClean="0"/>
            <a:t>In a combined paging/segmentation system a user’s address space is broken up into a number of segments. Each segment is broken up into a number of fixed-sized pages which are equal in length to a main memory frame</a:t>
          </a:r>
          <a:endParaRPr lang="en-US" sz="2200" dirty="0"/>
        </a:p>
      </dgm:t>
    </dgm:pt>
    <dgm:pt modelId="{4B3E9F9D-1BB7-354D-8326-B77785D729BA}" type="parTrans" cxnId="{3E1ED69C-7277-404A-A4C3-871F243067FF}">
      <dgm:prSet/>
      <dgm:spPr/>
      <dgm:t>
        <a:bodyPr/>
        <a:lstStyle/>
        <a:p>
          <a:endParaRPr lang="en-US"/>
        </a:p>
      </dgm:t>
    </dgm:pt>
    <dgm:pt modelId="{30A08914-744A-D047-BB1F-02E7BEB9DDCE}" type="sibTrans" cxnId="{3E1ED69C-7277-404A-A4C3-871F243067FF}">
      <dgm:prSet/>
      <dgm:spPr/>
      <dgm:t>
        <a:bodyPr/>
        <a:lstStyle/>
        <a:p>
          <a:endParaRPr lang="en-US"/>
        </a:p>
      </dgm:t>
    </dgm:pt>
    <dgm:pt modelId="{D322EA15-3033-4341-B8B6-248C36BA6C2B}">
      <dgm:prSet custT="1"/>
      <dgm:spPr/>
      <dgm:t>
        <a:bodyPr/>
        <a:lstStyle/>
        <a:p>
          <a:r>
            <a:rPr lang="en-US" sz="2000" i="1" dirty="0" smtClean="0">
              <a:solidFill>
                <a:srgbClr val="422C16"/>
              </a:solidFill>
            </a:rPr>
            <a:t>Segmentation is visible to the programmer</a:t>
          </a:r>
        </a:p>
      </dgm:t>
    </dgm:pt>
    <dgm:pt modelId="{3FB52000-0A77-1548-8CA4-7E00B08DC4C7}" type="parTrans" cxnId="{2DE55CF7-2D05-124A-895D-907969115EA2}">
      <dgm:prSet/>
      <dgm:spPr/>
      <dgm:t>
        <a:bodyPr/>
        <a:lstStyle/>
        <a:p>
          <a:endParaRPr lang="en-US"/>
        </a:p>
      </dgm:t>
    </dgm:pt>
    <dgm:pt modelId="{AE8A2AB5-41FD-BB40-A3D0-ACE782BA9FC2}" type="sibTrans" cxnId="{2DE55CF7-2D05-124A-895D-907969115EA2}">
      <dgm:prSet/>
      <dgm:spPr/>
      <dgm:t>
        <a:bodyPr/>
        <a:lstStyle/>
        <a:p>
          <a:endParaRPr lang="en-US"/>
        </a:p>
      </dgm:t>
    </dgm:pt>
    <dgm:pt modelId="{FBC420F0-B3CC-094B-B113-F7AD9AFF1F65}">
      <dgm:prSet custT="1"/>
      <dgm:spPr/>
      <dgm:t>
        <a:bodyPr/>
        <a:lstStyle/>
        <a:p>
          <a:r>
            <a:rPr lang="en-US" sz="2000" i="1" dirty="0" smtClean="0">
              <a:solidFill>
                <a:srgbClr val="422C16"/>
              </a:solidFill>
            </a:rPr>
            <a:t>Paging is transparent to the programmer</a:t>
          </a:r>
        </a:p>
      </dgm:t>
    </dgm:pt>
    <dgm:pt modelId="{ADAFB166-8754-3441-A9D6-724C18E4746E}" type="parTrans" cxnId="{0973166F-3EE3-D447-B6A4-2098CBA591A2}">
      <dgm:prSet/>
      <dgm:spPr/>
      <dgm:t>
        <a:bodyPr/>
        <a:lstStyle/>
        <a:p>
          <a:endParaRPr lang="en-US"/>
        </a:p>
      </dgm:t>
    </dgm:pt>
    <dgm:pt modelId="{BCBDDBFF-CE6C-7B47-BD1E-8595D7769704}" type="sibTrans" cxnId="{0973166F-3EE3-D447-B6A4-2098CBA591A2}">
      <dgm:prSet/>
      <dgm:spPr/>
      <dgm:t>
        <a:bodyPr/>
        <a:lstStyle/>
        <a:p>
          <a:endParaRPr lang="en-US"/>
        </a:p>
      </dgm:t>
    </dgm:pt>
    <dgm:pt modelId="{5E0F28B1-3F75-504A-AABC-CD8C7E9CDBF4}" type="pres">
      <dgm:prSet presAssocID="{BB0F948F-59C5-504A-A819-C3222257C0AD}" presName="mainComposite" presStyleCnt="0">
        <dgm:presLayoutVars>
          <dgm:chPref val="1"/>
          <dgm:dir/>
          <dgm:animOne val="branch"/>
          <dgm:animLvl val="lvl"/>
          <dgm:resizeHandles val="exact"/>
        </dgm:presLayoutVars>
      </dgm:prSet>
      <dgm:spPr/>
      <dgm:t>
        <a:bodyPr/>
        <a:lstStyle/>
        <a:p>
          <a:endParaRPr lang="en-US"/>
        </a:p>
      </dgm:t>
    </dgm:pt>
    <dgm:pt modelId="{36C4D4F6-307E-FB4D-B0EF-54CCAE6C41ED}" type="pres">
      <dgm:prSet presAssocID="{BB0F948F-59C5-504A-A819-C3222257C0AD}" presName="hierFlow" presStyleCnt="0"/>
      <dgm:spPr/>
    </dgm:pt>
    <dgm:pt modelId="{85D2371A-BF0F-A14E-9A2B-EBC24D28518D}" type="pres">
      <dgm:prSet presAssocID="{BB0F948F-59C5-504A-A819-C3222257C0AD}" presName="hierChild1" presStyleCnt="0">
        <dgm:presLayoutVars>
          <dgm:chPref val="1"/>
          <dgm:animOne val="branch"/>
          <dgm:animLvl val="lvl"/>
        </dgm:presLayoutVars>
      </dgm:prSet>
      <dgm:spPr/>
    </dgm:pt>
    <dgm:pt modelId="{2A780AB7-0B60-1549-BE67-A02DC437033F}" type="pres">
      <dgm:prSet presAssocID="{2275CDEE-68EB-D345-A170-8D7851B5B366}" presName="Name17" presStyleCnt="0"/>
      <dgm:spPr/>
    </dgm:pt>
    <dgm:pt modelId="{BE16B99C-4EAC-7F47-8867-A4C76D9F80B9}" type="pres">
      <dgm:prSet presAssocID="{2275CDEE-68EB-D345-A170-8D7851B5B366}" presName="level1Shape" presStyleLbl="node0" presStyleIdx="0" presStyleCnt="1" custScaleX="107592" custScaleY="180147">
        <dgm:presLayoutVars>
          <dgm:chPref val="3"/>
        </dgm:presLayoutVars>
      </dgm:prSet>
      <dgm:spPr/>
      <dgm:t>
        <a:bodyPr/>
        <a:lstStyle/>
        <a:p>
          <a:endParaRPr lang="en-US"/>
        </a:p>
      </dgm:t>
    </dgm:pt>
    <dgm:pt modelId="{46606BAE-AC36-E041-9994-4708BB3D5C3C}" type="pres">
      <dgm:prSet presAssocID="{2275CDEE-68EB-D345-A170-8D7851B5B366}" presName="hierChild2" presStyleCnt="0"/>
      <dgm:spPr/>
    </dgm:pt>
    <dgm:pt modelId="{D9DAF0E8-88AE-9D49-97D7-BB2E2BAD5635}" type="pres">
      <dgm:prSet presAssocID="{3FB52000-0A77-1548-8CA4-7E00B08DC4C7}" presName="Name25" presStyleLbl="parChTrans1D2" presStyleIdx="0" presStyleCnt="2"/>
      <dgm:spPr/>
      <dgm:t>
        <a:bodyPr/>
        <a:lstStyle/>
        <a:p>
          <a:endParaRPr lang="en-US"/>
        </a:p>
      </dgm:t>
    </dgm:pt>
    <dgm:pt modelId="{CBC4E109-D074-5547-996B-94C1923E7BA1}" type="pres">
      <dgm:prSet presAssocID="{3FB52000-0A77-1548-8CA4-7E00B08DC4C7}" presName="connTx" presStyleLbl="parChTrans1D2" presStyleIdx="0" presStyleCnt="2"/>
      <dgm:spPr/>
      <dgm:t>
        <a:bodyPr/>
        <a:lstStyle/>
        <a:p>
          <a:endParaRPr lang="en-US"/>
        </a:p>
      </dgm:t>
    </dgm:pt>
    <dgm:pt modelId="{31CB4DB6-764B-CB4C-9376-63030974CD8A}" type="pres">
      <dgm:prSet presAssocID="{D322EA15-3033-4341-B8B6-248C36BA6C2B}" presName="Name30" presStyleCnt="0"/>
      <dgm:spPr/>
    </dgm:pt>
    <dgm:pt modelId="{4877654D-7D28-164B-92B9-382C31F42FCB}" type="pres">
      <dgm:prSet presAssocID="{D322EA15-3033-4341-B8B6-248C36BA6C2B}" presName="level2Shape" presStyleLbl="node2" presStyleIdx="0" presStyleCnt="2" custScaleX="89792" custScaleY="70399"/>
      <dgm:spPr/>
      <dgm:t>
        <a:bodyPr/>
        <a:lstStyle/>
        <a:p>
          <a:endParaRPr lang="en-US"/>
        </a:p>
      </dgm:t>
    </dgm:pt>
    <dgm:pt modelId="{270C1A6A-64ED-2945-B66C-A57204640FE5}" type="pres">
      <dgm:prSet presAssocID="{D322EA15-3033-4341-B8B6-248C36BA6C2B}" presName="hierChild3" presStyleCnt="0"/>
      <dgm:spPr/>
    </dgm:pt>
    <dgm:pt modelId="{46DC0573-937E-AD4B-991E-D1C6705C9487}" type="pres">
      <dgm:prSet presAssocID="{ADAFB166-8754-3441-A9D6-724C18E4746E}" presName="Name25" presStyleLbl="parChTrans1D2" presStyleIdx="1" presStyleCnt="2"/>
      <dgm:spPr/>
      <dgm:t>
        <a:bodyPr/>
        <a:lstStyle/>
        <a:p>
          <a:endParaRPr lang="en-US"/>
        </a:p>
      </dgm:t>
    </dgm:pt>
    <dgm:pt modelId="{4664B0F1-D798-3846-AF8F-B6646E46D270}" type="pres">
      <dgm:prSet presAssocID="{ADAFB166-8754-3441-A9D6-724C18E4746E}" presName="connTx" presStyleLbl="parChTrans1D2" presStyleIdx="1" presStyleCnt="2"/>
      <dgm:spPr/>
      <dgm:t>
        <a:bodyPr/>
        <a:lstStyle/>
        <a:p>
          <a:endParaRPr lang="en-US"/>
        </a:p>
      </dgm:t>
    </dgm:pt>
    <dgm:pt modelId="{6D17E579-CC47-404D-ABE2-06B453D6E79A}" type="pres">
      <dgm:prSet presAssocID="{FBC420F0-B3CC-094B-B113-F7AD9AFF1F65}" presName="Name30" presStyleCnt="0"/>
      <dgm:spPr/>
    </dgm:pt>
    <dgm:pt modelId="{EDE292BD-4C6C-2B42-BD10-FDE3CE5FB6C6}" type="pres">
      <dgm:prSet presAssocID="{FBC420F0-B3CC-094B-B113-F7AD9AFF1F65}" presName="level2Shape" presStyleLbl="node2" presStyleIdx="1" presStyleCnt="2" custScaleX="89970" custScaleY="71736"/>
      <dgm:spPr/>
      <dgm:t>
        <a:bodyPr/>
        <a:lstStyle/>
        <a:p>
          <a:endParaRPr lang="en-US"/>
        </a:p>
      </dgm:t>
    </dgm:pt>
    <dgm:pt modelId="{A45A240B-41C8-8A40-B815-09FBB631487A}" type="pres">
      <dgm:prSet presAssocID="{FBC420F0-B3CC-094B-B113-F7AD9AFF1F65}" presName="hierChild3" presStyleCnt="0"/>
      <dgm:spPr/>
    </dgm:pt>
    <dgm:pt modelId="{C7B2103C-5DF0-174D-92E4-C4F08AB6A7F6}" type="pres">
      <dgm:prSet presAssocID="{BB0F948F-59C5-504A-A819-C3222257C0AD}" presName="bgShapesFlow" presStyleCnt="0"/>
      <dgm:spPr/>
    </dgm:pt>
  </dgm:ptLst>
  <dgm:cxnLst>
    <dgm:cxn modelId="{2DE55CF7-2D05-124A-895D-907969115EA2}" srcId="{2275CDEE-68EB-D345-A170-8D7851B5B366}" destId="{D322EA15-3033-4341-B8B6-248C36BA6C2B}" srcOrd="0" destOrd="0" parTransId="{3FB52000-0A77-1548-8CA4-7E00B08DC4C7}" sibTransId="{AE8A2AB5-41FD-BB40-A3D0-ACE782BA9FC2}"/>
    <dgm:cxn modelId="{81E83B6E-9585-4D37-BCFE-24639F551A2D}" type="presOf" srcId="{3FB52000-0A77-1548-8CA4-7E00B08DC4C7}" destId="{D9DAF0E8-88AE-9D49-97D7-BB2E2BAD5635}" srcOrd="0" destOrd="0" presId="urn:microsoft.com/office/officeart/2005/8/layout/hierarchy5"/>
    <dgm:cxn modelId="{0973166F-3EE3-D447-B6A4-2098CBA591A2}" srcId="{2275CDEE-68EB-D345-A170-8D7851B5B366}" destId="{FBC420F0-B3CC-094B-B113-F7AD9AFF1F65}" srcOrd="1" destOrd="0" parTransId="{ADAFB166-8754-3441-A9D6-724C18E4746E}" sibTransId="{BCBDDBFF-CE6C-7B47-BD1E-8595D7769704}"/>
    <dgm:cxn modelId="{93487B3E-F690-4ADA-B0EA-78A8D7177ABB}" type="presOf" srcId="{ADAFB166-8754-3441-A9D6-724C18E4746E}" destId="{46DC0573-937E-AD4B-991E-D1C6705C9487}" srcOrd="0" destOrd="0" presId="urn:microsoft.com/office/officeart/2005/8/layout/hierarchy5"/>
    <dgm:cxn modelId="{3E1ED69C-7277-404A-A4C3-871F243067FF}" srcId="{BB0F948F-59C5-504A-A819-C3222257C0AD}" destId="{2275CDEE-68EB-D345-A170-8D7851B5B366}" srcOrd="0" destOrd="0" parTransId="{4B3E9F9D-1BB7-354D-8326-B77785D729BA}" sibTransId="{30A08914-744A-D047-BB1F-02E7BEB9DDCE}"/>
    <dgm:cxn modelId="{2B1EE9CD-EE4D-4E48-BFF0-2C510CE76052}" type="presOf" srcId="{D322EA15-3033-4341-B8B6-248C36BA6C2B}" destId="{4877654D-7D28-164B-92B9-382C31F42FCB}" srcOrd="0" destOrd="0" presId="urn:microsoft.com/office/officeart/2005/8/layout/hierarchy5"/>
    <dgm:cxn modelId="{1121FC65-8C8C-47C4-9D48-7F4A0E1D2CF9}" type="presOf" srcId="{2275CDEE-68EB-D345-A170-8D7851B5B366}" destId="{BE16B99C-4EAC-7F47-8867-A4C76D9F80B9}" srcOrd="0" destOrd="0" presId="urn:microsoft.com/office/officeart/2005/8/layout/hierarchy5"/>
    <dgm:cxn modelId="{F4DDC79A-0751-4DB5-B39F-340DDDEF352D}" type="presOf" srcId="{BB0F948F-59C5-504A-A819-C3222257C0AD}" destId="{5E0F28B1-3F75-504A-AABC-CD8C7E9CDBF4}" srcOrd="0" destOrd="0" presId="urn:microsoft.com/office/officeart/2005/8/layout/hierarchy5"/>
    <dgm:cxn modelId="{6613EEA6-F64F-4445-80F8-4A1480828A6B}" type="presOf" srcId="{FBC420F0-B3CC-094B-B113-F7AD9AFF1F65}" destId="{EDE292BD-4C6C-2B42-BD10-FDE3CE5FB6C6}" srcOrd="0" destOrd="0" presId="urn:microsoft.com/office/officeart/2005/8/layout/hierarchy5"/>
    <dgm:cxn modelId="{5928C263-F432-452A-92D2-D61EBD0BA163}" type="presOf" srcId="{3FB52000-0A77-1548-8CA4-7E00B08DC4C7}" destId="{CBC4E109-D074-5547-996B-94C1923E7BA1}" srcOrd="1" destOrd="0" presId="urn:microsoft.com/office/officeart/2005/8/layout/hierarchy5"/>
    <dgm:cxn modelId="{252E6EAE-9DB3-4F52-A21B-F53A24D6D6B2}" type="presOf" srcId="{ADAFB166-8754-3441-A9D6-724C18E4746E}" destId="{4664B0F1-D798-3846-AF8F-B6646E46D270}" srcOrd="1" destOrd="0" presId="urn:microsoft.com/office/officeart/2005/8/layout/hierarchy5"/>
    <dgm:cxn modelId="{6F5FF0C7-69D2-4661-A169-095895AB856D}" type="presParOf" srcId="{5E0F28B1-3F75-504A-AABC-CD8C7E9CDBF4}" destId="{36C4D4F6-307E-FB4D-B0EF-54CCAE6C41ED}" srcOrd="0" destOrd="0" presId="urn:microsoft.com/office/officeart/2005/8/layout/hierarchy5"/>
    <dgm:cxn modelId="{422DB5B2-2ADC-493B-BCAF-117203D46338}" type="presParOf" srcId="{36C4D4F6-307E-FB4D-B0EF-54CCAE6C41ED}" destId="{85D2371A-BF0F-A14E-9A2B-EBC24D28518D}" srcOrd="0" destOrd="0" presId="urn:microsoft.com/office/officeart/2005/8/layout/hierarchy5"/>
    <dgm:cxn modelId="{6C4A0958-AC60-45B4-A0B2-15FD035A0C53}" type="presParOf" srcId="{85D2371A-BF0F-A14E-9A2B-EBC24D28518D}" destId="{2A780AB7-0B60-1549-BE67-A02DC437033F}" srcOrd="0" destOrd="0" presId="urn:microsoft.com/office/officeart/2005/8/layout/hierarchy5"/>
    <dgm:cxn modelId="{F0588516-F7E4-45FE-AEA2-E7A2F846B2A8}" type="presParOf" srcId="{2A780AB7-0B60-1549-BE67-A02DC437033F}" destId="{BE16B99C-4EAC-7F47-8867-A4C76D9F80B9}" srcOrd="0" destOrd="0" presId="urn:microsoft.com/office/officeart/2005/8/layout/hierarchy5"/>
    <dgm:cxn modelId="{E5BD5CE8-56C7-46B6-BADC-67D16CE0BA4F}" type="presParOf" srcId="{2A780AB7-0B60-1549-BE67-A02DC437033F}" destId="{46606BAE-AC36-E041-9994-4708BB3D5C3C}" srcOrd="1" destOrd="0" presId="urn:microsoft.com/office/officeart/2005/8/layout/hierarchy5"/>
    <dgm:cxn modelId="{FC83AA53-FB14-4CD0-BB67-87CBB663C3EF}" type="presParOf" srcId="{46606BAE-AC36-E041-9994-4708BB3D5C3C}" destId="{D9DAF0E8-88AE-9D49-97D7-BB2E2BAD5635}" srcOrd="0" destOrd="0" presId="urn:microsoft.com/office/officeart/2005/8/layout/hierarchy5"/>
    <dgm:cxn modelId="{B063A4EE-2152-4284-9145-CE6591C1194C}" type="presParOf" srcId="{D9DAF0E8-88AE-9D49-97D7-BB2E2BAD5635}" destId="{CBC4E109-D074-5547-996B-94C1923E7BA1}" srcOrd="0" destOrd="0" presId="urn:microsoft.com/office/officeart/2005/8/layout/hierarchy5"/>
    <dgm:cxn modelId="{5350D4D5-B7C3-478D-8C0E-C03900C5DBDD}" type="presParOf" srcId="{46606BAE-AC36-E041-9994-4708BB3D5C3C}" destId="{31CB4DB6-764B-CB4C-9376-63030974CD8A}" srcOrd="1" destOrd="0" presId="urn:microsoft.com/office/officeart/2005/8/layout/hierarchy5"/>
    <dgm:cxn modelId="{911385CB-6F1E-4EDC-A3D1-E31F63CDA4B7}" type="presParOf" srcId="{31CB4DB6-764B-CB4C-9376-63030974CD8A}" destId="{4877654D-7D28-164B-92B9-382C31F42FCB}" srcOrd="0" destOrd="0" presId="urn:microsoft.com/office/officeart/2005/8/layout/hierarchy5"/>
    <dgm:cxn modelId="{43F39F58-49E4-47BD-BD27-23453D4FAFB7}" type="presParOf" srcId="{31CB4DB6-764B-CB4C-9376-63030974CD8A}" destId="{270C1A6A-64ED-2945-B66C-A57204640FE5}" srcOrd="1" destOrd="0" presId="urn:microsoft.com/office/officeart/2005/8/layout/hierarchy5"/>
    <dgm:cxn modelId="{271FFD9A-3528-46A8-8831-A6830F06FA26}" type="presParOf" srcId="{46606BAE-AC36-E041-9994-4708BB3D5C3C}" destId="{46DC0573-937E-AD4B-991E-D1C6705C9487}" srcOrd="2" destOrd="0" presId="urn:microsoft.com/office/officeart/2005/8/layout/hierarchy5"/>
    <dgm:cxn modelId="{61057137-BA7A-4712-89BD-62745A3C5D65}" type="presParOf" srcId="{46DC0573-937E-AD4B-991E-D1C6705C9487}" destId="{4664B0F1-D798-3846-AF8F-B6646E46D270}" srcOrd="0" destOrd="0" presId="urn:microsoft.com/office/officeart/2005/8/layout/hierarchy5"/>
    <dgm:cxn modelId="{B9004389-C897-49E1-9A46-AED2F96A9BD1}" type="presParOf" srcId="{46606BAE-AC36-E041-9994-4708BB3D5C3C}" destId="{6D17E579-CC47-404D-ABE2-06B453D6E79A}" srcOrd="3" destOrd="0" presId="urn:microsoft.com/office/officeart/2005/8/layout/hierarchy5"/>
    <dgm:cxn modelId="{17A399E9-9257-47D8-A5F3-66434C585E1E}" type="presParOf" srcId="{6D17E579-CC47-404D-ABE2-06B453D6E79A}" destId="{EDE292BD-4C6C-2B42-BD10-FDE3CE5FB6C6}" srcOrd="0" destOrd="0" presId="urn:microsoft.com/office/officeart/2005/8/layout/hierarchy5"/>
    <dgm:cxn modelId="{F89D5262-06A3-4FDA-8564-104E68969E75}" type="presParOf" srcId="{6D17E579-CC47-404D-ABE2-06B453D6E79A}" destId="{A45A240B-41C8-8A40-B815-09FBB631487A}" srcOrd="1" destOrd="0" presId="urn:microsoft.com/office/officeart/2005/8/layout/hierarchy5"/>
    <dgm:cxn modelId="{CD43E56E-F631-4C79-9B62-586085027297}" type="presParOf" srcId="{5E0F28B1-3F75-504A-AABC-CD8C7E9CDBF4}" destId="{C7B2103C-5DF0-174D-92E4-C4F08AB6A7F6}" srcOrd="1" destOrd="0" presId="urn:microsoft.com/office/officeart/2005/8/layout/hierarchy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7A53705-CC8D-4327-8F07-3A5A776C3B46}" type="doc">
      <dgm:prSet loTypeId="urn:microsoft.com/office/officeart/2005/8/layout/hierarchy2" loCatId="hierarchy" qsTypeId="urn:microsoft.com/office/officeart/2005/8/quickstyle/simple3" qsCatId="simple" csTypeId="urn:microsoft.com/office/officeart/2005/8/colors/accent2_5" csCatId="accent2" phldr="1"/>
      <dgm:spPr/>
      <dgm:t>
        <a:bodyPr/>
        <a:lstStyle/>
        <a:p>
          <a:endParaRPr lang="en-US"/>
        </a:p>
      </dgm:t>
    </dgm:pt>
    <dgm:pt modelId="{A3FA32B9-1D39-491E-86F7-B9D443F14308}">
      <dgm:prSet phldrT="[Text]"/>
      <dgm:spPr/>
      <dgm:t>
        <a:bodyPr/>
        <a:lstStyle/>
        <a:p>
          <a:r>
            <a:rPr lang="en-US" dirty="0" smtClean="0"/>
            <a:t>Logical Address space</a:t>
          </a:r>
          <a:endParaRPr lang="en-US" dirty="0"/>
        </a:p>
      </dgm:t>
    </dgm:pt>
    <dgm:pt modelId="{C8FD9CDF-D0D5-481F-87C0-5F18ACF7E658}" type="parTrans" cxnId="{220A8E5C-C57A-48A4-8EB9-DDF690B3FAC7}">
      <dgm:prSet/>
      <dgm:spPr/>
      <dgm:t>
        <a:bodyPr/>
        <a:lstStyle/>
        <a:p>
          <a:endParaRPr lang="en-US"/>
        </a:p>
      </dgm:t>
    </dgm:pt>
    <dgm:pt modelId="{E5491CD2-D1AA-4B6E-BF17-CB7DDC6B1839}" type="sibTrans" cxnId="{220A8E5C-C57A-48A4-8EB9-DDF690B3FAC7}">
      <dgm:prSet/>
      <dgm:spPr/>
      <dgm:t>
        <a:bodyPr/>
        <a:lstStyle/>
        <a:p>
          <a:endParaRPr lang="en-US"/>
        </a:p>
      </dgm:t>
    </dgm:pt>
    <dgm:pt modelId="{D559BBE6-A208-49C7-884E-3138493F8AB1}">
      <dgm:prSet phldrT="[Text]"/>
      <dgm:spPr/>
      <dgm:t>
        <a:bodyPr/>
        <a:lstStyle/>
        <a:p>
          <a:pPr algn="l"/>
          <a:r>
            <a:rPr lang="en-US" dirty="0" smtClean="0"/>
            <a:t>Segment number :  </a:t>
          </a:r>
          <a:r>
            <a:rPr lang="en-US" i="1" dirty="0" smtClean="0"/>
            <a:t>used to index the segment table who’s entry gives the starting address of the page table for that segment. </a:t>
          </a:r>
          <a:endParaRPr lang="en-US" i="1" dirty="0"/>
        </a:p>
      </dgm:t>
    </dgm:pt>
    <dgm:pt modelId="{7989B136-7E23-489D-8D6A-E07E749379D3}" type="parTrans" cxnId="{5A0C632C-2C81-4746-9BA2-78A9636FA441}">
      <dgm:prSet/>
      <dgm:spPr/>
      <dgm:t>
        <a:bodyPr/>
        <a:lstStyle/>
        <a:p>
          <a:endParaRPr lang="en-US"/>
        </a:p>
      </dgm:t>
    </dgm:pt>
    <dgm:pt modelId="{C6DB038F-AD1A-4996-9FBA-6A671FC76152}" type="sibTrans" cxnId="{5A0C632C-2C81-4746-9BA2-78A9636FA441}">
      <dgm:prSet/>
      <dgm:spPr/>
      <dgm:t>
        <a:bodyPr/>
        <a:lstStyle/>
        <a:p>
          <a:endParaRPr lang="en-US"/>
        </a:p>
      </dgm:t>
    </dgm:pt>
    <dgm:pt modelId="{DCFAE4D0-160E-443A-BFAF-F5DA4A862F52}">
      <dgm:prSet phldrT="[Text]"/>
      <dgm:spPr/>
      <dgm:t>
        <a:bodyPr/>
        <a:lstStyle/>
        <a:p>
          <a:r>
            <a:rPr lang="en-US" dirty="0" smtClean="0"/>
            <a:t>Page number : </a:t>
          </a:r>
          <a:r>
            <a:rPr lang="en-US" i="1" dirty="0" smtClean="0"/>
            <a:t>used to index that page table to obtain the corresponding frame number</a:t>
          </a:r>
          <a:endParaRPr lang="en-US" i="1" dirty="0"/>
        </a:p>
      </dgm:t>
    </dgm:pt>
    <dgm:pt modelId="{FD531650-8DFD-429D-BD18-BE7283D4E199}" type="parTrans" cxnId="{94470380-5804-40E3-AC4E-52294142A0B2}">
      <dgm:prSet/>
      <dgm:spPr/>
      <dgm:t>
        <a:bodyPr/>
        <a:lstStyle/>
        <a:p>
          <a:endParaRPr lang="en-US"/>
        </a:p>
      </dgm:t>
    </dgm:pt>
    <dgm:pt modelId="{88A2BB07-9C70-4B4A-A22C-0358AECA3D06}" type="sibTrans" cxnId="{94470380-5804-40E3-AC4E-52294142A0B2}">
      <dgm:prSet/>
      <dgm:spPr/>
      <dgm:t>
        <a:bodyPr/>
        <a:lstStyle/>
        <a:p>
          <a:endParaRPr lang="en-US"/>
        </a:p>
      </dgm:t>
    </dgm:pt>
    <dgm:pt modelId="{75B5997A-8DD9-4AF3-AC11-61B7EF7051DC}">
      <dgm:prSet phldrT="[Text]"/>
      <dgm:spPr/>
      <dgm:t>
        <a:bodyPr/>
        <a:lstStyle/>
        <a:p>
          <a:r>
            <a:rPr lang="en-US" dirty="0" smtClean="0"/>
            <a:t>Offset : </a:t>
          </a:r>
          <a:r>
            <a:rPr lang="en-US" i="1" dirty="0" smtClean="0"/>
            <a:t>used to locate the word within the frame.</a:t>
          </a:r>
          <a:endParaRPr lang="en-US" i="1" dirty="0"/>
        </a:p>
      </dgm:t>
    </dgm:pt>
    <dgm:pt modelId="{A0F0EDDA-B162-48AC-AD6C-9163AE1D1A18}" type="parTrans" cxnId="{D2EB0AD9-F759-476A-B0E1-ECED4BA76A9C}">
      <dgm:prSet/>
      <dgm:spPr/>
      <dgm:t>
        <a:bodyPr/>
        <a:lstStyle/>
        <a:p>
          <a:endParaRPr lang="en-US"/>
        </a:p>
      </dgm:t>
    </dgm:pt>
    <dgm:pt modelId="{79DABCEB-C6CD-4CB4-B9AE-C7D356013B12}" type="sibTrans" cxnId="{D2EB0AD9-F759-476A-B0E1-ECED4BA76A9C}">
      <dgm:prSet/>
      <dgm:spPr/>
      <dgm:t>
        <a:bodyPr/>
        <a:lstStyle/>
        <a:p>
          <a:endParaRPr lang="en-US"/>
        </a:p>
      </dgm:t>
    </dgm:pt>
    <dgm:pt modelId="{F1A9A031-A621-4DE0-A6E3-4633BD076895}" type="pres">
      <dgm:prSet presAssocID="{A7A53705-CC8D-4327-8F07-3A5A776C3B46}" presName="diagram" presStyleCnt="0">
        <dgm:presLayoutVars>
          <dgm:chPref val="1"/>
          <dgm:dir/>
          <dgm:animOne val="branch"/>
          <dgm:animLvl val="lvl"/>
          <dgm:resizeHandles val="exact"/>
        </dgm:presLayoutVars>
      </dgm:prSet>
      <dgm:spPr/>
      <dgm:t>
        <a:bodyPr/>
        <a:lstStyle/>
        <a:p>
          <a:endParaRPr lang="en-US"/>
        </a:p>
      </dgm:t>
    </dgm:pt>
    <dgm:pt modelId="{4760B596-D755-4C42-99E9-70B9317AC96B}" type="pres">
      <dgm:prSet presAssocID="{A3FA32B9-1D39-491E-86F7-B9D443F14308}" presName="root1" presStyleCnt="0"/>
      <dgm:spPr/>
    </dgm:pt>
    <dgm:pt modelId="{570F775D-E7D1-4EE8-9BAE-ED26C1CDF138}" type="pres">
      <dgm:prSet presAssocID="{A3FA32B9-1D39-491E-86F7-B9D443F14308}" presName="LevelOneTextNode" presStyleLbl="node0" presStyleIdx="0" presStyleCnt="1" custScaleX="34738" custScaleY="43345">
        <dgm:presLayoutVars>
          <dgm:chPref val="3"/>
        </dgm:presLayoutVars>
      </dgm:prSet>
      <dgm:spPr/>
      <dgm:t>
        <a:bodyPr/>
        <a:lstStyle/>
        <a:p>
          <a:endParaRPr lang="en-US"/>
        </a:p>
      </dgm:t>
    </dgm:pt>
    <dgm:pt modelId="{C70E4CF5-F107-4A71-A755-7B1F66412332}" type="pres">
      <dgm:prSet presAssocID="{A3FA32B9-1D39-491E-86F7-B9D443F14308}" presName="level2hierChild" presStyleCnt="0"/>
      <dgm:spPr/>
    </dgm:pt>
    <dgm:pt modelId="{CDF89081-3B07-438C-B605-6A66E053EC6E}" type="pres">
      <dgm:prSet presAssocID="{7989B136-7E23-489D-8D6A-E07E749379D3}" presName="conn2-1" presStyleLbl="parChTrans1D2" presStyleIdx="0" presStyleCnt="3"/>
      <dgm:spPr/>
      <dgm:t>
        <a:bodyPr/>
        <a:lstStyle/>
        <a:p>
          <a:endParaRPr lang="en-US"/>
        </a:p>
      </dgm:t>
    </dgm:pt>
    <dgm:pt modelId="{B3AFC2B1-71A9-4613-B60F-71B1AE6E78EB}" type="pres">
      <dgm:prSet presAssocID="{7989B136-7E23-489D-8D6A-E07E749379D3}" presName="connTx" presStyleLbl="parChTrans1D2" presStyleIdx="0" presStyleCnt="3"/>
      <dgm:spPr/>
      <dgm:t>
        <a:bodyPr/>
        <a:lstStyle/>
        <a:p>
          <a:endParaRPr lang="en-US"/>
        </a:p>
      </dgm:t>
    </dgm:pt>
    <dgm:pt modelId="{36630AEE-405D-415B-BC0E-C0E43DB25678}" type="pres">
      <dgm:prSet presAssocID="{D559BBE6-A208-49C7-884E-3138493F8AB1}" presName="root2" presStyleCnt="0"/>
      <dgm:spPr/>
    </dgm:pt>
    <dgm:pt modelId="{716BB36D-368C-4FD5-8548-9DFE02BC8FC6}" type="pres">
      <dgm:prSet presAssocID="{D559BBE6-A208-49C7-884E-3138493F8AB1}" presName="LevelTwoTextNode" presStyleLbl="node2" presStyleIdx="0" presStyleCnt="3" custScaleY="40887">
        <dgm:presLayoutVars>
          <dgm:chPref val="3"/>
        </dgm:presLayoutVars>
      </dgm:prSet>
      <dgm:spPr/>
      <dgm:t>
        <a:bodyPr/>
        <a:lstStyle/>
        <a:p>
          <a:endParaRPr lang="en-US"/>
        </a:p>
      </dgm:t>
    </dgm:pt>
    <dgm:pt modelId="{7209154A-0F8A-4AA3-847F-E195F91B3EB5}" type="pres">
      <dgm:prSet presAssocID="{D559BBE6-A208-49C7-884E-3138493F8AB1}" presName="level3hierChild" presStyleCnt="0"/>
      <dgm:spPr/>
    </dgm:pt>
    <dgm:pt modelId="{424020FF-EB74-4D05-9B22-076DA7F2AF2B}" type="pres">
      <dgm:prSet presAssocID="{FD531650-8DFD-429D-BD18-BE7283D4E199}" presName="conn2-1" presStyleLbl="parChTrans1D2" presStyleIdx="1" presStyleCnt="3"/>
      <dgm:spPr/>
      <dgm:t>
        <a:bodyPr/>
        <a:lstStyle/>
        <a:p>
          <a:endParaRPr lang="en-US"/>
        </a:p>
      </dgm:t>
    </dgm:pt>
    <dgm:pt modelId="{B4CFE00D-7ECE-4681-8A73-12068BE3FDA2}" type="pres">
      <dgm:prSet presAssocID="{FD531650-8DFD-429D-BD18-BE7283D4E199}" presName="connTx" presStyleLbl="parChTrans1D2" presStyleIdx="1" presStyleCnt="3"/>
      <dgm:spPr/>
      <dgm:t>
        <a:bodyPr/>
        <a:lstStyle/>
        <a:p>
          <a:endParaRPr lang="en-US"/>
        </a:p>
      </dgm:t>
    </dgm:pt>
    <dgm:pt modelId="{B57936EF-5DB7-46FE-A82B-78D0B32AD82C}" type="pres">
      <dgm:prSet presAssocID="{DCFAE4D0-160E-443A-BFAF-F5DA4A862F52}" presName="root2" presStyleCnt="0"/>
      <dgm:spPr/>
    </dgm:pt>
    <dgm:pt modelId="{D7F8F018-B93A-421E-BB27-718E57788361}" type="pres">
      <dgm:prSet presAssocID="{DCFAE4D0-160E-443A-BFAF-F5DA4A862F52}" presName="LevelTwoTextNode" presStyleLbl="node2" presStyleIdx="1" presStyleCnt="3" custScaleY="34416">
        <dgm:presLayoutVars>
          <dgm:chPref val="3"/>
        </dgm:presLayoutVars>
      </dgm:prSet>
      <dgm:spPr/>
      <dgm:t>
        <a:bodyPr/>
        <a:lstStyle/>
        <a:p>
          <a:endParaRPr lang="en-US"/>
        </a:p>
      </dgm:t>
    </dgm:pt>
    <dgm:pt modelId="{167716E0-9409-4F77-820D-B80522CB8F36}" type="pres">
      <dgm:prSet presAssocID="{DCFAE4D0-160E-443A-BFAF-F5DA4A862F52}" presName="level3hierChild" presStyleCnt="0"/>
      <dgm:spPr/>
    </dgm:pt>
    <dgm:pt modelId="{EC25875E-78EE-44FF-9D03-65C742DAB67A}" type="pres">
      <dgm:prSet presAssocID="{A0F0EDDA-B162-48AC-AD6C-9163AE1D1A18}" presName="conn2-1" presStyleLbl="parChTrans1D2" presStyleIdx="2" presStyleCnt="3"/>
      <dgm:spPr/>
      <dgm:t>
        <a:bodyPr/>
        <a:lstStyle/>
        <a:p>
          <a:endParaRPr lang="en-US"/>
        </a:p>
      </dgm:t>
    </dgm:pt>
    <dgm:pt modelId="{8560CD36-3180-48FE-B636-AE44B96F294B}" type="pres">
      <dgm:prSet presAssocID="{A0F0EDDA-B162-48AC-AD6C-9163AE1D1A18}" presName="connTx" presStyleLbl="parChTrans1D2" presStyleIdx="2" presStyleCnt="3"/>
      <dgm:spPr/>
      <dgm:t>
        <a:bodyPr/>
        <a:lstStyle/>
        <a:p>
          <a:endParaRPr lang="en-US"/>
        </a:p>
      </dgm:t>
    </dgm:pt>
    <dgm:pt modelId="{4F40B7CE-4A6B-4DCC-BE18-956955150C7D}" type="pres">
      <dgm:prSet presAssocID="{75B5997A-8DD9-4AF3-AC11-61B7EF7051DC}" presName="root2" presStyleCnt="0"/>
      <dgm:spPr/>
    </dgm:pt>
    <dgm:pt modelId="{E4C8DDFB-DBBD-4807-988B-738B5016D73A}" type="pres">
      <dgm:prSet presAssocID="{75B5997A-8DD9-4AF3-AC11-61B7EF7051DC}" presName="LevelTwoTextNode" presStyleLbl="node2" presStyleIdx="2" presStyleCnt="3" custScaleY="34416">
        <dgm:presLayoutVars>
          <dgm:chPref val="3"/>
        </dgm:presLayoutVars>
      </dgm:prSet>
      <dgm:spPr/>
      <dgm:t>
        <a:bodyPr/>
        <a:lstStyle/>
        <a:p>
          <a:endParaRPr lang="en-US"/>
        </a:p>
      </dgm:t>
    </dgm:pt>
    <dgm:pt modelId="{D98652E5-AA82-4B4F-A66B-31AC256A36E6}" type="pres">
      <dgm:prSet presAssocID="{75B5997A-8DD9-4AF3-AC11-61B7EF7051DC}" presName="level3hierChild" presStyleCnt="0"/>
      <dgm:spPr/>
    </dgm:pt>
  </dgm:ptLst>
  <dgm:cxnLst>
    <dgm:cxn modelId="{8E0B864A-D031-490B-B377-B332249F4B13}" type="presOf" srcId="{D559BBE6-A208-49C7-884E-3138493F8AB1}" destId="{716BB36D-368C-4FD5-8548-9DFE02BC8FC6}" srcOrd="0" destOrd="0" presId="urn:microsoft.com/office/officeart/2005/8/layout/hierarchy2"/>
    <dgm:cxn modelId="{220A8E5C-C57A-48A4-8EB9-DDF690B3FAC7}" srcId="{A7A53705-CC8D-4327-8F07-3A5A776C3B46}" destId="{A3FA32B9-1D39-491E-86F7-B9D443F14308}" srcOrd="0" destOrd="0" parTransId="{C8FD9CDF-D0D5-481F-87C0-5F18ACF7E658}" sibTransId="{E5491CD2-D1AA-4B6E-BF17-CB7DDC6B1839}"/>
    <dgm:cxn modelId="{B5CF11BC-8A55-44E2-BC1D-3C0F664424BC}" type="presOf" srcId="{A7A53705-CC8D-4327-8F07-3A5A776C3B46}" destId="{F1A9A031-A621-4DE0-A6E3-4633BD076895}" srcOrd="0" destOrd="0" presId="urn:microsoft.com/office/officeart/2005/8/layout/hierarchy2"/>
    <dgm:cxn modelId="{D2EB0AD9-F759-476A-B0E1-ECED4BA76A9C}" srcId="{A3FA32B9-1D39-491E-86F7-B9D443F14308}" destId="{75B5997A-8DD9-4AF3-AC11-61B7EF7051DC}" srcOrd="2" destOrd="0" parTransId="{A0F0EDDA-B162-48AC-AD6C-9163AE1D1A18}" sibTransId="{79DABCEB-C6CD-4CB4-B9AE-C7D356013B12}"/>
    <dgm:cxn modelId="{DF21944E-6320-4480-B6D5-D1B6C054281A}" type="presOf" srcId="{A0F0EDDA-B162-48AC-AD6C-9163AE1D1A18}" destId="{8560CD36-3180-48FE-B636-AE44B96F294B}" srcOrd="1" destOrd="0" presId="urn:microsoft.com/office/officeart/2005/8/layout/hierarchy2"/>
    <dgm:cxn modelId="{854561E8-B146-4F4B-A86D-8C6DC509C1B7}" type="presOf" srcId="{7989B136-7E23-489D-8D6A-E07E749379D3}" destId="{CDF89081-3B07-438C-B605-6A66E053EC6E}" srcOrd="0" destOrd="0" presId="urn:microsoft.com/office/officeart/2005/8/layout/hierarchy2"/>
    <dgm:cxn modelId="{A0250B69-A930-4CEF-BFDF-A77D0454D949}" type="presOf" srcId="{FD531650-8DFD-429D-BD18-BE7283D4E199}" destId="{B4CFE00D-7ECE-4681-8A73-12068BE3FDA2}" srcOrd="1" destOrd="0" presId="urn:microsoft.com/office/officeart/2005/8/layout/hierarchy2"/>
    <dgm:cxn modelId="{E686D3F9-9C9A-4120-9C6A-EFCA3CEEFE02}" type="presOf" srcId="{FD531650-8DFD-429D-BD18-BE7283D4E199}" destId="{424020FF-EB74-4D05-9B22-076DA7F2AF2B}" srcOrd="0" destOrd="0" presId="urn:microsoft.com/office/officeart/2005/8/layout/hierarchy2"/>
    <dgm:cxn modelId="{4B1EB4E0-07B8-4CC8-8E96-8444C08C49D5}" type="presOf" srcId="{DCFAE4D0-160E-443A-BFAF-F5DA4A862F52}" destId="{D7F8F018-B93A-421E-BB27-718E57788361}" srcOrd="0" destOrd="0" presId="urn:microsoft.com/office/officeart/2005/8/layout/hierarchy2"/>
    <dgm:cxn modelId="{9125B71F-F85C-485C-AF35-DF96C94E6684}" type="presOf" srcId="{A0F0EDDA-B162-48AC-AD6C-9163AE1D1A18}" destId="{EC25875E-78EE-44FF-9D03-65C742DAB67A}" srcOrd="0" destOrd="0" presId="urn:microsoft.com/office/officeart/2005/8/layout/hierarchy2"/>
    <dgm:cxn modelId="{5A0C632C-2C81-4746-9BA2-78A9636FA441}" srcId="{A3FA32B9-1D39-491E-86F7-B9D443F14308}" destId="{D559BBE6-A208-49C7-884E-3138493F8AB1}" srcOrd="0" destOrd="0" parTransId="{7989B136-7E23-489D-8D6A-E07E749379D3}" sibTransId="{C6DB038F-AD1A-4996-9FBA-6A671FC76152}"/>
    <dgm:cxn modelId="{EFA4D450-1A14-4A15-B019-973626DE151F}" type="presOf" srcId="{7989B136-7E23-489D-8D6A-E07E749379D3}" destId="{B3AFC2B1-71A9-4613-B60F-71B1AE6E78EB}" srcOrd="1" destOrd="0" presId="urn:microsoft.com/office/officeart/2005/8/layout/hierarchy2"/>
    <dgm:cxn modelId="{C3DBCDE5-5910-4266-9D3D-FA763EC1E5C2}" type="presOf" srcId="{75B5997A-8DD9-4AF3-AC11-61B7EF7051DC}" destId="{E4C8DDFB-DBBD-4807-988B-738B5016D73A}" srcOrd="0" destOrd="0" presId="urn:microsoft.com/office/officeart/2005/8/layout/hierarchy2"/>
    <dgm:cxn modelId="{94470380-5804-40E3-AC4E-52294142A0B2}" srcId="{A3FA32B9-1D39-491E-86F7-B9D443F14308}" destId="{DCFAE4D0-160E-443A-BFAF-F5DA4A862F52}" srcOrd="1" destOrd="0" parTransId="{FD531650-8DFD-429D-BD18-BE7283D4E199}" sibTransId="{88A2BB07-9C70-4B4A-A22C-0358AECA3D06}"/>
    <dgm:cxn modelId="{88469BA8-553B-49FF-9B25-6B59C6E63B65}" type="presOf" srcId="{A3FA32B9-1D39-491E-86F7-B9D443F14308}" destId="{570F775D-E7D1-4EE8-9BAE-ED26C1CDF138}" srcOrd="0" destOrd="0" presId="urn:microsoft.com/office/officeart/2005/8/layout/hierarchy2"/>
    <dgm:cxn modelId="{CF481867-CF83-48CE-A02A-2A25A4019F9B}" type="presParOf" srcId="{F1A9A031-A621-4DE0-A6E3-4633BD076895}" destId="{4760B596-D755-4C42-99E9-70B9317AC96B}" srcOrd="0" destOrd="0" presId="urn:microsoft.com/office/officeart/2005/8/layout/hierarchy2"/>
    <dgm:cxn modelId="{18364775-9BC5-495B-A685-C29C6AF1353C}" type="presParOf" srcId="{4760B596-D755-4C42-99E9-70B9317AC96B}" destId="{570F775D-E7D1-4EE8-9BAE-ED26C1CDF138}" srcOrd="0" destOrd="0" presId="urn:microsoft.com/office/officeart/2005/8/layout/hierarchy2"/>
    <dgm:cxn modelId="{F119DCC4-CC51-4CB9-9367-05B32916329B}" type="presParOf" srcId="{4760B596-D755-4C42-99E9-70B9317AC96B}" destId="{C70E4CF5-F107-4A71-A755-7B1F66412332}" srcOrd="1" destOrd="0" presId="urn:microsoft.com/office/officeart/2005/8/layout/hierarchy2"/>
    <dgm:cxn modelId="{511327AB-6F16-46DB-8EA2-6D8E13F22924}" type="presParOf" srcId="{C70E4CF5-F107-4A71-A755-7B1F66412332}" destId="{CDF89081-3B07-438C-B605-6A66E053EC6E}" srcOrd="0" destOrd="0" presId="urn:microsoft.com/office/officeart/2005/8/layout/hierarchy2"/>
    <dgm:cxn modelId="{660E2E84-DF1F-402B-BD43-B27A2BDAC081}" type="presParOf" srcId="{CDF89081-3B07-438C-B605-6A66E053EC6E}" destId="{B3AFC2B1-71A9-4613-B60F-71B1AE6E78EB}" srcOrd="0" destOrd="0" presId="urn:microsoft.com/office/officeart/2005/8/layout/hierarchy2"/>
    <dgm:cxn modelId="{722FA124-0BE3-4BB8-B765-E681FCF082E2}" type="presParOf" srcId="{C70E4CF5-F107-4A71-A755-7B1F66412332}" destId="{36630AEE-405D-415B-BC0E-C0E43DB25678}" srcOrd="1" destOrd="0" presId="urn:microsoft.com/office/officeart/2005/8/layout/hierarchy2"/>
    <dgm:cxn modelId="{2F0D55A9-B7C7-4B2F-89EA-B1C3C8E3AAC3}" type="presParOf" srcId="{36630AEE-405D-415B-BC0E-C0E43DB25678}" destId="{716BB36D-368C-4FD5-8548-9DFE02BC8FC6}" srcOrd="0" destOrd="0" presId="urn:microsoft.com/office/officeart/2005/8/layout/hierarchy2"/>
    <dgm:cxn modelId="{0BE0D864-AC39-421B-937C-0073D7743C43}" type="presParOf" srcId="{36630AEE-405D-415B-BC0E-C0E43DB25678}" destId="{7209154A-0F8A-4AA3-847F-E195F91B3EB5}" srcOrd="1" destOrd="0" presId="urn:microsoft.com/office/officeart/2005/8/layout/hierarchy2"/>
    <dgm:cxn modelId="{62A6104B-736C-4157-AEEE-24711118D6CA}" type="presParOf" srcId="{C70E4CF5-F107-4A71-A755-7B1F66412332}" destId="{424020FF-EB74-4D05-9B22-076DA7F2AF2B}" srcOrd="2" destOrd="0" presId="urn:microsoft.com/office/officeart/2005/8/layout/hierarchy2"/>
    <dgm:cxn modelId="{0B514E09-B93B-4633-B5C4-6CB57DB81B5E}" type="presParOf" srcId="{424020FF-EB74-4D05-9B22-076DA7F2AF2B}" destId="{B4CFE00D-7ECE-4681-8A73-12068BE3FDA2}" srcOrd="0" destOrd="0" presId="urn:microsoft.com/office/officeart/2005/8/layout/hierarchy2"/>
    <dgm:cxn modelId="{62C79BEF-BE96-47C2-8814-07FD4CCB38A3}" type="presParOf" srcId="{C70E4CF5-F107-4A71-A755-7B1F66412332}" destId="{B57936EF-5DB7-46FE-A82B-78D0B32AD82C}" srcOrd="3" destOrd="0" presId="urn:microsoft.com/office/officeart/2005/8/layout/hierarchy2"/>
    <dgm:cxn modelId="{14DCCE71-36A6-4372-BCA1-FECE5F7C965D}" type="presParOf" srcId="{B57936EF-5DB7-46FE-A82B-78D0B32AD82C}" destId="{D7F8F018-B93A-421E-BB27-718E57788361}" srcOrd="0" destOrd="0" presId="urn:microsoft.com/office/officeart/2005/8/layout/hierarchy2"/>
    <dgm:cxn modelId="{ADF94B1D-2A0C-4719-ACD2-D9816C762471}" type="presParOf" srcId="{B57936EF-5DB7-46FE-A82B-78D0B32AD82C}" destId="{167716E0-9409-4F77-820D-B80522CB8F36}" srcOrd="1" destOrd="0" presId="urn:microsoft.com/office/officeart/2005/8/layout/hierarchy2"/>
    <dgm:cxn modelId="{C633A76D-5875-4416-9AC2-3992961A833D}" type="presParOf" srcId="{C70E4CF5-F107-4A71-A755-7B1F66412332}" destId="{EC25875E-78EE-44FF-9D03-65C742DAB67A}" srcOrd="4" destOrd="0" presId="urn:microsoft.com/office/officeart/2005/8/layout/hierarchy2"/>
    <dgm:cxn modelId="{547EA4B9-1547-4F3E-A9EB-F57494F7C0E6}" type="presParOf" srcId="{EC25875E-78EE-44FF-9D03-65C742DAB67A}" destId="{8560CD36-3180-48FE-B636-AE44B96F294B}" srcOrd="0" destOrd="0" presId="urn:microsoft.com/office/officeart/2005/8/layout/hierarchy2"/>
    <dgm:cxn modelId="{4133FDFA-4D7D-4095-B1E8-F697CEEDC0E0}" type="presParOf" srcId="{C70E4CF5-F107-4A71-A755-7B1F66412332}" destId="{4F40B7CE-4A6B-4DCC-BE18-956955150C7D}" srcOrd="5" destOrd="0" presId="urn:microsoft.com/office/officeart/2005/8/layout/hierarchy2"/>
    <dgm:cxn modelId="{00DFEBA6-61F8-4496-BCDB-2ABCEDFDEF61}" type="presParOf" srcId="{4F40B7CE-4A6B-4DCC-BE18-956955150C7D}" destId="{E4C8DDFB-DBBD-4807-988B-738B5016D73A}" srcOrd="0" destOrd="0" presId="urn:microsoft.com/office/officeart/2005/8/layout/hierarchy2"/>
    <dgm:cxn modelId="{201C419E-E537-48D8-9602-D86A52B4FF9C}" type="presParOf" srcId="{4F40B7CE-4A6B-4DCC-BE18-956955150C7D}" destId="{D98652E5-AA82-4B4F-A66B-31AC256A36E6}"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F944BA-D288-4B99-B4DE-D2F641AB1048}">
      <dsp:nvSpPr>
        <dsp:cNvPr id="0" name=""/>
        <dsp:cNvSpPr/>
      </dsp:nvSpPr>
      <dsp:spPr>
        <a:xfrm>
          <a:off x="0" y="581366"/>
          <a:ext cx="7643866" cy="78166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dirty="0" smtClean="0">
              <a:solidFill>
                <a:schemeClr val="tx1"/>
              </a:solidFill>
            </a:rPr>
            <a:t>It is a memory-management scheme that supports user view of memory.</a:t>
          </a:r>
          <a:endParaRPr lang="en-US" sz="1800" kern="1200" dirty="0">
            <a:solidFill>
              <a:schemeClr val="tx1"/>
            </a:solidFill>
          </a:endParaRPr>
        </a:p>
      </dsp:txBody>
      <dsp:txXfrm>
        <a:off x="38158" y="619524"/>
        <a:ext cx="7567550" cy="705349"/>
      </dsp:txXfrm>
    </dsp:sp>
    <dsp:sp modelId="{62AFC1C6-133A-43D1-8A18-EB9144541837}">
      <dsp:nvSpPr>
        <dsp:cNvPr id="0" name=""/>
        <dsp:cNvSpPr/>
      </dsp:nvSpPr>
      <dsp:spPr>
        <a:xfrm>
          <a:off x="0" y="1449431"/>
          <a:ext cx="7643866" cy="8686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dirty="0" smtClean="0">
              <a:solidFill>
                <a:schemeClr val="tx1"/>
              </a:solidFill>
            </a:rPr>
            <a:t>A program is a collection of segments which is a logical unit w</a:t>
          </a:r>
          <a:r>
            <a:rPr lang="en-NZ" sz="1800" kern="1200" dirty="0" err="1" smtClean="0">
              <a:solidFill>
                <a:schemeClr val="tx1"/>
              </a:solidFill>
            </a:rPr>
            <a:t>hich</a:t>
          </a:r>
          <a:r>
            <a:rPr lang="en-NZ" sz="1800" kern="1200" dirty="0" smtClean="0">
              <a:solidFill>
                <a:schemeClr val="tx1"/>
              </a:solidFill>
            </a:rPr>
            <a:t> may be of unequal size. </a:t>
          </a:r>
          <a:endParaRPr lang="en-US" sz="1800" kern="1200" dirty="0">
            <a:solidFill>
              <a:schemeClr val="tx1"/>
            </a:solidFill>
          </a:endParaRPr>
        </a:p>
      </dsp:txBody>
      <dsp:txXfrm>
        <a:off x="42404" y="1491835"/>
        <a:ext cx="7559058" cy="783832"/>
      </dsp:txXfrm>
    </dsp:sp>
    <dsp:sp modelId="{40CB85AA-ECC6-4AEB-ACD7-441FF8AB30A7}">
      <dsp:nvSpPr>
        <dsp:cNvPr id="0" name=""/>
        <dsp:cNvSpPr/>
      </dsp:nvSpPr>
      <dsp:spPr>
        <a:xfrm>
          <a:off x="0" y="2318071"/>
          <a:ext cx="7643866" cy="558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2693"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smtClean="0"/>
            <a:t>Each segment may be code of a single procedure, the data of an array, or the collection of all local data values used by a particular module.</a:t>
          </a:r>
          <a:endParaRPr lang="en-US" sz="1800" kern="1200" dirty="0"/>
        </a:p>
      </dsp:txBody>
      <dsp:txXfrm>
        <a:off x="0" y="2318071"/>
        <a:ext cx="7643866" cy="558900"/>
      </dsp:txXfrm>
    </dsp:sp>
    <dsp:sp modelId="{FEF37B93-75D1-4842-8846-070BC0912873}">
      <dsp:nvSpPr>
        <dsp:cNvPr id="0" name=""/>
        <dsp:cNvSpPr/>
      </dsp:nvSpPr>
      <dsp:spPr>
        <a:xfrm>
          <a:off x="0" y="2876971"/>
          <a:ext cx="7643866" cy="64714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NZ" sz="1800" kern="1200" dirty="0" smtClean="0">
              <a:solidFill>
                <a:schemeClr val="tx1"/>
              </a:solidFill>
            </a:rPr>
            <a:t>Here main memory is not partitioned.</a:t>
          </a:r>
          <a:endParaRPr lang="en-US" sz="1800" kern="1200" dirty="0">
            <a:solidFill>
              <a:schemeClr val="tx1"/>
            </a:solidFill>
          </a:endParaRPr>
        </a:p>
      </dsp:txBody>
      <dsp:txXfrm>
        <a:off x="31591" y="2908562"/>
        <a:ext cx="7580684" cy="583963"/>
      </dsp:txXfrm>
    </dsp:sp>
    <dsp:sp modelId="{C5D8777E-D5E7-48F5-97A1-CAE5189335A4}">
      <dsp:nvSpPr>
        <dsp:cNvPr id="0" name=""/>
        <dsp:cNvSpPr/>
      </dsp:nvSpPr>
      <dsp:spPr>
        <a:xfrm>
          <a:off x="0" y="3610516"/>
          <a:ext cx="7643866" cy="73754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NZ" sz="1800" kern="1200" dirty="0" smtClean="0">
              <a:solidFill>
                <a:schemeClr val="tx1"/>
              </a:solidFill>
            </a:rPr>
            <a:t>When user program is compiled , compiler automatically constructs segments.</a:t>
          </a:r>
          <a:endParaRPr lang="en-US" sz="1800" kern="1200" dirty="0">
            <a:solidFill>
              <a:schemeClr val="tx1"/>
            </a:solidFill>
          </a:endParaRPr>
        </a:p>
      </dsp:txBody>
      <dsp:txXfrm>
        <a:off x="36004" y="3646520"/>
        <a:ext cx="7571858" cy="665537"/>
      </dsp:txXfrm>
    </dsp:sp>
    <dsp:sp modelId="{D5D79FCB-5C1D-46C3-BEAD-84107A45DECF}">
      <dsp:nvSpPr>
        <dsp:cNvPr id="0" name=""/>
        <dsp:cNvSpPr/>
      </dsp:nvSpPr>
      <dsp:spPr>
        <a:xfrm>
          <a:off x="0" y="4348061"/>
          <a:ext cx="7643866" cy="7141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2693" tIns="22860" rIns="128016" bIns="22860" numCol="1" spcCol="1270" anchor="t" anchorCtr="0">
          <a:noAutofit/>
        </a:bodyPr>
        <a:lstStyle/>
        <a:p>
          <a:pPr marL="114300" lvl="1" indent="-114300" algn="l" defTabSz="622300">
            <a:lnSpc>
              <a:spcPct val="90000"/>
            </a:lnSpc>
            <a:spcBef>
              <a:spcPct val="0"/>
            </a:spcBef>
            <a:spcAft>
              <a:spcPct val="20000"/>
            </a:spcAft>
            <a:buChar char="••"/>
          </a:pPr>
          <a:r>
            <a:rPr lang="en-NZ" sz="1400" kern="1200" dirty="0" smtClean="0"/>
            <a:t>The program segments are specified by programmer to the compiler (Decision made by the programmer)</a:t>
          </a:r>
          <a:endParaRPr lang="en-US" sz="1400" kern="1200" dirty="0"/>
        </a:p>
      </dsp:txBody>
      <dsp:txXfrm>
        <a:off x="0" y="4348061"/>
        <a:ext cx="7643866" cy="7141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32A6AD-2FB4-4DFD-B993-58740C4DEB19}">
      <dsp:nvSpPr>
        <dsp:cNvPr id="0" name=""/>
        <dsp:cNvSpPr/>
      </dsp:nvSpPr>
      <dsp:spPr>
        <a:xfrm>
          <a:off x="711199" y="0"/>
          <a:ext cx="4064000" cy="406400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F90E25B-F1C0-4D19-B9F8-20386D4914E8}">
      <dsp:nvSpPr>
        <dsp:cNvPr id="0" name=""/>
        <dsp:cNvSpPr/>
      </dsp:nvSpPr>
      <dsp:spPr>
        <a:xfrm>
          <a:off x="2743199" y="406796"/>
          <a:ext cx="2641600" cy="577849"/>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i="1" kern="1200" dirty="0" smtClean="0"/>
            <a:t>Code</a:t>
          </a:r>
          <a:endParaRPr lang="en-US" sz="2000" i="1" kern="1200" dirty="0"/>
        </a:p>
      </dsp:txBody>
      <dsp:txXfrm>
        <a:off x="2771407" y="435004"/>
        <a:ext cx="2585184" cy="521433"/>
      </dsp:txXfrm>
    </dsp:sp>
    <dsp:sp modelId="{034ACDFE-5B44-4B6C-972E-A2EFE2B55FD1}">
      <dsp:nvSpPr>
        <dsp:cNvPr id="0" name=""/>
        <dsp:cNvSpPr/>
      </dsp:nvSpPr>
      <dsp:spPr>
        <a:xfrm>
          <a:off x="2743199" y="1056878"/>
          <a:ext cx="2641600" cy="577849"/>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i="1" kern="1200" dirty="0" smtClean="0"/>
            <a:t>Global Variables</a:t>
          </a:r>
          <a:endParaRPr lang="en-US" sz="2000" i="1" kern="1200" dirty="0"/>
        </a:p>
      </dsp:txBody>
      <dsp:txXfrm>
        <a:off x="2771407" y="1085086"/>
        <a:ext cx="2585184" cy="521433"/>
      </dsp:txXfrm>
    </dsp:sp>
    <dsp:sp modelId="{46AA1378-F68E-497A-BAD6-F0E2B393D46E}">
      <dsp:nvSpPr>
        <dsp:cNvPr id="0" name=""/>
        <dsp:cNvSpPr/>
      </dsp:nvSpPr>
      <dsp:spPr>
        <a:xfrm>
          <a:off x="2743199" y="1706959"/>
          <a:ext cx="2641600" cy="577849"/>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i="1" kern="1200" dirty="0" smtClean="0"/>
            <a:t>Heap</a:t>
          </a:r>
          <a:endParaRPr lang="en-US" sz="2000" kern="1200" dirty="0"/>
        </a:p>
      </dsp:txBody>
      <dsp:txXfrm>
        <a:off x="2771407" y="1735167"/>
        <a:ext cx="2585184" cy="521433"/>
      </dsp:txXfrm>
    </dsp:sp>
    <dsp:sp modelId="{41943CC6-7CD9-403C-908E-28289C937B50}">
      <dsp:nvSpPr>
        <dsp:cNvPr id="0" name=""/>
        <dsp:cNvSpPr/>
      </dsp:nvSpPr>
      <dsp:spPr>
        <a:xfrm>
          <a:off x="2743199" y="2357040"/>
          <a:ext cx="2641600" cy="577849"/>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i="1" kern="1200" smtClean="0"/>
            <a:t>The standard C library</a:t>
          </a:r>
          <a:endParaRPr lang="en-US" sz="2000" i="1" kern="1200" dirty="0" smtClean="0"/>
        </a:p>
      </dsp:txBody>
      <dsp:txXfrm>
        <a:off x="2771407" y="2385248"/>
        <a:ext cx="2585184" cy="521433"/>
      </dsp:txXfrm>
    </dsp:sp>
    <dsp:sp modelId="{B89B70F6-0498-4F28-B4FC-65FA631A7C62}">
      <dsp:nvSpPr>
        <dsp:cNvPr id="0" name=""/>
        <dsp:cNvSpPr/>
      </dsp:nvSpPr>
      <dsp:spPr>
        <a:xfrm>
          <a:off x="2743199" y="3007121"/>
          <a:ext cx="2641600" cy="577849"/>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i="1" kern="1200" dirty="0" smtClean="0"/>
            <a:t>Stack</a:t>
          </a:r>
        </a:p>
      </dsp:txBody>
      <dsp:txXfrm>
        <a:off x="2771407" y="3035329"/>
        <a:ext cx="2585184" cy="52143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0F775D-E7D1-4EE8-9BAE-ED26C1CDF138}">
      <dsp:nvSpPr>
        <dsp:cNvPr id="0" name=""/>
        <dsp:cNvSpPr/>
      </dsp:nvSpPr>
      <dsp:spPr>
        <a:xfrm>
          <a:off x="2943" y="571505"/>
          <a:ext cx="2307363" cy="500063"/>
        </a:xfrm>
        <a:prstGeom prst="roundRect">
          <a:avLst>
            <a:gd name="adj" fmla="val 10000"/>
          </a:avLst>
        </a:prstGeom>
        <a:gradFill rotWithShape="0">
          <a:gsLst>
            <a:gs pos="0">
              <a:schemeClr val="accent2">
                <a:alpha val="80000"/>
                <a:hueOff val="0"/>
                <a:satOff val="0"/>
                <a:lumOff val="0"/>
                <a:alphaOff val="0"/>
                <a:tint val="50000"/>
                <a:satMod val="300000"/>
              </a:schemeClr>
            </a:gs>
            <a:gs pos="35000">
              <a:schemeClr val="accent2">
                <a:alpha val="80000"/>
                <a:hueOff val="0"/>
                <a:satOff val="0"/>
                <a:lumOff val="0"/>
                <a:alphaOff val="0"/>
                <a:tint val="37000"/>
                <a:satMod val="300000"/>
              </a:schemeClr>
            </a:gs>
            <a:gs pos="100000">
              <a:schemeClr val="accent2">
                <a:alpha val="8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kern="1200" dirty="0" smtClean="0"/>
            <a:t>Logical Address space</a:t>
          </a:r>
          <a:endParaRPr lang="en-US" sz="1900" kern="1200" dirty="0"/>
        </a:p>
      </dsp:txBody>
      <dsp:txXfrm>
        <a:off x="17589" y="586151"/>
        <a:ext cx="2278071" cy="470771"/>
      </dsp:txXfrm>
    </dsp:sp>
    <dsp:sp modelId="{CDF89081-3B07-438C-B605-6A66E053EC6E}">
      <dsp:nvSpPr>
        <dsp:cNvPr id="0" name=""/>
        <dsp:cNvSpPr/>
      </dsp:nvSpPr>
      <dsp:spPr>
        <a:xfrm rot="20570202">
          <a:off x="2288798" y="615817"/>
          <a:ext cx="965962" cy="126386"/>
        </a:xfrm>
        <a:custGeom>
          <a:avLst/>
          <a:gdLst/>
          <a:ahLst/>
          <a:cxnLst/>
          <a:rect l="0" t="0" r="0" b="0"/>
          <a:pathLst>
            <a:path>
              <a:moveTo>
                <a:pt x="0" y="63193"/>
              </a:moveTo>
              <a:lnTo>
                <a:pt x="965962" y="63193"/>
              </a:lnTo>
            </a:path>
          </a:pathLst>
        </a:custGeom>
        <a:noFill/>
        <a:ln w="25400" cap="flat" cmpd="sng" algn="ctr">
          <a:solidFill>
            <a:schemeClr val="accent2">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747630" y="654862"/>
        <a:ext cx="48298" cy="48298"/>
      </dsp:txXfrm>
    </dsp:sp>
    <dsp:sp modelId="{716BB36D-368C-4FD5-8548-9DFE02BC8FC6}">
      <dsp:nvSpPr>
        <dsp:cNvPr id="0" name=""/>
        <dsp:cNvSpPr/>
      </dsp:nvSpPr>
      <dsp:spPr>
        <a:xfrm>
          <a:off x="3233252" y="300632"/>
          <a:ext cx="2307363" cy="471705"/>
        </a:xfrm>
        <a:prstGeom prst="roundRect">
          <a:avLst>
            <a:gd name="adj" fmla="val 10000"/>
          </a:avLst>
        </a:prstGeom>
        <a:gradFill rotWithShape="0">
          <a:gsLst>
            <a:gs pos="0">
              <a:schemeClr val="accent2">
                <a:alpha val="70000"/>
                <a:hueOff val="0"/>
                <a:satOff val="0"/>
                <a:lumOff val="0"/>
                <a:alphaOff val="0"/>
                <a:tint val="50000"/>
                <a:satMod val="300000"/>
              </a:schemeClr>
            </a:gs>
            <a:gs pos="35000">
              <a:schemeClr val="accent2">
                <a:alpha val="70000"/>
                <a:hueOff val="0"/>
                <a:satOff val="0"/>
                <a:lumOff val="0"/>
                <a:alphaOff val="0"/>
                <a:tint val="37000"/>
                <a:satMod val="300000"/>
              </a:schemeClr>
            </a:gs>
            <a:gs pos="100000">
              <a:schemeClr val="accent2">
                <a:alpha val="7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kern="1200" dirty="0" smtClean="0"/>
            <a:t>Segment number</a:t>
          </a:r>
          <a:endParaRPr lang="en-US" sz="1900" kern="1200" dirty="0"/>
        </a:p>
      </dsp:txBody>
      <dsp:txXfrm>
        <a:off x="3247068" y="314448"/>
        <a:ext cx="2279731" cy="444073"/>
      </dsp:txXfrm>
    </dsp:sp>
    <dsp:sp modelId="{424020FF-EB74-4D05-9B22-076DA7F2AF2B}">
      <dsp:nvSpPr>
        <dsp:cNvPr id="0" name=""/>
        <dsp:cNvSpPr/>
      </dsp:nvSpPr>
      <dsp:spPr>
        <a:xfrm rot="1155239">
          <a:off x="2282965" y="919533"/>
          <a:ext cx="977628" cy="126386"/>
        </a:xfrm>
        <a:custGeom>
          <a:avLst/>
          <a:gdLst/>
          <a:ahLst/>
          <a:cxnLst/>
          <a:rect l="0" t="0" r="0" b="0"/>
          <a:pathLst>
            <a:path>
              <a:moveTo>
                <a:pt x="0" y="63193"/>
              </a:moveTo>
              <a:lnTo>
                <a:pt x="977628" y="63193"/>
              </a:lnTo>
            </a:path>
          </a:pathLst>
        </a:custGeom>
        <a:noFill/>
        <a:ln w="25400" cap="flat" cmpd="sng" algn="ctr">
          <a:solidFill>
            <a:schemeClr val="accent2">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747339" y="958285"/>
        <a:ext cx="48881" cy="48881"/>
      </dsp:txXfrm>
    </dsp:sp>
    <dsp:sp modelId="{D7F8F018-B93A-421E-BB27-718E57788361}">
      <dsp:nvSpPr>
        <dsp:cNvPr id="0" name=""/>
        <dsp:cNvSpPr/>
      </dsp:nvSpPr>
      <dsp:spPr>
        <a:xfrm>
          <a:off x="3233252" y="945390"/>
          <a:ext cx="2307363" cy="397051"/>
        </a:xfrm>
        <a:prstGeom prst="roundRect">
          <a:avLst>
            <a:gd name="adj" fmla="val 10000"/>
          </a:avLst>
        </a:prstGeom>
        <a:gradFill rotWithShape="0">
          <a:gsLst>
            <a:gs pos="0">
              <a:schemeClr val="accent2">
                <a:alpha val="70000"/>
                <a:hueOff val="0"/>
                <a:satOff val="0"/>
                <a:lumOff val="0"/>
                <a:alphaOff val="0"/>
                <a:tint val="50000"/>
                <a:satMod val="300000"/>
              </a:schemeClr>
            </a:gs>
            <a:gs pos="35000">
              <a:schemeClr val="accent2">
                <a:alpha val="70000"/>
                <a:hueOff val="0"/>
                <a:satOff val="0"/>
                <a:lumOff val="0"/>
                <a:alphaOff val="0"/>
                <a:tint val="37000"/>
                <a:satMod val="300000"/>
              </a:schemeClr>
            </a:gs>
            <a:gs pos="100000">
              <a:schemeClr val="accent2">
                <a:alpha val="7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kern="1200" dirty="0" smtClean="0"/>
            <a:t>Offset</a:t>
          </a:r>
          <a:endParaRPr lang="en-US" sz="1900" kern="1200" dirty="0"/>
        </a:p>
      </dsp:txBody>
      <dsp:txXfrm>
        <a:off x="3244881" y="957019"/>
        <a:ext cx="2284105" cy="37379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16B99C-4EAC-7F47-8867-A4C76D9F80B9}">
      <dsp:nvSpPr>
        <dsp:cNvPr id="0" name=""/>
        <dsp:cNvSpPr/>
      </dsp:nvSpPr>
      <dsp:spPr>
        <a:xfrm>
          <a:off x="20119" y="710451"/>
          <a:ext cx="3708967" cy="3105060"/>
        </a:xfrm>
        <a:prstGeom prst="roundRect">
          <a:avLst>
            <a:gd name="adj" fmla="val 10000"/>
          </a:avLst>
        </a:prstGeom>
        <a:solidFill>
          <a:schemeClr val="accent4">
            <a:lumMod val="5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dirty="0" smtClean="0"/>
            <a:t>In a combined paging/segmentation system a user’s address space is broken up into a number of segments. Each segment is broken up into a number of fixed-sized pages which are equal in length to a main memory frame</a:t>
          </a:r>
          <a:endParaRPr lang="en-US" sz="2200" kern="1200" dirty="0"/>
        </a:p>
      </dsp:txBody>
      <dsp:txXfrm>
        <a:off x="111063" y="801395"/>
        <a:ext cx="3527079" cy="2923172"/>
      </dsp:txXfrm>
    </dsp:sp>
    <dsp:sp modelId="{D9DAF0E8-88AE-9D49-97D7-BB2E2BAD5635}">
      <dsp:nvSpPr>
        <dsp:cNvPr id="0" name=""/>
        <dsp:cNvSpPr/>
      </dsp:nvSpPr>
      <dsp:spPr>
        <a:xfrm rot="19892273">
          <a:off x="3634297" y="1854955"/>
          <a:ext cx="1568479" cy="68549"/>
        </a:xfrm>
        <a:custGeom>
          <a:avLst/>
          <a:gdLst/>
          <a:ahLst/>
          <a:cxnLst/>
          <a:rect l="0" t="0" r="0" b="0"/>
          <a:pathLst>
            <a:path>
              <a:moveTo>
                <a:pt x="0" y="34274"/>
              </a:moveTo>
              <a:lnTo>
                <a:pt x="1568479" y="34274"/>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379325" y="1850018"/>
        <a:ext cx="78423" cy="78423"/>
      </dsp:txXfrm>
    </dsp:sp>
    <dsp:sp modelId="{4877654D-7D28-164B-92B9-382C31F42FCB}">
      <dsp:nvSpPr>
        <dsp:cNvPr id="0" name=""/>
        <dsp:cNvSpPr/>
      </dsp:nvSpPr>
      <dsp:spPr>
        <a:xfrm>
          <a:off x="5107987" y="908771"/>
          <a:ext cx="3095356" cy="121341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i="1" kern="1200" dirty="0" smtClean="0">
              <a:solidFill>
                <a:srgbClr val="422C16"/>
              </a:solidFill>
            </a:rPr>
            <a:t>Segmentation is visible to the programmer</a:t>
          </a:r>
        </a:p>
      </dsp:txBody>
      <dsp:txXfrm>
        <a:off x="5143527" y="944311"/>
        <a:ext cx="3024276" cy="1142335"/>
      </dsp:txXfrm>
    </dsp:sp>
    <dsp:sp modelId="{46DC0573-937E-AD4B-991E-D1C6705C9487}">
      <dsp:nvSpPr>
        <dsp:cNvPr id="0" name=""/>
        <dsp:cNvSpPr/>
      </dsp:nvSpPr>
      <dsp:spPr>
        <a:xfrm rot="1685447">
          <a:off x="3637027" y="2596696"/>
          <a:ext cx="1563020" cy="68549"/>
        </a:xfrm>
        <a:custGeom>
          <a:avLst/>
          <a:gdLst/>
          <a:ahLst/>
          <a:cxnLst/>
          <a:rect l="0" t="0" r="0" b="0"/>
          <a:pathLst>
            <a:path>
              <a:moveTo>
                <a:pt x="0" y="34274"/>
              </a:moveTo>
              <a:lnTo>
                <a:pt x="1563020" y="34274"/>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379461" y="2591895"/>
        <a:ext cx="78151" cy="78151"/>
      </dsp:txXfrm>
    </dsp:sp>
    <dsp:sp modelId="{EDE292BD-4C6C-2B42-BD10-FDE3CE5FB6C6}">
      <dsp:nvSpPr>
        <dsp:cNvPr id="0" name=""/>
        <dsp:cNvSpPr/>
      </dsp:nvSpPr>
      <dsp:spPr>
        <a:xfrm>
          <a:off x="5107987" y="2380731"/>
          <a:ext cx="3101492" cy="1236460"/>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i="1" kern="1200" dirty="0" smtClean="0">
              <a:solidFill>
                <a:srgbClr val="422C16"/>
              </a:solidFill>
            </a:rPr>
            <a:t>Paging is transparent to the programmer</a:t>
          </a:r>
        </a:p>
      </dsp:txBody>
      <dsp:txXfrm>
        <a:off x="5144202" y="2416946"/>
        <a:ext cx="3029062" cy="116403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0F775D-E7D1-4EE8-9BAE-ED26C1CDF138}">
      <dsp:nvSpPr>
        <dsp:cNvPr id="0" name=""/>
        <dsp:cNvSpPr/>
      </dsp:nvSpPr>
      <dsp:spPr>
        <a:xfrm>
          <a:off x="1728" y="1339271"/>
          <a:ext cx="1660935" cy="1036232"/>
        </a:xfrm>
        <a:prstGeom prst="roundRect">
          <a:avLst>
            <a:gd name="adj" fmla="val 10000"/>
          </a:avLst>
        </a:prstGeom>
        <a:gradFill rotWithShape="0">
          <a:gsLst>
            <a:gs pos="0">
              <a:schemeClr val="accent2">
                <a:alpha val="80000"/>
                <a:hueOff val="0"/>
                <a:satOff val="0"/>
                <a:lumOff val="0"/>
                <a:alphaOff val="0"/>
                <a:tint val="50000"/>
                <a:satMod val="300000"/>
              </a:schemeClr>
            </a:gs>
            <a:gs pos="35000">
              <a:schemeClr val="accent2">
                <a:alpha val="80000"/>
                <a:hueOff val="0"/>
                <a:satOff val="0"/>
                <a:lumOff val="0"/>
                <a:alphaOff val="0"/>
                <a:tint val="37000"/>
                <a:satMod val="300000"/>
              </a:schemeClr>
            </a:gs>
            <a:gs pos="100000">
              <a:schemeClr val="accent2">
                <a:alpha val="8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en-US" sz="2100" kern="1200" dirty="0" smtClean="0"/>
            <a:t>Logical Address space</a:t>
          </a:r>
          <a:endParaRPr lang="en-US" sz="2100" kern="1200" dirty="0"/>
        </a:p>
      </dsp:txBody>
      <dsp:txXfrm>
        <a:off x="32078" y="1369621"/>
        <a:ext cx="1600235" cy="975532"/>
      </dsp:txXfrm>
    </dsp:sp>
    <dsp:sp modelId="{CDF89081-3B07-438C-B605-6A66E053EC6E}">
      <dsp:nvSpPr>
        <dsp:cNvPr id="0" name=""/>
        <dsp:cNvSpPr/>
      </dsp:nvSpPr>
      <dsp:spPr>
        <a:xfrm rot="19697782">
          <a:off x="1494940" y="1208783"/>
          <a:ext cx="2247977" cy="115839"/>
        </a:xfrm>
        <a:custGeom>
          <a:avLst/>
          <a:gdLst/>
          <a:ahLst/>
          <a:cxnLst/>
          <a:rect l="0" t="0" r="0" b="0"/>
          <a:pathLst>
            <a:path>
              <a:moveTo>
                <a:pt x="0" y="57919"/>
              </a:moveTo>
              <a:lnTo>
                <a:pt x="2247977" y="57919"/>
              </a:lnTo>
            </a:path>
          </a:pathLst>
        </a:custGeom>
        <a:noFill/>
        <a:ln w="25400" cap="flat" cmpd="sng" algn="ctr">
          <a:solidFill>
            <a:schemeClr val="accent2">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en-US" sz="800" kern="1200"/>
        </a:p>
      </dsp:txBody>
      <dsp:txXfrm>
        <a:off x="2562730" y="1210503"/>
        <a:ext cx="112398" cy="112398"/>
      </dsp:txXfrm>
    </dsp:sp>
    <dsp:sp modelId="{716BB36D-368C-4FD5-8548-9DFE02BC8FC6}">
      <dsp:nvSpPr>
        <dsp:cNvPr id="0" name=""/>
        <dsp:cNvSpPr/>
      </dsp:nvSpPr>
      <dsp:spPr>
        <a:xfrm>
          <a:off x="3575194" y="187283"/>
          <a:ext cx="4781323" cy="977469"/>
        </a:xfrm>
        <a:prstGeom prst="roundRect">
          <a:avLst>
            <a:gd name="adj" fmla="val 10000"/>
          </a:avLst>
        </a:prstGeom>
        <a:gradFill rotWithShape="0">
          <a:gsLst>
            <a:gs pos="0">
              <a:schemeClr val="accent2">
                <a:alpha val="70000"/>
                <a:hueOff val="0"/>
                <a:satOff val="0"/>
                <a:lumOff val="0"/>
                <a:alphaOff val="0"/>
                <a:tint val="50000"/>
                <a:satMod val="300000"/>
              </a:schemeClr>
            </a:gs>
            <a:gs pos="35000">
              <a:schemeClr val="accent2">
                <a:alpha val="70000"/>
                <a:hueOff val="0"/>
                <a:satOff val="0"/>
                <a:lumOff val="0"/>
                <a:alphaOff val="0"/>
                <a:tint val="37000"/>
                <a:satMod val="300000"/>
              </a:schemeClr>
            </a:gs>
            <a:gs pos="100000">
              <a:schemeClr val="accent2">
                <a:alpha val="7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335" tIns="13335" rIns="13335" bIns="13335" numCol="1" spcCol="1270" anchor="ctr" anchorCtr="0">
          <a:noAutofit/>
        </a:bodyPr>
        <a:lstStyle/>
        <a:p>
          <a:pPr lvl="0" algn="l" defTabSz="933450">
            <a:lnSpc>
              <a:spcPct val="90000"/>
            </a:lnSpc>
            <a:spcBef>
              <a:spcPct val="0"/>
            </a:spcBef>
            <a:spcAft>
              <a:spcPct val="35000"/>
            </a:spcAft>
          </a:pPr>
          <a:r>
            <a:rPr lang="en-US" sz="2100" kern="1200" dirty="0" smtClean="0"/>
            <a:t>Segment number :  </a:t>
          </a:r>
          <a:r>
            <a:rPr lang="en-US" sz="2100" i="1" kern="1200" dirty="0" smtClean="0"/>
            <a:t>used to index the segment table who’s entry gives the starting address of the page table for that segment. </a:t>
          </a:r>
          <a:endParaRPr lang="en-US" sz="2100" i="1" kern="1200" dirty="0"/>
        </a:p>
      </dsp:txBody>
      <dsp:txXfrm>
        <a:off x="3603823" y="215912"/>
        <a:ext cx="4724065" cy="920211"/>
      </dsp:txXfrm>
    </dsp:sp>
    <dsp:sp modelId="{424020FF-EB74-4D05-9B22-076DA7F2AF2B}">
      <dsp:nvSpPr>
        <dsp:cNvPr id="0" name=""/>
        <dsp:cNvSpPr/>
      </dsp:nvSpPr>
      <dsp:spPr>
        <a:xfrm rot="138960">
          <a:off x="1661883" y="1838143"/>
          <a:ext cx="1914092" cy="115839"/>
        </a:xfrm>
        <a:custGeom>
          <a:avLst/>
          <a:gdLst/>
          <a:ahLst/>
          <a:cxnLst/>
          <a:rect l="0" t="0" r="0" b="0"/>
          <a:pathLst>
            <a:path>
              <a:moveTo>
                <a:pt x="0" y="57919"/>
              </a:moveTo>
              <a:lnTo>
                <a:pt x="1914092" y="57919"/>
              </a:lnTo>
            </a:path>
          </a:pathLst>
        </a:custGeom>
        <a:noFill/>
        <a:ln w="25400" cap="flat" cmpd="sng" algn="ctr">
          <a:solidFill>
            <a:schemeClr val="accent2">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kern="1200"/>
        </a:p>
      </dsp:txBody>
      <dsp:txXfrm>
        <a:off x="2571077" y="1848210"/>
        <a:ext cx="95704" cy="95704"/>
      </dsp:txXfrm>
    </dsp:sp>
    <dsp:sp modelId="{D7F8F018-B93A-421E-BB27-718E57788361}">
      <dsp:nvSpPr>
        <dsp:cNvPr id="0" name=""/>
        <dsp:cNvSpPr/>
      </dsp:nvSpPr>
      <dsp:spPr>
        <a:xfrm>
          <a:off x="3575194" y="1523352"/>
          <a:ext cx="4781323" cy="822770"/>
        </a:xfrm>
        <a:prstGeom prst="roundRect">
          <a:avLst>
            <a:gd name="adj" fmla="val 10000"/>
          </a:avLst>
        </a:prstGeom>
        <a:gradFill rotWithShape="0">
          <a:gsLst>
            <a:gs pos="0">
              <a:schemeClr val="accent2">
                <a:alpha val="70000"/>
                <a:hueOff val="0"/>
                <a:satOff val="0"/>
                <a:lumOff val="0"/>
                <a:alphaOff val="0"/>
                <a:tint val="50000"/>
                <a:satMod val="300000"/>
              </a:schemeClr>
            </a:gs>
            <a:gs pos="35000">
              <a:schemeClr val="accent2">
                <a:alpha val="70000"/>
                <a:hueOff val="0"/>
                <a:satOff val="0"/>
                <a:lumOff val="0"/>
                <a:alphaOff val="0"/>
                <a:tint val="37000"/>
                <a:satMod val="300000"/>
              </a:schemeClr>
            </a:gs>
            <a:gs pos="100000">
              <a:schemeClr val="accent2">
                <a:alpha val="7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en-US" sz="2100" kern="1200" dirty="0" smtClean="0"/>
            <a:t>Page number : </a:t>
          </a:r>
          <a:r>
            <a:rPr lang="en-US" sz="2100" i="1" kern="1200" dirty="0" smtClean="0"/>
            <a:t>used to index that page table to obtain the corresponding frame number</a:t>
          </a:r>
          <a:endParaRPr lang="en-US" sz="2100" i="1" kern="1200" dirty="0"/>
        </a:p>
      </dsp:txBody>
      <dsp:txXfrm>
        <a:off x="3599292" y="1547450"/>
        <a:ext cx="4733127" cy="774574"/>
      </dsp:txXfrm>
    </dsp:sp>
    <dsp:sp modelId="{EC25875E-78EE-44FF-9D03-65C742DAB67A}">
      <dsp:nvSpPr>
        <dsp:cNvPr id="0" name=""/>
        <dsp:cNvSpPr/>
      </dsp:nvSpPr>
      <dsp:spPr>
        <a:xfrm rot="2001040">
          <a:off x="1474143" y="2428827"/>
          <a:ext cx="2289572" cy="115839"/>
        </a:xfrm>
        <a:custGeom>
          <a:avLst/>
          <a:gdLst/>
          <a:ahLst/>
          <a:cxnLst/>
          <a:rect l="0" t="0" r="0" b="0"/>
          <a:pathLst>
            <a:path>
              <a:moveTo>
                <a:pt x="0" y="57919"/>
              </a:moveTo>
              <a:lnTo>
                <a:pt x="2289572" y="57919"/>
              </a:lnTo>
            </a:path>
          </a:pathLst>
        </a:custGeom>
        <a:noFill/>
        <a:ln w="25400" cap="flat" cmpd="sng" algn="ctr">
          <a:solidFill>
            <a:schemeClr val="accent2">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en-US" sz="800" kern="1200"/>
        </a:p>
      </dsp:txBody>
      <dsp:txXfrm>
        <a:off x="2561690" y="2429508"/>
        <a:ext cx="114478" cy="114478"/>
      </dsp:txXfrm>
    </dsp:sp>
    <dsp:sp modelId="{E4C8DDFB-DBBD-4807-988B-738B5016D73A}">
      <dsp:nvSpPr>
        <dsp:cNvPr id="0" name=""/>
        <dsp:cNvSpPr/>
      </dsp:nvSpPr>
      <dsp:spPr>
        <a:xfrm>
          <a:off x="3575194" y="2704722"/>
          <a:ext cx="4781323" cy="822770"/>
        </a:xfrm>
        <a:prstGeom prst="roundRect">
          <a:avLst>
            <a:gd name="adj" fmla="val 10000"/>
          </a:avLst>
        </a:prstGeom>
        <a:gradFill rotWithShape="0">
          <a:gsLst>
            <a:gs pos="0">
              <a:schemeClr val="accent2">
                <a:alpha val="70000"/>
                <a:hueOff val="0"/>
                <a:satOff val="0"/>
                <a:lumOff val="0"/>
                <a:alphaOff val="0"/>
                <a:tint val="50000"/>
                <a:satMod val="300000"/>
              </a:schemeClr>
            </a:gs>
            <a:gs pos="35000">
              <a:schemeClr val="accent2">
                <a:alpha val="70000"/>
                <a:hueOff val="0"/>
                <a:satOff val="0"/>
                <a:lumOff val="0"/>
                <a:alphaOff val="0"/>
                <a:tint val="37000"/>
                <a:satMod val="300000"/>
              </a:schemeClr>
            </a:gs>
            <a:gs pos="100000">
              <a:schemeClr val="accent2">
                <a:alpha val="7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en-US" sz="2100" kern="1200" dirty="0" smtClean="0"/>
            <a:t>Offset : </a:t>
          </a:r>
          <a:r>
            <a:rPr lang="en-US" sz="2100" i="1" kern="1200" dirty="0" smtClean="0"/>
            <a:t>used to locate the word within the frame.</a:t>
          </a:r>
          <a:endParaRPr lang="en-US" sz="2100" i="1" kern="1200" dirty="0"/>
        </a:p>
      </dsp:txBody>
      <dsp:txXfrm>
        <a:off x="3599292" y="2728820"/>
        <a:ext cx="4733127" cy="77457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321138A-487A-446B-8C9A-3503AF540797}" type="datetimeFigureOut">
              <a:rPr lang="en-US" smtClean="0"/>
              <a:pPr/>
              <a:t>27/10/16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9FCD63-7570-404C-BB3A-8769EF8A3381}" type="slidenum">
              <a:rPr lang="en-US" smtClean="0"/>
              <a:pPr/>
              <a:t>‹#›</a:t>
            </a:fld>
            <a:endParaRPr lang="en-US"/>
          </a:p>
        </p:txBody>
      </p:sp>
    </p:spTree>
    <p:extLst>
      <p:ext uri="{BB962C8B-B14F-4D97-AF65-F5344CB8AC3E}">
        <p14:creationId xmlns:p14="http://schemas.microsoft.com/office/powerpoint/2010/main" val="363671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Slide Image Placeholder 1"/>
          <p:cNvSpPr>
            <a:spLocks noGrp="1" noRot="1" noChangeAspect="1"/>
          </p:cNvSpPr>
          <p:nvPr>
            <p:ph type="sldImg"/>
          </p:nvPr>
        </p:nvSpPr>
        <p:spPr bwMode="auto">
          <a:noFill/>
          <a:ln>
            <a:solidFill>
              <a:srgbClr val="000000"/>
            </a:solidFill>
            <a:miter lim="800000"/>
            <a:headEnd/>
            <a:tailEnd/>
          </a:ln>
        </p:spPr>
      </p:sp>
      <p:sp>
        <p:nvSpPr>
          <p:cNvPr id="324610"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Segmentation lends itself to the implementation of protection and sharing policies.</a:t>
            </a:r>
          </a:p>
          <a:p>
            <a:r>
              <a:rPr lang="en-US" smtClean="0"/>
              <a:t>Because each segment table entry includes a length as well as a base address, a program</a:t>
            </a:r>
          </a:p>
          <a:p>
            <a:r>
              <a:rPr lang="en-US" smtClean="0"/>
              <a:t>cannot inadvertently access a main memory location beyond the limits of a</a:t>
            </a:r>
          </a:p>
          <a:p>
            <a:r>
              <a:rPr lang="en-US" smtClean="0"/>
              <a:t>segment. To achieve sharing, it is possible for a segment to be referenced in the segment</a:t>
            </a:r>
          </a:p>
          <a:p>
            <a:r>
              <a:rPr lang="en-US" smtClean="0"/>
              <a:t>tables of more than one process. The same mechanisms are, of course, available</a:t>
            </a:r>
          </a:p>
          <a:p>
            <a:r>
              <a:rPr lang="en-US" smtClean="0"/>
              <a:t>in a paging system. However, in this case the page structure of programs and</a:t>
            </a:r>
          </a:p>
          <a:p>
            <a:r>
              <a:rPr lang="en-US" smtClean="0"/>
              <a:t>data is not visible to the programmer, making the specification of protection and</a:t>
            </a:r>
          </a:p>
          <a:p>
            <a:r>
              <a:rPr lang="en-US" smtClean="0"/>
              <a:t>sharing requirements more awkward.</a:t>
            </a:r>
            <a:endParaRPr lang="en-NZ" smtClean="0"/>
          </a:p>
        </p:txBody>
      </p:sp>
      <p:sp>
        <p:nvSpPr>
          <p:cNvPr id="4" name="Slide Number Placeholder 3"/>
          <p:cNvSpPr>
            <a:spLocks noGrp="1"/>
          </p:cNvSpPr>
          <p:nvPr>
            <p:ph type="sldNum" sz="quarter" idx="5"/>
          </p:nvPr>
        </p:nvSpPr>
        <p:spPr/>
        <p:txBody>
          <a:bodyPr/>
          <a:lstStyle/>
          <a:p>
            <a:pPr>
              <a:defRPr/>
            </a:pPr>
            <a:fld id="{5A3A0629-F6BC-4B3E-92BA-E2AC45A50F9D}" type="slidenum">
              <a:rPr lang="en-US" smtClean="0"/>
              <a:pPr>
                <a:defRPr/>
              </a:pPr>
              <a:t>17</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s-ES"/>
          </a:p>
        </p:txBody>
      </p:sp>
      <p:sp>
        <p:nvSpPr>
          <p:cNvPr id="5" name="Footer Placeholder 4"/>
          <p:cNvSpPr>
            <a:spLocks noGrp="1"/>
          </p:cNvSpPr>
          <p:nvPr>
            <p:ph type="ftr" sz="quarter" idx="11"/>
          </p:nvPr>
        </p:nvSpPr>
        <p:spPr/>
        <p:txBody>
          <a:bodyPr/>
          <a:lstStyle>
            <a:lvl1pPr>
              <a:defRPr/>
            </a:lvl1pPr>
          </a:lstStyle>
          <a:p>
            <a:endParaRPr lang="es-ES"/>
          </a:p>
        </p:txBody>
      </p:sp>
      <p:sp>
        <p:nvSpPr>
          <p:cNvPr id="6" name="Slide Number Placeholder 5"/>
          <p:cNvSpPr>
            <a:spLocks noGrp="1"/>
          </p:cNvSpPr>
          <p:nvPr>
            <p:ph type="sldNum" sz="quarter" idx="12"/>
          </p:nvPr>
        </p:nvSpPr>
        <p:spPr/>
        <p:txBody>
          <a:bodyPr/>
          <a:lstStyle>
            <a:lvl1pPr>
              <a:defRPr/>
            </a:lvl1pPr>
          </a:lstStyle>
          <a:p>
            <a:fld id="{2E015BC6-C186-41CD-AB1E-726D51AA6153}" type="slidenum">
              <a:rPr lang="es-ES"/>
              <a:pPr/>
              <a:t>‹#›</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s-ES"/>
          </a:p>
        </p:txBody>
      </p:sp>
      <p:sp>
        <p:nvSpPr>
          <p:cNvPr id="5" name="Footer Placeholder 4"/>
          <p:cNvSpPr>
            <a:spLocks noGrp="1"/>
          </p:cNvSpPr>
          <p:nvPr>
            <p:ph type="ftr" sz="quarter" idx="11"/>
          </p:nvPr>
        </p:nvSpPr>
        <p:spPr/>
        <p:txBody>
          <a:bodyPr/>
          <a:lstStyle>
            <a:lvl1pPr>
              <a:defRPr/>
            </a:lvl1pPr>
          </a:lstStyle>
          <a:p>
            <a:endParaRPr lang="es-ES"/>
          </a:p>
        </p:txBody>
      </p:sp>
      <p:sp>
        <p:nvSpPr>
          <p:cNvPr id="6" name="Slide Number Placeholder 5"/>
          <p:cNvSpPr>
            <a:spLocks noGrp="1"/>
          </p:cNvSpPr>
          <p:nvPr>
            <p:ph type="sldNum" sz="quarter" idx="12"/>
          </p:nvPr>
        </p:nvSpPr>
        <p:spPr/>
        <p:txBody>
          <a:bodyPr/>
          <a:lstStyle>
            <a:lvl1pPr>
              <a:defRPr/>
            </a:lvl1pPr>
          </a:lstStyle>
          <a:p>
            <a:fld id="{3C6D1BC2-525F-46B8-A398-766812F8B4B2}" type="slidenum">
              <a:rPr lang="es-ES"/>
              <a:pPr/>
              <a:t>‹#›</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s-ES"/>
          </a:p>
        </p:txBody>
      </p:sp>
      <p:sp>
        <p:nvSpPr>
          <p:cNvPr id="5" name="Footer Placeholder 4"/>
          <p:cNvSpPr>
            <a:spLocks noGrp="1"/>
          </p:cNvSpPr>
          <p:nvPr>
            <p:ph type="ftr" sz="quarter" idx="11"/>
          </p:nvPr>
        </p:nvSpPr>
        <p:spPr/>
        <p:txBody>
          <a:bodyPr/>
          <a:lstStyle>
            <a:lvl1pPr>
              <a:defRPr/>
            </a:lvl1pPr>
          </a:lstStyle>
          <a:p>
            <a:endParaRPr lang="es-ES"/>
          </a:p>
        </p:txBody>
      </p:sp>
      <p:sp>
        <p:nvSpPr>
          <p:cNvPr id="6" name="Slide Number Placeholder 5"/>
          <p:cNvSpPr>
            <a:spLocks noGrp="1"/>
          </p:cNvSpPr>
          <p:nvPr>
            <p:ph type="sldNum" sz="quarter" idx="12"/>
          </p:nvPr>
        </p:nvSpPr>
        <p:spPr/>
        <p:txBody>
          <a:bodyPr/>
          <a:lstStyle>
            <a:lvl1pPr>
              <a:defRPr/>
            </a:lvl1pPr>
          </a:lstStyle>
          <a:p>
            <a:fld id="{E4FF1E39-12B5-4CD1-AEA0-A78005E2B4FE}" type="slidenum">
              <a:rPr lang="es-ES"/>
              <a:pPr/>
              <a:t>‹#›</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s-ES"/>
          </a:p>
        </p:txBody>
      </p:sp>
      <p:sp>
        <p:nvSpPr>
          <p:cNvPr id="6" name="Footer Placeholder 5"/>
          <p:cNvSpPr>
            <a:spLocks noGrp="1"/>
          </p:cNvSpPr>
          <p:nvPr>
            <p:ph type="ftr" sz="quarter" idx="11"/>
          </p:nvPr>
        </p:nvSpPr>
        <p:spPr/>
        <p:txBody>
          <a:bodyPr/>
          <a:lstStyle>
            <a:lvl1pPr>
              <a:defRPr/>
            </a:lvl1pPr>
          </a:lstStyle>
          <a:p>
            <a:endParaRPr lang="es-ES"/>
          </a:p>
        </p:txBody>
      </p:sp>
      <p:sp>
        <p:nvSpPr>
          <p:cNvPr id="7" name="Slide Number Placeholder 6"/>
          <p:cNvSpPr>
            <a:spLocks noGrp="1"/>
          </p:cNvSpPr>
          <p:nvPr>
            <p:ph type="sldNum" sz="quarter" idx="12"/>
          </p:nvPr>
        </p:nvSpPr>
        <p:spPr/>
        <p:txBody>
          <a:bodyPr/>
          <a:lstStyle>
            <a:lvl1pPr>
              <a:defRPr/>
            </a:lvl1pPr>
          </a:lstStyle>
          <a:p>
            <a:fld id="{7349F8D9-F36E-4481-86F1-98844311C18E}" type="slidenum">
              <a:rPr lang="es-ES"/>
              <a:pPr/>
              <a:t>‹#›</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s-ES"/>
          </a:p>
        </p:txBody>
      </p:sp>
      <p:sp>
        <p:nvSpPr>
          <p:cNvPr id="8" name="Footer Placeholder 7"/>
          <p:cNvSpPr>
            <a:spLocks noGrp="1"/>
          </p:cNvSpPr>
          <p:nvPr>
            <p:ph type="ftr" sz="quarter" idx="11"/>
          </p:nvPr>
        </p:nvSpPr>
        <p:spPr/>
        <p:txBody>
          <a:bodyPr/>
          <a:lstStyle>
            <a:lvl1pPr>
              <a:defRPr/>
            </a:lvl1pPr>
          </a:lstStyle>
          <a:p>
            <a:endParaRPr lang="es-ES"/>
          </a:p>
        </p:txBody>
      </p:sp>
      <p:sp>
        <p:nvSpPr>
          <p:cNvPr id="9" name="Slide Number Placeholder 8"/>
          <p:cNvSpPr>
            <a:spLocks noGrp="1"/>
          </p:cNvSpPr>
          <p:nvPr>
            <p:ph type="sldNum" sz="quarter" idx="12"/>
          </p:nvPr>
        </p:nvSpPr>
        <p:spPr/>
        <p:txBody>
          <a:bodyPr/>
          <a:lstStyle>
            <a:lvl1pPr>
              <a:defRPr/>
            </a:lvl1pPr>
          </a:lstStyle>
          <a:p>
            <a:fld id="{6AC6EC3E-5835-4870-BC8D-8AD8F52DDFD3}" type="slidenum">
              <a:rPr lang="es-ES"/>
              <a:pPr/>
              <a:t>‹#›</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s-ES"/>
          </a:p>
        </p:txBody>
      </p:sp>
      <p:sp>
        <p:nvSpPr>
          <p:cNvPr id="4" name="Footer Placeholder 3"/>
          <p:cNvSpPr>
            <a:spLocks noGrp="1"/>
          </p:cNvSpPr>
          <p:nvPr>
            <p:ph type="ftr" sz="quarter" idx="11"/>
          </p:nvPr>
        </p:nvSpPr>
        <p:spPr/>
        <p:txBody>
          <a:bodyPr/>
          <a:lstStyle>
            <a:lvl1pPr>
              <a:defRPr/>
            </a:lvl1pPr>
          </a:lstStyle>
          <a:p>
            <a:endParaRPr lang="es-ES"/>
          </a:p>
        </p:txBody>
      </p:sp>
      <p:sp>
        <p:nvSpPr>
          <p:cNvPr id="5" name="Slide Number Placeholder 4"/>
          <p:cNvSpPr>
            <a:spLocks noGrp="1"/>
          </p:cNvSpPr>
          <p:nvPr>
            <p:ph type="sldNum" sz="quarter" idx="12"/>
          </p:nvPr>
        </p:nvSpPr>
        <p:spPr/>
        <p:txBody>
          <a:bodyPr/>
          <a:lstStyle>
            <a:lvl1pPr>
              <a:defRPr/>
            </a:lvl1pPr>
          </a:lstStyle>
          <a:p>
            <a:fld id="{85D17C71-7DD9-49A9-ACFF-BECC2F8DCDEA}" type="slidenum">
              <a:rPr lang="es-ES"/>
              <a:pPr/>
              <a:t>‹#›</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s-ES"/>
          </a:p>
        </p:txBody>
      </p:sp>
      <p:sp>
        <p:nvSpPr>
          <p:cNvPr id="3" name="Footer Placeholder 2"/>
          <p:cNvSpPr>
            <a:spLocks noGrp="1"/>
          </p:cNvSpPr>
          <p:nvPr>
            <p:ph type="ftr" sz="quarter" idx="11"/>
          </p:nvPr>
        </p:nvSpPr>
        <p:spPr/>
        <p:txBody>
          <a:bodyPr/>
          <a:lstStyle>
            <a:lvl1pPr>
              <a:defRPr/>
            </a:lvl1pPr>
          </a:lstStyle>
          <a:p>
            <a:endParaRPr lang="es-ES"/>
          </a:p>
        </p:txBody>
      </p:sp>
      <p:sp>
        <p:nvSpPr>
          <p:cNvPr id="4" name="Slide Number Placeholder 3"/>
          <p:cNvSpPr>
            <a:spLocks noGrp="1"/>
          </p:cNvSpPr>
          <p:nvPr>
            <p:ph type="sldNum" sz="quarter" idx="12"/>
          </p:nvPr>
        </p:nvSpPr>
        <p:spPr/>
        <p:txBody>
          <a:bodyPr/>
          <a:lstStyle>
            <a:lvl1pPr>
              <a:defRPr/>
            </a:lvl1pPr>
          </a:lstStyle>
          <a:p>
            <a:fld id="{4FF314D3-B96B-4247-9EAB-63DE83EF9F84}" type="slidenum">
              <a:rPr lang="es-ES"/>
              <a:pPr/>
              <a:t>‹#›</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s-ES"/>
          </a:p>
        </p:txBody>
      </p:sp>
      <p:sp>
        <p:nvSpPr>
          <p:cNvPr id="6" name="Footer Placeholder 5"/>
          <p:cNvSpPr>
            <a:spLocks noGrp="1"/>
          </p:cNvSpPr>
          <p:nvPr>
            <p:ph type="ftr" sz="quarter" idx="11"/>
          </p:nvPr>
        </p:nvSpPr>
        <p:spPr/>
        <p:txBody>
          <a:bodyPr/>
          <a:lstStyle>
            <a:lvl1pPr>
              <a:defRPr/>
            </a:lvl1pPr>
          </a:lstStyle>
          <a:p>
            <a:endParaRPr lang="es-ES"/>
          </a:p>
        </p:txBody>
      </p:sp>
      <p:sp>
        <p:nvSpPr>
          <p:cNvPr id="7" name="Slide Number Placeholder 6"/>
          <p:cNvSpPr>
            <a:spLocks noGrp="1"/>
          </p:cNvSpPr>
          <p:nvPr>
            <p:ph type="sldNum" sz="quarter" idx="12"/>
          </p:nvPr>
        </p:nvSpPr>
        <p:spPr/>
        <p:txBody>
          <a:bodyPr/>
          <a:lstStyle>
            <a:lvl1pPr>
              <a:defRPr/>
            </a:lvl1pPr>
          </a:lstStyle>
          <a:p>
            <a:fld id="{5ED8D509-5392-45B7-8E80-EF71D3EA6FC4}" type="slidenum">
              <a:rPr lang="es-ES"/>
              <a:pPr/>
              <a:t>‹#›</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s-ES"/>
          </a:p>
        </p:txBody>
      </p:sp>
      <p:sp>
        <p:nvSpPr>
          <p:cNvPr id="6" name="Footer Placeholder 5"/>
          <p:cNvSpPr>
            <a:spLocks noGrp="1"/>
          </p:cNvSpPr>
          <p:nvPr>
            <p:ph type="ftr" sz="quarter" idx="11"/>
          </p:nvPr>
        </p:nvSpPr>
        <p:spPr/>
        <p:txBody>
          <a:bodyPr/>
          <a:lstStyle>
            <a:lvl1pPr>
              <a:defRPr/>
            </a:lvl1pPr>
          </a:lstStyle>
          <a:p>
            <a:endParaRPr lang="es-ES"/>
          </a:p>
        </p:txBody>
      </p:sp>
      <p:sp>
        <p:nvSpPr>
          <p:cNvPr id="7" name="Slide Number Placeholder 6"/>
          <p:cNvSpPr>
            <a:spLocks noGrp="1"/>
          </p:cNvSpPr>
          <p:nvPr>
            <p:ph type="sldNum" sz="quarter" idx="12"/>
          </p:nvPr>
        </p:nvSpPr>
        <p:spPr/>
        <p:txBody>
          <a:bodyPr/>
          <a:lstStyle>
            <a:lvl1pPr>
              <a:defRPr/>
            </a:lvl1pPr>
          </a:lstStyle>
          <a:p>
            <a:fld id="{1C6CCE0B-3F2F-4175-872E-4966A4F19EA9}" type="slidenum">
              <a:rPr lang="es-ES"/>
              <a:pPr/>
              <a:t>‹#›</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s-ES"/>
          </a:p>
        </p:txBody>
      </p:sp>
      <p:sp>
        <p:nvSpPr>
          <p:cNvPr id="5" name="Footer Placeholder 4"/>
          <p:cNvSpPr>
            <a:spLocks noGrp="1"/>
          </p:cNvSpPr>
          <p:nvPr>
            <p:ph type="ftr" sz="quarter" idx="11"/>
          </p:nvPr>
        </p:nvSpPr>
        <p:spPr/>
        <p:txBody>
          <a:bodyPr/>
          <a:lstStyle>
            <a:lvl1pPr>
              <a:defRPr/>
            </a:lvl1pPr>
          </a:lstStyle>
          <a:p>
            <a:endParaRPr lang="es-ES"/>
          </a:p>
        </p:txBody>
      </p:sp>
      <p:sp>
        <p:nvSpPr>
          <p:cNvPr id="6" name="Slide Number Placeholder 5"/>
          <p:cNvSpPr>
            <a:spLocks noGrp="1"/>
          </p:cNvSpPr>
          <p:nvPr>
            <p:ph type="sldNum" sz="quarter" idx="12"/>
          </p:nvPr>
        </p:nvSpPr>
        <p:spPr/>
        <p:txBody>
          <a:bodyPr/>
          <a:lstStyle>
            <a:lvl1pPr>
              <a:defRPr/>
            </a:lvl1pPr>
          </a:lstStyle>
          <a:p>
            <a:fld id="{957A5D63-A061-4C14-B03F-4B0ABFF08869}" type="slidenum">
              <a:rPr lang="es-ES"/>
              <a:pPr/>
              <a:t>‹#›</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s-ES"/>
          </a:p>
        </p:txBody>
      </p:sp>
      <p:sp>
        <p:nvSpPr>
          <p:cNvPr id="5" name="Footer Placeholder 4"/>
          <p:cNvSpPr>
            <a:spLocks noGrp="1"/>
          </p:cNvSpPr>
          <p:nvPr>
            <p:ph type="ftr" sz="quarter" idx="11"/>
          </p:nvPr>
        </p:nvSpPr>
        <p:spPr/>
        <p:txBody>
          <a:bodyPr/>
          <a:lstStyle>
            <a:lvl1pPr>
              <a:defRPr/>
            </a:lvl1pPr>
          </a:lstStyle>
          <a:p>
            <a:endParaRPr lang="es-ES"/>
          </a:p>
        </p:txBody>
      </p:sp>
      <p:sp>
        <p:nvSpPr>
          <p:cNvPr id="6" name="Slide Number Placeholder 5"/>
          <p:cNvSpPr>
            <a:spLocks noGrp="1"/>
          </p:cNvSpPr>
          <p:nvPr>
            <p:ph type="sldNum" sz="quarter" idx="12"/>
          </p:nvPr>
        </p:nvSpPr>
        <p:spPr/>
        <p:txBody>
          <a:bodyPr/>
          <a:lstStyle>
            <a:lvl1pPr>
              <a:defRPr/>
            </a:lvl1pPr>
          </a:lstStyle>
          <a:p>
            <a:fld id="{F44B41B5-B5E9-4A63-AFC3-6B891803F14E}" type="slidenum">
              <a:rPr lang="es-ES"/>
              <a:pPr/>
              <a:t>‹#›</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s-E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s-E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A91D3745-6DAA-4B78-B9D7-957D9C40C972}" type="slidenum">
              <a:rPr lang="es-ES"/>
              <a:pPr/>
              <a:t>‹#›</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diagramData" Target="../diagrams/data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diagramData" Target="../diagrams/data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 Id="rId3" Type="http://schemas.openxmlformats.org/officeDocument/2006/relationships/image" Target="../media/image6.w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4.xml"/><Relationship Id="rId4" Type="http://schemas.openxmlformats.org/officeDocument/2006/relationships/diagramQuickStyle" Target="../diagrams/quickStyle4.xml"/><Relationship Id="rId5" Type="http://schemas.openxmlformats.org/officeDocument/2006/relationships/diagramColors" Target="../diagrams/colors4.xml"/><Relationship Id="rId6"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diagramData" Target="../diagrams/data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5.xml"/><Relationship Id="rId4" Type="http://schemas.openxmlformats.org/officeDocument/2006/relationships/diagramQuickStyle" Target="../diagrams/quickStyle5.xml"/><Relationship Id="rId5" Type="http://schemas.openxmlformats.org/officeDocument/2006/relationships/diagramColors" Target="../diagrams/colors5.xml"/><Relationship Id="rId6"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diagramData" Target="../diagrams/data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158" name="Rectangle 110"/>
          <p:cNvSpPr>
            <a:spLocks noGrp="1" noChangeArrowheads="1"/>
          </p:cNvSpPr>
          <p:nvPr>
            <p:ph type="ctrTitle"/>
          </p:nvPr>
        </p:nvSpPr>
        <p:spPr>
          <a:xfrm>
            <a:off x="214282" y="4286256"/>
            <a:ext cx="8678893" cy="830264"/>
          </a:xfrm>
          <a:noFill/>
          <a:ln/>
        </p:spPr>
        <p:txBody>
          <a:bodyPr/>
          <a:lstStyle/>
          <a:p>
            <a:r>
              <a:rPr lang="es-UY" b="1" dirty="0" smtClean="0">
                <a:solidFill>
                  <a:schemeClr val="bg1"/>
                </a:solidFill>
              </a:rPr>
              <a:t>COMBINED PAGING AND SEGMENTATION</a:t>
            </a:r>
            <a:endParaRPr lang="es-ES" b="1" dirty="0">
              <a:solidFill>
                <a:schemeClr val="bg1"/>
              </a:solidFill>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500042"/>
            <a:ext cx="8229600" cy="796908"/>
          </a:xfrm>
        </p:spPr>
        <p:txBody>
          <a:bodyPr/>
          <a:lstStyle/>
          <a:p>
            <a:r>
              <a:rPr lang="en-US" sz="4000" b="1" dirty="0" smtClean="0">
                <a:latin typeface="Times New Roman" pitchFamily="18" charset="0"/>
                <a:cs typeface="Times New Roman" pitchFamily="18" charset="0"/>
              </a:rPr>
              <a:t>CONTENTS</a:t>
            </a:r>
            <a:endParaRPr lang="en-US" sz="3600" b="1" dirty="0">
              <a:latin typeface="Times New Roman" pitchFamily="18" charset="0"/>
              <a:cs typeface="Times New Roman" pitchFamily="18" charset="0"/>
            </a:endParaRPr>
          </a:p>
        </p:txBody>
      </p:sp>
      <p:sp>
        <p:nvSpPr>
          <p:cNvPr id="3" name="Content Placeholder 2"/>
          <p:cNvSpPr>
            <a:spLocks noGrp="1"/>
          </p:cNvSpPr>
          <p:nvPr>
            <p:ph idx="1"/>
          </p:nvPr>
        </p:nvSpPr>
        <p:spPr>
          <a:xfrm>
            <a:off x="2285984" y="2143116"/>
            <a:ext cx="5143536" cy="1928826"/>
          </a:xfrm>
        </p:spPr>
        <p:txBody>
          <a:bodyPr/>
          <a:lstStyle/>
          <a:p>
            <a:pPr>
              <a:buFont typeface="Wingdings" pitchFamily="2" charset="2"/>
              <a:buChar char="§"/>
            </a:pPr>
            <a:r>
              <a:rPr lang="en-US" sz="2600" dirty="0" smtClean="0"/>
              <a:t>  A small review of Paging</a:t>
            </a:r>
          </a:p>
          <a:p>
            <a:pPr>
              <a:buFont typeface="Wingdings" pitchFamily="2" charset="2"/>
              <a:buChar char="§"/>
            </a:pPr>
            <a:r>
              <a:rPr lang="en-US" sz="2600" dirty="0" smtClean="0">
                <a:latin typeface="Times New Roman" pitchFamily="18" charset="0"/>
                <a:cs typeface="Times New Roman" pitchFamily="18" charset="0"/>
              </a:rPr>
              <a:t>  Segmentation</a:t>
            </a:r>
          </a:p>
          <a:p>
            <a:pPr marL="465138" indent="-465138">
              <a:buFont typeface="Wingdings" pitchFamily="2" charset="2"/>
              <a:buChar char="§"/>
            </a:pPr>
            <a:r>
              <a:rPr lang="en-US" sz="2600" dirty="0" smtClean="0">
                <a:latin typeface="Times New Roman" pitchFamily="18" charset="0"/>
                <a:cs typeface="Times New Roman" pitchFamily="18" charset="0"/>
              </a:rPr>
              <a:t>Combined Segmentation and   Paging</a:t>
            </a:r>
          </a:p>
          <a:p>
            <a:pPr>
              <a:buFont typeface="Wingdings" pitchFamily="2" charset="2"/>
              <a:buChar char="§"/>
            </a:pPr>
            <a:r>
              <a:rPr lang="en-US" sz="2600" dirty="0" smtClean="0">
                <a:latin typeface="Times New Roman" pitchFamily="18" charset="0"/>
                <a:cs typeface="Times New Roman" pitchFamily="18" charset="0"/>
              </a:rPr>
              <a:t>  Examples</a:t>
            </a: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39784"/>
          </a:xfrm>
        </p:spPr>
        <p:txBody>
          <a:bodyPr/>
          <a:lstStyle/>
          <a:p>
            <a:r>
              <a:rPr lang="en-US" sz="4000" dirty="0" smtClean="0"/>
              <a:t>PAGING</a:t>
            </a:r>
            <a:endParaRPr lang="en-US" sz="4000" dirty="0"/>
          </a:p>
        </p:txBody>
      </p:sp>
      <p:sp>
        <p:nvSpPr>
          <p:cNvPr id="5" name="Content Placeholder 4"/>
          <p:cNvSpPr>
            <a:spLocks noGrp="1"/>
          </p:cNvSpPr>
          <p:nvPr>
            <p:ph idx="1"/>
          </p:nvPr>
        </p:nvSpPr>
        <p:spPr/>
        <p:txBody>
          <a:bodyPr/>
          <a:lstStyle/>
          <a:p>
            <a:pPr>
              <a:buNone/>
            </a:pPr>
            <a:endParaRPr lang="en-US" dirty="0"/>
          </a:p>
        </p:txBody>
      </p:sp>
      <p:sp>
        <p:nvSpPr>
          <p:cNvPr id="6" name="Oval 5"/>
          <p:cNvSpPr/>
          <p:nvPr/>
        </p:nvSpPr>
        <p:spPr>
          <a:xfrm>
            <a:off x="3643306" y="3214686"/>
            <a:ext cx="1643074" cy="14287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422C16"/>
                </a:solidFill>
              </a:rPr>
              <a:t>PAGING</a:t>
            </a:r>
            <a:endParaRPr lang="en-US" b="1" dirty="0">
              <a:solidFill>
                <a:srgbClr val="422C16"/>
              </a:solidFill>
            </a:endParaRPr>
          </a:p>
        </p:txBody>
      </p:sp>
      <p:sp>
        <p:nvSpPr>
          <p:cNvPr id="7" name="Rounded Rectangle 6"/>
          <p:cNvSpPr/>
          <p:nvPr/>
        </p:nvSpPr>
        <p:spPr>
          <a:xfrm>
            <a:off x="857224" y="3429000"/>
            <a:ext cx="2143140" cy="7858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smtClean="0">
                <a:solidFill>
                  <a:srgbClr val="422C16"/>
                </a:solidFill>
              </a:rPr>
              <a:t>PTBR and PTLR</a:t>
            </a:r>
            <a:endParaRPr lang="en-US" b="1" i="1" dirty="0">
              <a:solidFill>
                <a:srgbClr val="422C16"/>
              </a:solidFill>
            </a:endParaRPr>
          </a:p>
        </p:txBody>
      </p:sp>
      <p:sp>
        <p:nvSpPr>
          <p:cNvPr id="9" name="Rounded Rectangle 8"/>
          <p:cNvSpPr/>
          <p:nvPr/>
        </p:nvSpPr>
        <p:spPr>
          <a:xfrm>
            <a:off x="5786446" y="5000636"/>
            <a:ext cx="1857388" cy="13573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err="1" smtClean="0">
                <a:solidFill>
                  <a:srgbClr val="422C16"/>
                </a:solidFill>
              </a:rPr>
              <a:t>PageTable</a:t>
            </a:r>
            <a:endParaRPr lang="en-US" b="1" i="1" dirty="0" smtClean="0">
              <a:solidFill>
                <a:srgbClr val="422C16"/>
              </a:solidFill>
            </a:endParaRPr>
          </a:p>
          <a:p>
            <a:pPr algn="ctr"/>
            <a:r>
              <a:rPr lang="en-US" b="1" i="1" dirty="0" smtClean="0">
                <a:solidFill>
                  <a:srgbClr val="422C16"/>
                </a:solidFill>
              </a:rPr>
              <a:t>(One for each Process) </a:t>
            </a:r>
            <a:endParaRPr lang="en-US" b="1" i="1" dirty="0">
              <a:solidFill>
                <a:srgbClr val="422C16"/>
              </a:solidFill>
            </a:endParaRPr>
          </a:p>
        </p:txBody>
      </p:sp>
      <p:sp>
        <p:nvSpPr>
          <p:cNvPr id="10" name="Rounded Rectangle 9"/>
          <p:cNvSpPr/>
          <p:nvPr/>
        </p:nvSpPr>
        <p:spPr>
          <a:xfrm>
            <a:off x="3643306" y="1500174"/>
            <a:ext cx="2143140" cy="14287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smtClean="0">
                <a:solidFill>
                  <a:srgbClr val="422C16"/>
                </a:solidFill>
              </a:rPr>
              <a:t>allows the physical address space of a process to be </a:t>
            </a:r>
          </a:p>
          <a:p>
            <a:pPr algn="ctr"/>
            <a:r>
              <a:rPr lang="en-US" b="1" i="1" dirty="0" smtClean="0">
                <a:solidFill>
                  <a:srgbClr val="422C16"/>
                </a:solidFill>
              </a:rPr>
              <a:t>non-contiguous</a:t>
            </a:r>
            <a:endParaRPr lang="en-US" b="1" dirty="0">
              <a:solidFill>
                <a:srgbClr val="422C16"/>
              </a:solidFill>
            </a:endParaRPr>
          </a:p>
        </p:txBody>
      </p:sp>
      <p:sp>
        <p:nvSpPr>
          <p:cNvPr id="11" name="Rounded Rectangle 10"/>
          <p:cNvSpPr/>
          <p:nvPr/>
        </p:nvSpPr>
        <p:spPr>
          <a:xfrm>
            <a:off x="928662" y="4786322"/>
            <a:ext cx="1857388" cy="12858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1" dirty="0" smtClean="0">
              <a:solidFill>
                <a:srgbClr val="422C16"/>
              </a:solidFill>
            </a:endParaRPr>
          </a:p>
          <a:p>
            <a:pPr algn="ctr"/>
            <a:endParaRPr lang="en-US" b="1" i="1" dirty="0" smtClean="0">
              <a:solidFill>
                <a:srgbClr val="422C16"/>
              </a:solidFill>
            </a:endParaRPr>
          </a:p>
          <a:p>
            <a:pPr algn="ctr"/>
            <a:r>
              <a:rPr lang="en-US" b="1" i="1" dirty="0" smtClean="0">
                <a:solidFill>
                  <a:srgbClr val="422C16"/>
                </a:solidFill>
              </a:rPr>
              <a:t>CPU generated Logical Address</a:t>
            </a:r>
          </a:p>
          <a:p>
            <a:pPr algn="ctr"/>
            <a:endParaRPr lang="en-US" b="1" i="1" dirty="0" smtClean="0">
              <a:solidFill>
                <a:srgbClr val="422C16"/>
              </a:solidFill>
            </a:endParaRPr>
          </a:p>
          <a:p>
            <a:pPr algn="ctr"/>
            <a:r>
              <a:rPr lang="en-US" b="1" i="1" dirty="0" smtClean="0">
                <a:solidFill>
                  <a:srgbClr val="422C16"/>
                </a:solidFill>
              </a:rPr>
              <a:t>Page#    Offset</a:t>
            </a:r>
          </a:p>
          <a:p>
            <a:pPr algn="ctr"/>
            <a:endParaRPr lang="en-US" b="1" i="1" dirty="0" smtClean="0">
              <a:solidFill>
                <a:srgbClr val="422C16"/>
              </a:solidFill>
            </a:endParaRPr>
          </a:p>
          <a:p>
            <a:pPr algn="ctr"/>
            <a:endParaRPr lang="en-US" b="1" i="1" dirty="0">
              <a:solidFill>
                <a:srgbClr val="422C16"/>
              </a:solidFill>
            </a:endParaRPr>
          </a:p>
        </p:txBody>
      </p:sp>
      <p:sp>
        <p:nvSpPr>
          <p:cNvPr id="13" name="Rounded Rectangle 12"/>
          <p:cNvSpPr/>
          <p:nvPr/>
        </p:nvSpPr>
        <p:spPr>
          <a:xfrm>
            <a:off x="6215074" y="2571744"/>
            <a:ext cx="1857388" cy="6429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smtClean="0">
                <a:solidFill>
                  <a:srgbClr val="422C16"/>
                </a:solidFill>
              </a:rPr>
              <a:t>Pages </a:t>
            </a:r>
            <a:endParaRPr lang="en-US" b="1" i="1" dirty="0">
              <a:solidFill>
                <a:srgbClr val="422C16"/>
              </a:solidFill>
            </a:endParaRPr>
          </a:p>
        </p:txBody>
      </p:sp>
      <p:cxnSp>
        <p:nvCxnSpPr>
          <p:cNvPr id="15" name="Straight Connector 14"/>
          <p:cNvCxnSpPr/>
          <p:nvPr/>
        </p:nvCxnSpPr>
        <p:spPr>
          <a:xfrm rot="5400000" flipH="1" flipV="1">
            <a:off x="1714480" y="5500702"/>
            <a:ext cx="214314" cy="214314"/>
          </a:xfrm>
          <a:prstGeom prst="line">
            <a:avLst/>
          </a:prstGeom>
        </p:spPr>
        <p:style>
          <a:lnRef idx="1">
            <a:schemeClr val="dk1"/>
          </a:lnRef>
          <a:fillRef idx="0">
            <a:schemeClr val="dk1"/>
          </a:fillRef>
          <a:effectRef idx="0">
            <a:schemeClr val="dk1"/>
          </a:effectRef>
          <a:fontRef idx="minor">
            <a:schemeClr val="tx1"/>
          </a:fontRef>
        </p:style>
      </p:cxnSp>
      <p:cxnSp>
        <p:nvCxnSpPr>
          <p:cNvPr id="16" name="Straight Connector 15"/>
          <p:cNvCxnSpPr/>
          <p:nvPr/>
        </p:nvCxnSpPr>
        <p:spPr>
          <a:xfrm rot="16200000" flipV="1">
            <a:off x="1928794" y="5500702"/>
            <a:ext cx="204790" cy="204790"/>
          </a:xfrm>
          <a:prstGeom prst="line">
            <a:avLst/>
          </a:prstGeom>
        </p:spPr>
        <p:style>
          <a:lnRef idx="1">
            <a:schemeClr val="dk1"/>
          </a:lnRef>
          <a:fillRef idx="0">
            <a:schemeClr val="dk1"/>
          </a:fillRef>
          <a:effectRef idx="0">
            <a:schemeClr val="dk1"/>
          </a:effectRef>
          <a:fontRef idx="minor">
            <a:schemeClr val="tx1"/>
          </a:fontRef>
        </p:style>
      </p:cxnSp>
      <p:sp>
        <p:nvSpPr>
          <p:cNvPr id="18" name="Rounded Rectangle 17"/>
          <p:cNvSpPr/>
          <p:nvPr/>
        </p:nvSpPr>
        <p:spPr>
          <a:xfrm>
            <a:off x="6215074" y="3786190"/>
            <a:ext cx="1857388" cy="7143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smtClean="0">
                <a:solidFill>
                  <a:srgbClr val="422C16"/>
                </a:solidFill>
              </a:rPr>
              <a:t>Page Frames</a:t>
            </a:r>
            <a:endParaRPr lang="en-US" b="1" i="1" dirty="0">
              <a:solidFill>
                <a:srgbClr val="422C16"/>
              </a:solidFill>
            </a:endParaRPr>
          </a:p>
        </p:txBody>
      </p:sp>
      <p:sp>
        <p:nvSpPr>
          <p:cNvPr id="20" name="Rounded Rectangle 19"/>
          <p:cNvSpPr/>
          <p:nvPr/>
        </p:nvSpPr>
        <p:spPr>
          <a:xfrm>
            <a:off x="3571868" y="5072074"/>
            <a:ext cx="1857388" cy="13573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err="1" smtClean="0">
                <a:solidFill>
                  <a:srgbClr val="422C16"/>
                </a:solidFill>
              </a:rPr>
              <a:t>FrameTable</a:t>
            </a:r>
            <a:endParaRPr lang="en-US" b="1" i="1" dirty="0" smtClean="0">
              <a:solidFill>
                <a:srgbClr val="422C16"/>
              </a:solidFill>
            </a:endParaRPr>
          </a:p>
          <a:p>
            <a:pPr algn="ctr"/>
            <a:r>
              <a:rPr lang="en-US" b="1" i="1" dirty="0" smtClean="0">
                <a:solidFill>
                  <a:srgbClr val="422C16"/>
                </a:solidFill>
              </a:rPr>
              <a:t>(One of the Main Memory) </a:t>
            </a:r>
            <a:endParaRPr lang="en-US" b="1" i="1" dirty="0">
              <a:solidFill>
                <a:srgbClr val="422C16"/>
              </a:solidFill>
            </a:endParaRPr>
          </a:p>
        </p:txBody>
      </p:sp>
      <p:sp>
        <p:nvSpPr>
          <p:cNvPr id="21" name="Rounded Rectangle 20"/>
          <p:cNvSpPr/>
          <p:nvPr/>
        </p:nvSpPr>
        <p:spPr>
          <a:xfrm>
            <a:off x="928662" y="2143116"/>
            <a:ext cx="2143140" cy="7858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smtClean="0">
                <a:solidFill>
                  <a:srgbClr val="422C16"/>
                </a:solidFill>
              </a:rPr>
              <a:t>Extends to any levels</a:t>
            </a:r>
            <a:endParaRPr lang="en-US" b="1" i="1" dirty="0">
              <a:solidFill>
                <a:srgbClr val="422C16"/>
              </a:solidFill>
            </a:endParaRPr>
          </a:p>
        </p:txBody>
      </p:sp>
      <p:cxnSp>
        <p:nvCxnSpPr>
          <p:cNvPr id="19" name="Straight Arrow Connector 18"/>
          <p:cNvCxnSpPr>
            <a:stCxn id="6" idx="7"/>
            <a:endCxn id="13" idx="1"/>
          </p:cNvCxnSpPr>
          <p:nvPr/>
        </p:nvCxnSpPr>
        <p:spPr>
          <a:xfrm rot="5400000" flipH="1" flipV="1">
            <a:off x="5365061" y="2573911"/>
            <a:ext cx="530708" cy="1169317"/>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2" name="Straight Arrow Connector 21"/>
          <p:cNvCxnSpPr>
            <a:endCxn id="18" idx="1"/>
          </p:cNvCxnSpPr>
          <p:nvPr/>
        </p:nvCxnSpPr>
        <p:spPr>
          <a:xfrm>
            <a:off x="5286380" y="4102584"/>
            <a:ext cx="928694" cy="4079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4" name="Straight Arrow Connector 23"/>
          <p:cNvCxnSpPr>
            <a:endCxn id="20" idx="0"/>
          </p:cNvCxnSpPr>
          <p:nvPr/>
        </p:nvCxnSpPr>
        <p:spPr>
          <a:xfrm rot="5400000">
            <a:off x="4265850" y="4837362"/>
            <a:ext cx="469424"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6" name="Straight Arrow Connector 25"/>
          <p:cNvCxnSpPr>
            <a:stCxn id="6" idx="1"/>
          </p:cNvCxnSpPr>
          <p:nvPr/>
        </p:nvCxnSpPr>
        <p:spPr>
          <a:xfrm rot="16200000" flipV="1">
            <a:off x="3158934" y="2698927"/>
            <a:ext cx="566427" cy="883565"/>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0" name="Straight Arrow Connector 29"/>
          <p:cNvCxnSpPr>
            <a:stCxn id="6" idx="2"/>
            <a:endCxn id="7" idx="3"/>
          </p:cNvCxnSpPr>
          <p:nvPr/>
        </p:nvCxnSpPr>
        <p:spPr>
          <a:xfrm rot="10800000">
            <a:off x="3000364" y="3821910"/>
            <a:ext cx="642942" cy="107157"/>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3" name="Straight Arrow Connector 32"/>
          <p:cNvCxnSpPr/>
          <p:nvPr/>
        </p:nvCxnSpPr>
        <p:spPr>
          <a:xfrm rot="10800000" flipV="1">
            <a:off x="2714612" y="4214817"/>
            <a:ext cx="928694" cy="571505"/>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5" name="Straight Arrow Connector 34"/>
          <p:cNvCxnSpPr>
            <a:stCxn id="6" idx="0"/>
            <a:endCxn id="10" idx="2"/>
          </p:cNvCxnSpPr>
          <p:nvPr/>
        </p:nvCxnSpPr>
        <p:spPr>
          <a:xfrm rot="5400000" flipH="1" flipV="1">
            <a:off x="4446983" y="2946794"/>
            <a:ext cx="285752" cy="250033"/>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224" y="285728"/>
            <a:ext cx="7686700" cy="857256"/>
          </a:xfrm>
        </p:spPr>
        <p:txBody>
          <a:bodyPr/>
          <a:lstStyle/>
          <a:p>
            <a:r>
              <a:rPr lang="en-US" sz="3600" dirty="0" smtClean="0"/>
              <a:t>PAGING HARDWARE</a:t>
            </a:r>
            <a:endParaRPr lang="en-US" sz="3600" dirty="0"/>
          </a:p>
        </p:txBody>
      </p:sp>
      <p:pic>
        <p:nvPicPr>
          <p:cNvPr id="4" name="Picture 1"/>
          <p:cNvPicPr>
            <a:picLocks noGrp="1" noChangeAspect="1" noChangeArrowheads="1"/>
          </p:cNvPicPr>
          <p:nvPr>
            <p:ph idx="1"/>
          </p:nvPr>
        </p:nvPicPr>
        <p:blipFill>
          <a:blip r:embed="rId2"/>
          <a:srcRect/>
          <a:stretch>
            <a:fillRect/>
          </a:stretch>
        </p:blipFill>
        <p:spPr bwMode="auto">
          <a:xfrm>
            <a:off x="1000100" y="1214422"/>
            <a:ext cx="6979032" cy="4811715"/>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428604"/>
            <a:ext cx="8229600" cy="1143000"/>
          </a:xfrm>
        </p:spPr>
        <p:txBody>
          <a:bodyPr/>
          <a:lstStyle/>
          <a:p>
            <a:r>
              <a:rPr lang="en-US" sz="2800" dirty="0" smtClean="0"/>
              <a:t>EXAMPLE-LOGICAL TO PHYSICAL ADDRESS TRANSLATION IN PAGING</a:t>
            </a:r>
            <a:endParaRPr lang="en-US" sz="2800" dirty="0"/>
          </a:p>
        </p:txBody>
      </p:sp>
      <p:graphicFrame>
        <p:nvGraphicFramePr>
          <p:cNvPr id="4" name="Content Placeholder 3"/>
          <p:cNvGraphicFramePr>
            <a:graphicFrameLocks noGrp="1"/>
          </p:cNvGraphicFramePr>
          <p:nvPr>
            <p:ph idx="1"/>
          </p:nvPr>
        </p:nvGraphicFramePr>
        <p:xfrm>
          <a:off x="500034" y="2862482"/>
          <a:ext cx="5257815" cy="370840"/>
        </p:xfrm>
        <a:graphic>
          <a:graphicData uri="http://schemas.openxmlformats.org/drawingml/2006/table">
            <a:tbl>
              <a:tblPr firstRow="1" bandRow="1">
                <a:tableStyleId>{5C22544A-7EE6-4342-B048-85BDC9FD1C3A}</a:tableStyleId>
              </a:tblPr>
              <a:tblGrid>
                <a:gridCol w="350521"/>
                <a:gridCol w="350521"/>
                <a:gridCol w="350521"/>
                <a:gridCol w="350521"/>
                <a:gridCol w="350521"/>
                <a:gridCol w="350521"/>
                <a:gridCol w="350521"/>
                <a:gridCol w="350521"/>
                <a:gridCol w="350521"/>
                <a:gridCol w="350521"/>
                <a:gridCol w="350521"/>
                <a:gridCol w="350521"/>
                <a:gridCol w="350521"/>
                <a:gridCol w="350521"/>
                <a:gridCol w="350521"/>
              </a:tblGrid>
              <a:tr h="370840">
                <a:tc>
                  <a:txBody>
                    <a:bodyPr/>
                    <a:lstStyle/>
                    <a:p>
                      <a:r>
                        <a:rPr lang="en-US" dirty="0" smtClean="0">
                          <a:solidFill>
                            <a:schemeClr val="tx1"/>
                          </a:solidFill>
                        </a:rPr>
                        <a:t>0</a:t>
                      </a:r>
                      <a:endParaRPr lang="en-US" dirty="0">
                        <a:solidFill>
                          <a:schemeClr val="tx1"/>
                        </a:solidFill>
                      </a:endParaRPr>
                    </a:p>
                  </a:txBody>
                  <a:tcPr/>
                </a:tc>
                <a:tc>
                  <a:txBody>
                    <a:bodyPr/>
                    <a:lstStyle/>
                    <a:p>
                      <a:r>
                        <a:rPr lang="en-US" dirty="0" smtClean="0">
                          <a:solidFill>
                            <a:schemeClr val="tx1"/>
                          </a:solidFill>
                        </a:rPr>
                        <a:t>0</a:t>
                      </a:r>
                      <a:endParaRPr lang="en-US" dirty="0">
                        <a:solidFill>
                          <a:schemeClr val="tx1"/>
                        </a:solidFill>
                      </a:endParaRPr>
                    </a:p>
                  </a:txBody>
                  <a:tcPr/>
                </a:tc>
                <a:tc>
                  <a:txBody>
                    <a:bodyPr/>
                    <a:lstStyle/>
                    <a:p>
                      <a:r>
                        <a:rPr lang="en-US" dirty="0" smtClean="0">
                          <a:solidFill>
                            <a:schemeClr val="tx1"/>
                          </a:solidFill>
                        </a:rPr>
                        <a:t>0</a:t>
                      </a:r>
                      <a:endParaRPr lang="en-US" dirty="0">
                        <a:solidFill>
                          <a:schemeClr val="tx1"/>
                        </a:solidFill>
                      </a:endParaRPr>
                    </a:p>
                  </a:txBody>
                  <a:tcPr/>
                </a:tc>
                <a:tc>
                  <a:txBody>
                    <a:bodyPr/>
                    <a:lstStyle/>
                    <a:p>
                      <a:r>
                        <a:rPr lang="en-US" dirty="0" smtClean="0">
                          <a:solidFill>
                            <a:schemeClr val="tx1"/>
                          </a:solidFill>
                        </a:rPr>
                        <a:t>0</a:t>
                      </a:r>
                      <a:endParaRPr lang="en-US" dirty="0">
                        <a:solidFill>
                          <a:schemeClr val="tx1"/>
                        </a:solidFill>
                      </a:endParaRPr>
                    </a:p>
                  </a:txBody>
                  <a:tcPr/>
                </a:tc>
                <a:tc>
                  <a:txBody>
                    <a:bodyPr/>
                    <a:lstStyle/>
                    <a:p>
                      <a:r>
                        <a:rPr lang="en-US" dirty="0" smtClean="0">
                          <a:solidFill>
                            <a:schemeClr val="tx1"/>
                          </a:solidFill>
                        </a:rPr>
                        <a:t>0</a:t>
                      </a:r>
                      <a:endParaRPr lang="en-US" dirty="0">
                        <a:solidFill>
                          <a:schemeClr val="tx1"/>
                        </a:solidFill>
                      </a:endParaRPr>
                    </a:p>
                  </a:txBody>
                  <a:tcPr/>
                </a:tc>
                <a:tc>
                  <a:txBody>
                    <a:bodyPr/>
                    <a:lstStyle/>
                    <a:p>
                      <a:r>
                        <a:rPr lang="en-US" dirty="0" smtClean="0">
                          <a:solidFill>
                            <a:schemeClr val="tx1"/>
                          </a:solidFill>
                        </a:rPr>
                        <a:t>1</a:t>
                      </a:r>
                      <a:endParaRPr lang="en-US" dirty="0">
                        <a:solidFill>
                          <a:schemeClr val="tx1"/>
                        </a:solidFill>
                      </a:endParaRPr>
                    </a:p>
                  </a:txBody>
                  <a:tcPr/>
                </a:tc>
                <a:tc>
                  <a:txBody>
                    <a:bodyPr/>
                    <a:lstStyle/>
                    <a:p>
                      <a:r>
                        <a:rPr lang="en-US" dirty="0" smtClean="0">
                          <a:solidFill>
                            <a:srgbClr val="C00000"/>
                          </a:solidFill>
                        </a:rPr>
                        <a:t>0</a:t>
                      </a:r>
                      <a:endParaRPr lang="en-US" dirty="0">
                        <a:solidFill>
                          <a:srgbClr val="C00000"/>
                        </a:solidFill>
                      </a:endParaRPr>
                    </a:p>
                  </a:txBody>
                  <a:tcPr/>
                </a:tc>
                <a:tc>
                  <a:txBody>
                    <a:bodyPr/>
                    <a:lstStyle/>
                    <a:p>
                      <a:r>
                        <a:rPr lang="en-US" dirty="0" smtClean="0">
                          <a:solidFill>
                            <a:srgbClr val="C00000"/>
                          </a:solidFill>
                        </a:rPr>
                        <a:t>1</a:t>
                      </a:r>
                      <a:endParaRPr lang="en-US" dirty="0">
                        <a:solidFill>
                          <a:srgbClr val="C00000"/>
                        </a:solidFill>
                      </a:endParaRPr>
                    </a:p>
                  </a:txBody>
                  <a:tcPr/>
                </a:tc>
                <a:tc>
                  <a:txBody>
                    <a:bodyPr/>
                    <a:lstStyle/>
                    <a:p>
                      <a:r>
                        <a:rPr lang="en-US" dirty="0" smtClean="0">
                          <a:solidFill>
                            <a:srgbClr val="C00000"/>
                          </a:solidFill>
                        </a:rPr>
                        <a:t>1</a:t>
                      </a:r>
                      <a:endParaRPr lang="en-US" dirty="0">
                        <a:solidFill>
                          <a:srgbClr val="C00000"/>
                        </a:solidFill>
                      </a:endParaRPr>
                    </a:p>
                  </a:txBody>
                  <a:tcPr/>
                </a:tc>
                <a:tc>
                  <a:txBody>
                    <a:bodyPr/>
                    <a:lstStyle/>
                    <a:p>
                      <a:r>
                        <a:rPr lang="en-US" dirty="0" smtClean="0">
                          <a:solidFill>
                            <a:srgbClr val="C00000"/>
                          </a:solidFill>
                        </a:rPr>
                        <a:t>1</a:t>
                      </a:r>
                      <a:endParaRPr lang="en-US" dirty="0">
                        <a:solidFill>
                          <a:srgbClr val="C00000"/>
                        </a:solidFill>
                      </a:endParaRPr>
                    </a:p>
                  </a:txBody>
                  <a:tcPr/>
                </a:tc>
                <a:tc>
                  <a:txBody>
                    <a:bodyPr/>
                    <a:lstStyle/>
                    <a:p>
                      <a:r>
                        <a:rPr lang="en-US" dirty="0" smtClean="0">
                          <a:solidFill>
                            <a:srgbClr val="C00000"/>
                          </a:solidFill>
                        </a:rPr>
                        <a:t>0</a:t>
                      </a:r>
                      <a:endParaRPr lang="en-US" dirty="0">
                        <a:solidFill>
                          <a:srgbClr val="C00000"/>
                        </a:solidFill>
                      </a:endParaRPr>
                    </a:p>
                  </a:txBody>
                  <a:tcPr/>
                </a:tc>
                <a:tc>
                  <a:txBody>
                    <a:bodyPr/>
                    <a:lstStyle/>
                    <a:p>
                      <a:r>
                        <a:rPr lang="en-US" dirty="0" smtClean="0">
                          <a:solidFill>
                            <a:srgbClr val="C00000"/>
                          </a:solidFill>
                        </a:rPr>
                        <a:t>1</a:t>
                      </a:r>
                      <a:endParaRPr lang="en-US" dirty="0">
                        <a:solidFill>
                          <a:srgbClr val="C00000"/>
                        </a:solidFill>
                      </a:endParaRPr>
                    </a:p>
                  </a:txBody>
                  <a:tcPr/>
                </a:tc>
                <a:tc>
                  <a:txBody>
                    <a:bodyPr/>
                    <a:lstStyle/>
                    <a:p>
                      <a:r>
                        <a:rPr lang="en-US" dirty="0" smtClean="0">
                          <a:solidFill>
                            <a:srgbClr val="C00000"/>
                          </a:solidFill>
                        </a:rPr>
                        <a:t>1</a:t>
                      </a:r>
                      <a:endParaRPr lang="en-US" dirty="0">
                        <a:solidFill>
                          <a:srgbClr val="C00000"/>
                        </a:solidFill>
                      </a:endParaRPr>
                    </a:p>
                  </a:txBody>
                  <a:tcPr/>
                </a:tc>
                <a:tc>
                  <a:txBody>
                    <a:bodyPr/>
                    <a:lstStyle/>
                    <a:p>
                      <a:r>
                        <a:rPr lang="en-US" dirty="0" smtClean="0">
                          <a:solidFill>
                            <a:srgbClr val="C00000"/>
                          </a:solidFill>
                        </a:rPr>
                        <a:t>1</a:t>
                      </a:r>
                      <a:endParaRPr lang="en-US" dirty="0">
                        <a:solidFill>
                          <a:srgbClr val="C00000"/>
                        </a:solidFill>
                      </a:endParaRPr>
                    </a:p>
                  </a:txBody>
                  <a:tcPr/>
                </a:tc>
                <a:tc>
                  <a:txBody>
                    <a:bodyPr/>
                    <a:lstStyle/>
                    <a:p>
                      <a:r>
                        <a:rPr lang="en-US" dirty="0" smtClean="0">
                          <a:solidFill>
                            <a:srgbClr val="C00000"/>
                          </a:solidFill>
                        </a:rPr>
                        <a:t>0</a:t>
                      </a:r>
                      <a:endParaRPr lang="en-US" dirty="0">
                        <a:solidFill>
                          <a:srgbClr val="C00000"/>
                        </a:solidFill>
                      </a:endParaRPr>
                    </a:p>
                  </a:txBody>
                  <a:tcPr/>
                </a:tc>
              </a:tr>
            </a:tbl>
          </a:graphicData>
        </a:graphic>
      </p:graphicFrame>
      <p:cxnSp>
        <p:nvCxnSpPr>
          <p:cNvPr id="7" name="Straight Arrow Connector 6"/>
          <p:cNvCxnSpPr/>
          <p:nvPr/>
        </p:nvCxnSpPr>
        <p:spPr>
          <a:xfrm>
            <a:off x="500034" y="2648168"/>
            <a:ext cx="2143140" cy="1588"/>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cxnSp>
        <p:nvCxnSpPr>
          <p:cNvPr id="9" name="Straight Arrow Connector 8"/>
          <p:cNvCxnSpPr/>
          <p:nvPr/>
        </p:nvCxnSpPr>
        <p:spPr>
          <a:xfrm>
            <a:off x="2643174" y="2648168"/>
            <a:ext cx="3071834" cy="1588"/>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cxnSp>
        <p:nvCxnSpPr>
          <p:cNvPr id="11" name="Straight Arrow Connector 10"/>
          <p:cNvCxnSpPr/>
          <p:nvPr/>
        </p:nvCxnSpPr>
        <p:spPr>
          <a:xfrm>
            <a:off x="500034" y="2219540"/>
            <a:ext cx="5214974" cy="1588"/>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sp>
        <p:nvSpPr>
          <p:cNvPr id="13" name="TextBox 12"/>
          <p:cNvSpPr txBox="1"/>
          <p:nvPr/>
        </p:nvSpPr>
        <p:spPr>
          <a:xfrm>
            <a:off x="571472" y="2290978"/>
            <a:ext cx="2000264" cy="338554"/>
          </a:xfrm>
          <a:prstGeom prst="rect">
            <a:avLst/>
          </a:prstGeom>
          <a:noFill/>
        </p:spPr>
        <p:txBody>
          <a:bodyPr wrap="square" rtlCol="0">
            <a:spAutoFit/>
          </a:bodyPr>
          <a:lstStyle/>
          <a:p>
            <a:r>
              <a:rPr lang="en-US" sz="1600" i="1" dirty="0" smtClean="0"/>
              <a:t>6-bit page #</a:t>
            </a:r>
            <a:endParaRPr lang="en-US" sz="1600" i="1" dirty="0"/>
          </a:p>
        </p:txBody>
      </p:sp>
      <p:sp>
        <p:nvSpPr>
          <p:cNvPr id="14" name="TextBox 13"/>
          <p:cNvSpPr txBox="1"/>
          <p:nvPr/>
        </p:nvSpPr>
        <p:spPr>
          <a:xfrm>
            <a:off x="3214678" y="2290978"/>
            <a:ext cx="2000264" cy="338554"/>
          </a:xfrm>
          <a:prstGeom prst="rect">
            <a:avLst/>
          </a:prstGeom>
          <a:noFill/>
        </p:spPr>
        <p:txBody>
          <a:bodyPr wrap="square" rtlCol="0">
            <a:spAutoFit/>
          </a:bodyPr>
          <a:lstStyle/>
          <a:p>
            <a:r>
              <a:rPr lang="en-US" sz="1600" i="1" dirty="0" smtClean="0"/>
              <a:t>10-bit offset #</a:t>
            </a:r>
            <a:endParaRPr lang="en-US" sz="1600" i="1" dirty="0"/>
          </a:p>
        </p:txBody>
      </p:sp>
      <p:sp>
        <p:nvSpPr>
          <p:cNvPr id="15" name="TextBox 14"/>
          <p:cNvSpPr txBox="1"/>
          <p:nvPr/>
        </p:nvSpPr>
        <p:spPr>
          <a:xfrm>
            <a:off x="1928794" y="1719474"/>
            <a:ext cx="2428892" cy="338554"/>
          </a:xfrm>
          <a:prstGeom prst="rect">
            <a:avLst/>
          </a:prstGeom>
          <a:noFill/>
        </p:spPr>
        <p:txBody>
          <a:bodyPr wrap="square" rtlCol="0">
            <a:spAutoFit/>
          </a:bodyPr>
          <a:lstStyle/>
          <a:p>
            <a:r>
              <a:rPr lang="en-US" sz="1600" i="1" dirty="0" smtClean="0"/>
              <a:t>16-bit logical address</a:t>
            </a:r>
            <a:endParaRPr lang="en-US" sz="1600" i="1" dirty="0"/>
          </a:p>
        </p:txBody>
      </p:sp>
      <p:sp>
        <p:nvSpPr>
          <p:cNvPr id="16" name="Left Brace 15"/>
          <p:cNvSpPr/>
          <p:nvPr/>
        </p:nvSpPr>
        <p:spPr>
          <a:xfrm rot="16200000">
            <a:off x="1321571" y="2483223"/>
            <a:ext cx="428628" cy="2071702"/>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17" name="Left Brace 16"/>
          <p:cNvSpPr/>
          <p:nvPr/>
        </p:nvSpPr>
        <p:spPr>
          <a:xfrm rot="16200000">
            <a:off x="3964777" y="1983157"/>
            <a:ext cx="428628" cy="3071834"/>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cxnSp>
        <p:nvCxnSpPr>
          <p:cNvPr id="21" name="Straight Connector 20"/>
          <p:cNvCxnSpPr/>
          <p:nvPr/>
        </p:nvCxnSpPr>
        <p:spPr>
          <a:xfrm rot="5400000">
            <a:off x="964381" y="4412049"/>
            <a:ext cx="1214446" cy="1588"/>
          </a:xfrm>
          <a:prstGeom prst="line">
            <a:avLst/>
          </a:prstGeom>
        </p:spPr>
        <p:style>
          <a:lnRef idx="1">
            <a:schemeClr val="dk1"/>
          </a:lnRef>
          <a:fillRef idx="0">
            <a:schemeClr val="dk1"/>
          </a:fillRef>
          <a:effectRef idx="0">
            <a:schemeClr val="dk1"/>
          </a:effectRef>
          <a:fontRef idx="minor">
            <a:schemeClr val="tx1"/>
          </a:fontRef>
        </p:style>
      </p:cxnSp>
      <p:graphicFrame>
        <p:nvGraphicFramePr>
          <p:cNvPr id="25" name="Table 24"/>
          <p:cNvGraphicFramePr>
            <a:graphicFrameLocks noGrp="1"/>
          </p:cNvGraphicFramePr>
          <p:nvPr/>
        </p:nvGraphicFramePr>
        <p:xfrm>
          <a:off x="2500298" y="4447768"/>
          <a:ext cx="2428888" cy="741680"/>
        </p:xfrm>
        <a:graphic>
          <a:graphicData uri="http://schemas.openxmlformats.org/drawingml/2006/table">
            <a:tbl>
              <a:tblPr firstRow="1" bandRow="1">
                <a:tableStyleId>{5C22544A-7EE6-4342-B048-85BDC9FD1C3A}</a:tableStyleId>
              </a:tblPr>
              <a:tblGrid>
                <a:gridCol w="346984"/>
                <a:gridCol w="346984"/>
                <a:gridCol w="346984"/>
                <a:gridCol w="346984"/>
                <a:gridCol w="346984"/>
                <a:gridCol w="346984"/>
                <a:gridCol w="346984"/>
              </a:tblGrid>
              <a:tr h="370840">
                <a:tc>
                  <a:txBody>
                    <a:bodyPr/>
                    <a:lstStyle/>
                    <a:p>
                      <a:r>
                        <a:rPr lang="en-US" dirty="0" smtClean="0">
                          <a:solidFill>
                            <a:srgbClr val="422C16"/>
                          </a:solidFill>
                        </a:rPr>
                        <a:t>0</a:t>
                      </a:r>
                      <a:endParaRPr lang="en-US" dirty="0">
                        <a:solidFill>
                          <a:srgbClr val="422C16"/>
                        </a:solidFill>
                      </a:endParaRPr>
                    </a:p>
                  </a:txBody>
                  <a:tcPr>
                    <a:solidFill>
                      <a:schemeClr val="bg1"/>
                    </a:solidFill>
                  </a:tcPr>
                </a:tc>
                <a:tc>
                  <a:txBody>
                    <a:bodyPr/>
                    <a:lstStyle/>
                    <a:p>
                      <a:r>
                        <a:rPr lang="en-US" dirty="0" smtClean="0">
                          <a:solidFill>
                            <a:srgbClr val="C00000"/>
                          </a:solidFill>
                        </a:rPr>
                        <a:t>0</a:t>
                      </a:r>
                      <a:endParaRPr lang="en-US" dirty="0">
                        <a:solidFill>
                          <a:srgbClr val="C00000"/>
                        </a:solidFill>
                      </a:endParaRPr>
                    </a:p>
                  </a:txBody>
                  <a:tcPr/>
                </a:tc>
                <a:tc>
                  <a:txBody>
                    <a:bodyPr/>
                    <a:lstStyle/>
                    <a:p>
                      <a:r>
                        <a:rPr lang="en-US" dirty="0" smtClean="0">
                          <a:solidFill>
                            <a:srgbClr val="C00000"/>
                          </a:solidFill>
                        </a:rPr>
                        <a:t>0</a:t>
                      </a:r>
                      <a:endParaRPr lang="en-US" dirty="0">
                        <a:solidFill>
                          <a:srgbClr val="C00000"/>
                        </a:solidFill>
                      </a:endParaRPr>
                    </a:p>
                  </a:txBody>
                  <a:tcPr/>
                </a:tc>
                <a:tc>
                  <a:txBody>
                    <a:bodyPr/>
                    <a:lstStyle/>
                    <a:p>
                      <a:r>
                        <a:rPr lang="en-US" dirty="0" smtClean="0">
                          <a:solidFill>
                            <a:srgbClr val="C00000"/>
                          </a:solidFill>
                        </a:rPr>
                        <a:t>0</a:t>
                      </a:r>
                      <a:endParaRPr lang="en-US" dirty="0">
                        <a:solidFill>
                          <a:srgbClr val="C00000"/>
                        </a:solidFill>
                      </a:endParaRPr>
                    </a:p>
                  </a:txBody>
                  <a:tcPr/>
                </a:tc>
                <a:tc>
                  <a:txBody>
                    <a:bodyPr/>
                    <a:lstStyle/>
                    <a:p>
                      <a:r>
                        <a:rPr lang="en-US" dirty="0" smtClean="0">
                          <a:solidFill>
                            <a:srgbClr val="C00000"/>
                          </a:solidFill>
                        </a:rPr>
                        <a:t>1</a:t>
                      </a:r>
                      <a:endParaRPr lang="en-US" dirty="0">
                        <a:solidFill>
                          <a:srgbClr val="C00000"/>
                        </a:solidFill>
                      </a:endParaRPr>
                    </a:p>
                  </a:txBody>
                  <a:tcPr/>
                </a:tc>
                <a:tc>
                  <a:txBody>
                    <a:bodyPr/>
                    <a:lstStyle/>
                    <a:p>
                      <a:r>
                        <a:rPr lang="en-US" dirty="0" smtClean="0">
                          <a:solidFill>
                            <a:srgbClr val="C00000"/>
                          </a:solidFill>
                        </a:rPr>
                        <a:t>0</a:t>
                      </a:r>
                      <a:endParaRPr lang="en-US" dirty="0">
                        <a:solidFill>
                          <a:srgbClr val="C00000"/>
                        </a:solidFill>
                      </a:endParaRPr>
                    </a:p>
                  </a:txBody>
                  <a:tcPr/>
                </a:tc>
                <a:tc>
                  <a:txBody>
                    <a:bodyPr/>
                    <a:lstStyle/>
                    <a:p>
                      <a:r>
                        <a:rPr lang="en-US" dirty="0" smtClean="0">
                          <a:solidFill>
                            <a:srgbClr val="C00000"/>
                          </a:solidFill>
                        </a:rPr>
                        <a:t>1</a:t>
                      </a:r>
                      <a:endParaRPr lang="en-US" dirty="0">
                        <a:solidFill>
                          <a:srgbClr val="C00000"/>
                        </a:solidFill>
                      </a:endParaRPr>
                    </a:p>
                  </a:txBody>
                  <a:tcPr/>
                </a:tc>
              </a:tr>
              <a:tr h="370840">
                <a:tc>
                  <a:txBody>
                    <a:bodyPr/>
                    <a:lstStyle/>
                    <a:p>
                      <a:r>
                        <a:rPr lang="en-US" dirty="0" smtClean="0"/>
                        <a:t>1</a:t>
                      </a:r>
                      <a:endParaRPr lang="en-US" dirty="0"/>
                    </a:p>
                  </a:txBody>
                  <a:tcPr>
                    <a:solidFill>
                      <a:schemeClr val="bg1"/>
                    </a:solidFill>
                  </a:tcPr>
                </a:tc>
                <a:tc>
                  <a:txBody>
                    <a:bodyPr/>
                    <a:lstStyle/>
                    <a:p>
                      <a:r>
                        <a:rPr lang="en-US" b="1" dirty="0" smtClean="0">
                          <a:solidFill>
                            <a:srgbClr val="C00000"/>
                          </a:solidFill>
                        </a:rPr>
                        <a:t>0</a:t>
                      </a:r>
                      <a:endParaRPr lang="en-US" b="1" dirty="0">
                        <a:solidFill>
                          <a:srgbClr val="C00000"/>
                        </a:solidFill>
                      </a:endParaRPr>
                    </a:p>
                  </a:txBody>
                  <a:tcPr/>
                </a:tc>
                <a:tc>
                  <a:txBody>
                    <a:bodyPr/>
                    <a:lstStyle/>
                    <a:p>
                      <a:r>
                        <a:rPr lang="en-US" b="1" dirty="0" smtClean="0">
                          <a:solidFill>
                            <a:srgbClr val="C00000"/>
                          </a:solidFill>
                        </a:rPr>
                        <a:t>0</a:t>
                      </a:r>
                      <a:endParaRPr lang="en-US" b="1" dirty="0">
                        <a:solidFill>
                          <a:srgbClr val="C00000"/>
                        </a:solidFill>
                      </a:endParaRPr>
                    </a:p>
                  </a:txBody>
                  <a:tcPr/>
                </a:tc>
                <a:tc>
                  <a:txBody>
                    <a:bodyPr/>
                    <a:lstStyle/>
                    <a:p>
                      <a:r>
                        <a:rPr lang="en-US" b="1" dirty="0" smtClean="0">
                          <a:solidFill>
                            <a:srgbClr val="C00000"/>
                          </a:solidFill>
                        </a:rPr>
                        <a:t>0</a:t>
                      </a:r>
                      <a:endParaRPr lang="en-US" b="1" dirty="0">
                        <a:solidFill>
                          <a:srgbClr val="C00000"/>
                        </a:solidFill>
                      </a:endParaRPr>
                    </a:p>
                  </a:txBody>
                  <a:tcPr/>
                </a:tc>
                <a:tc>
                  <a:txBody>
                    <a:bodyPr/>
                    <a:lstStyle/>
                    <a:p>
                      <a:r>
                        <a:rPr lang="en-US" b="1" dirty="0" smtClean="0">
                          <a:solidFill>
                            <a:srgbClr val="C00000"/>
                          </a:solidFill>
                        </a:rPr>
                        <a:t>1</a:t>
                      </a:r>
                      <a:endParaRPr lang="en-US" b="1" dirty="0">
                        <a:solidFill>
                          <a:srgbClr val="C00000"/>
                        </a:solidFill>
                      </a:endParaRPr>
                    </a:p>
                  </a:txBody>
                  <a:tcPr/>
                </a:tc>
                <a:tc>
                  <a:txBody>
                    <a:bodyPr/>
                    <a:lstStyle/>
                    <a:p>
                      <a:r>
                        <a:rPr lang="en-US" b="1" dirty="0" smtClean="0">
                          <a:solidFill>
                            <a:srgbClr val="C00000"/>
                          </a:solidFill>
                        </a:rPr>
                        <a:t>1</a:t>
                      </a:r>
                      <a:endParaRPr lang="en-US" b="1" dirty="0">
                        <a:solidFill>
                          <a:srgbClr val="C00000"/>
                        </a:solidFill>
                      </a:endParaRPr>
                    </a:p>
                  </a:txBody>
                  <a:tcPr/>
                </a:tc>
                <a:tc>
                  <a:txBody>
                    <a:bodyPr/>
                    <a:lstStyle/>
                    <a:p>
                      <a:r>
                        <a:rPr lang="en-US" b="1" dirty="0" smtClean="0">
                          <a:solidFill>
                            <a:srgbClr val="C00000"/>
                          </a:solidFill>
                        </a:rPr>
                        <a:t>0</a:t>
                      </a:r>
                      <a:endParaRPr lang="en-US" b="1" dirty="0">
                        <a:solidFill>
                          <a:srgbClr val="C00000"/>
                        </a:solidFill>
                      </a:endParaRPr>
                    </a:p>
                  </a:txBody>
                  <a:tcPr/>
                </a:tc>
              </a:tr>
            </a:tbl>
          </a:graphicData>
        </a:graphic>
      </p:graphicFrame>
      <p:cxnSp>
        <p:nvCxnSpPr>
          <p:cNvPr id="27" name="Straight Arrow Connector 26"/>
          <p:cNvCxnSpPr/>
          <p:nvPr/>
        </p:nvCxnSpPr>
        <p:spPr>
          <a:xfrm>
            <a:off x="1571604" y="5019272"/>
            <a:ext cx="785818"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1" name="Straight Connector 30"/>
          <p:cNvCxnSpPr/>
          <p:nvPr/>
        </p:nvCxnSpPr>
        <p:spPr>
          <a:xfrm>
            <a:off x="4929190" y="5019272"/>
            <a:ext cx="857256" cy="1588"/>
          </a:xfrm>
          <a:prstGeom prst="line">
            <a:avLst/>
          </a:prstGeom>
        </p:spPr>
        <p:style>
          <a:lnRef idx="1">
            <a:schemeClr val="dk1"/>
          </a:lnRef>
          <a:fillRef idx="0">
            <a:schemeClr val="dk1"/>
          </a:fillRef>
          <a:effectRef idx="0">
            <a:schemeClr val="dk1"/>
          </a:effectRef>
          <a:fontRef idx="minor">
            <a:schemeClr val="tx1"/>
          </a:fontRef>
        </p:style>
      </p:cxnSp>
      <p:cxnSp>
        <p:nvCxnSpPr>
          <p:cNvPr id="33" name="Straight Arrow Connector 32"/>
          <p:cNvCxnSpPr/>
          <p:nvPr/>
        </p:nvCxnSpPr>
        <p:spPr>
          <a:xfrm rot="5400000">
            <a:off x="5572926" y="5233586"/>
            <a:ext cx="428628"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4" name="Straight Connector 33"/>
          <p:cNvCxnSpPr/>
          <p:nvPr/>
        </p:nvCxnSpPr>
        <p:spPr>
          <a:xfrm>
            <a:off x="4286248" y="3804826"/>
            <a:ext cx="3571900" cy="1588"/>
          </a:xfrm>
          <a:prstGeom prst="line">
            <a:avLst/>
          </a:prstGeom>
        </p:spPr>
        <p:style>
          <a:lnRef idx="1">
            <a:schemeClr val="dk1"/>
          </a:lnRef>
          <a:fillRef idx="0">
            <a:schemeClr val="dk1"/>
          </a:fillRef>
          <a:effectRef idx="0">
            <a:schemeClr val="dk1"/>
          </a:effectRef>
          <a:fontRef idx="minor">
            <a:schemeClr val="tx1"/>
          </a:fontRef>
        </p:style>
      </p:cxnSp>
      <p:cxnSp>
        <p:nvCxnSpPr>
          <p:cNvPr id="36" name="Straight Arrow Connector 35"/>
          <p:cNvCxnSpPr/>
          <p:nvPr/>
        </p:nvCxnSpPr>
        <p:spPr>
          <a:xfrm rot="5400000">
            <a:off x="7001686" y="4661288"/>
            <a:ext cx="1714512"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graphicFrame>
        <p:nvGraphicFramePr>
          <p:cNvPr id="38" name="Content Placeholder 3"/>
          <p:cNvGraphicFramePr>
            <a:graphicFrameLocks/>
          </p:cNvGraphicFramePr>
          <p:nvPr/>
        </p:nvGraphicFramePr>
        <p:xfrm>
          <a:off x="3886185" y="5590776"/>
          <a:ext cx="5257808" cy="370840"/>
        </p:xfrm>
        <a:graphic>
          <a:graphicData uri="http://schemas.openxmlformats.org/drawingml/2006/table">
            <a:tbl>
              <a:tblPr firstRow="1" bandRow="1">
                <a:tableStyleId>{5C22544A-7EE6-4342-B048-85BDC9FD1C3A}</a:tableStyleId>
              </a:tblPr>
              <a:tblGrid>
                <a:gridCol w="328613"/>
                <a:gridCol w="328613"/>
                <a:gridCol w="328613"/>
                <a:gridCol w="328613"/>
                <a:gridCol w="328613"/>
                <a:gridCol w="328613"/>
                <a:gridCol w="328613"/>
                <a:gridCol w="328613"/>
                <a:gridCol w="328613"/>
                <a:gridCol w="328613"/>
                <a:gridCol w="328613"/>
                <a:gridCol w="328613"/>
                <a:gridCol w="328613"/>
                <a:gridCol w="328613"/>
                <a:gridCol w="328613"/>
                <a:gridCol w="328613"/>
              </a:tblGrid>
              <a:tr h="370840">
                <a:tc>
                  <a:txBody>
                    <a:bodyPr/>
                    <a:lstStyle/>
                    <a:p>
                      <a:r>
                        <a:rPr lang="en-US" dirty="0" smtClean="0">
                          <a:solidFill>
                            <a:schemeClr val="tx1"/>
                          </a:solidFill>
                        </a:rPr>
                        <a:t>0</a:t>
                      </a:r>
                      <a:endParaRPr lang="en-US" dirty="0">
                        <a:solidFill>
                          <a:schemeClr val="tx1"/>
                        </a:solidFill>
                      </a:endParaRPr>
                    </a:p>
                  </a:txBody>
                  <a:tcPr/>
                </a:tc>
                <a:tc>
                  <a:txBody>
                    <a:bodyPr/>
                    <a:lstStyle/>
                    <a:p>
                      <a:r>
                        <a:rPr lang="en-US" dirty="0" smtClean="0">
                          <a:solidFill>
                            <a:schemeClr val="tx1"/>
                          </a:solidFill>
                        </a:rPr>
                        <a:t>0</a:t>
                      </a:r>
                      <a:endParaRPr lang="en-US" dirty="0">
                        <a:solidFill>
                          <a:schemeClr val="tx1"/>
                        </a:solidFill>
                      </a:endParaRPr>
                    </a:p>
                  </a:txBody>
                  <a:tcPr/>
                </a:tc>
                <a:tc>
                  <a:txBody>
                    <a:bodyPr/>
                    <a:lstStyle/>
                    <a:p>
                      <a:r>
                        <a:rPr lang="en-US" dirty="0" smtClean="0">
                          <a:solidFill>
                            <a:schemeClr val="tx1"/>
                          </a:solidFill>
                        </a:rPr>
                        <a:t>0</a:t>
                      </a:r>
                      <a:endParaRPr lang="en-US" dirty="0">
                        <a:solidFill>
                          <a:schemeClr val="tx1"/>
                        </a:solidFill>
                      </a:endParaRPr>
                    </a:p>
                  </a:txBody>
                  <a:tcPr/>
                </a:tc>
                <a:tc>
                  <a:txBody>
                    <a:bodyPr/>
                    <a:lstStyle/>
                    <a:p>
                      <a:r>
                        <a:rPr lang="en-US" dirty="0" smtClean="0">
                          <a:solidFill>
                            <a:schemeClr val="tx1"/>
                          </a:solidFill>
                        </a:rPr>
                        <a:t>1</a:t>
                      </a:r>
                      <a:endParaRPr lang="en-US" dirty="0">
                        <a:solidFill>
                          <a:schemeClr val="tx1"/>
                        </a:solidFill>
                      </a:endParaRPr>
                    </a:p>
                  </a:txBody>
                  <a:tcPr/>
                </a:tc>
                <a:tc>
                  <a:txBody>
                    <a:bodyPr/>
                    <a:lstStyle/>
                    <a:p>
                      <a:r>
                        <a:rPr lang="en-US" dirty="0" smtClean="0">
                          <a:solidFill>
                            <a:schemeClr val="tx1"/>
                          </a:solidFill>
                        </a:rPr>
                        <a:t>1</a:t>
                      </a:r>
                      <a:endParaRPr lang="en-US" dirty="0">
                        <a:solidFill>
                          <a:schemeClr val="tx1"/>
                        </a:solidFill>
                      </a:endParaRPr>
                    </a:p>
                  </a:txBody>
                  <a:tcPr/>
                </a:tc>
                <a:tc>
                  <a:txBody>
                    <a:bodyPr/>
                    <a:lstStyle/>
                    <a:p>
                      <a:r>
                        <a:rPr lang="en-US" dirty="0" smtClean="0">
                          <a:solidFill>
                            <a:schemeClr val="tx1"/>
                          </a:solidFill>
                        </a:rPr>
                        <a:t>0</a:t>
                      </a:r>
                      <a:endParaRPr lang="en-US" dirty="0">
                        <a:solidFill>
                          <a:schemeClr val="tx1"/>
                        </a:solidFill>
                      </a:endParaRPr>
                    </a:p>
                  </a:txBody>
                  <a:tcPr/>
                </a:tc>
                <a:tc>
                  <a:txBody>
                    <a:bodyPr/>
                    <a:lstStyle/>
                    <a:p>
                      <a:r>
                        <a:rPr lang="en-US" dirty="0" smtClean="0">
                          <a:solidFill>
                            <a:srgbClr val="C00000"/>
                          </a:solidFill>
                        </a:rPr>
                        <a:t>0</a:t>
                      </a:r>
                      <a:endParaRPr lang="en-US" dirty="0">
                        <a:solidFill>
                          <a:srgbClr val="C00000"/>
                        </a:solidFill>
                      </a:endParaRPr>
                    </a:p>
                  </a:txBody>
                  <a:tcPr/>
                </a:tc>
                <a:tc>
                  <a:txBody>
                    <a:bodyPr/>
                    <a:lstStyle/>
                    <a:p>
                      <a:r>
                        <a:rPr lang="en-US" dirty="0" smtClean="0">
                          <a:solidFill>
                            <a:srgbClr val="C00000"/>
                          </a:solidFill>
                        </a:rPr>
                        <a:t>1</a:t>
                      </a:r>
                      <a:endParaRPr lang="en-US" dirty="0">
                        <a:solidFill>
                          <a:srgbClr val="C00000"/>
                        </a:solidFill>
                      </a:endParaRPr>
                    </a:p>
                  </a:txBody>
                  <a:tcPr/>
                </a:tc>
                <a:tc>
                  <a:txBody>
                    <a:bodyPr/>
                    <a:lstStyle/>
                    <a:p>
                      <a:r>
                        <a:rPr lang="en-US" dirty="0" smtClean="0">
                          <a:solidFill>
                            <a:srgbClr val="C00000"/>
                          </a:solidFill>
                        </a:rPr>
                        <a:t>1</a:t>
                      </a:r>
                      <a:endParaRPr lang="en-US" dirty="0">
                        <a:solidFill>
                          <a:srgbClr val="C00000"/>
                        </a:solidFill>
                      </a:endParaRPr>
                    </a:p>
                  </a:txBody>
                  <a:tcPr/>
                </a:tc>
                <a:tc>
                  <a:txBody>
                    <a:bodyPr/>
                    <a:lstStyle/>
                    <a:p>
                      <a:r>
                        <a:rPr lang="en-US" dirty="0" smtClean="0">
                          <a:solidFill>
                            <a:srgbClr val="C00000"/>
                          </a:solidFill>
                        </a:rPr>
                        <a:t>1</a:t>
                      </a:r>
                      <a:endParaRPr lang="en-US" dirty="0">
                        <a:solidFill>
                          <a:srgbClr val="C00000"/>
                        </a:solidFill>
                      </a:endParaRPr>
                    </a:p>
                  </a:txBody>
                  <a:tcPr/>
                </a:tc>
                <a:tc>
                  <a:txBody>
                    <a:bodyPr/>
                    <a:lstStyle/>
                    <a:p>
                      <a:r>
                        <a:rPr lang="en-US" dirty="0" smtClean="0">
                          <a:solidFill>
                            <a:srgbClr val="C00000"/>
                          </a:solidFill>
                        </a:rPr>
                        <a:t>0</a:t>
                      </a:r>
                      <a:endParaRPr lang="en-US" dirty="0">
                        <a:solidFill>
                          <a:srgbClr val="C00000"/>
                        </a:solidFill>
                      </a:endParaRPr>
                    </a:p>
                  </a:txBody>
                  <a:tcPr/>
                </a:tc>
                <a:tc>
                  <a:txBody>
                    <a:bodyPr/>
                    <a:lstStyle/>
                    <a:p>
                      <a:r>
                        <a:rPr lang="en-US" dirty="0" smtClean="0">
                          <a:solidFill>
                            <a:srgbClr val="C00000"/>
                          </a:solidFill>
                        </a:rPr>
                        <a:t>1</a:t>
                      </a:r>
                      <a:endParaRPr lang="en-US" dirty="0">
                        <a:solidFill>
                          <a:srgbClr val="C00000"/>
                        </a:solidFill>
                      </a:endParaRPr>
                    </a:p>
                  </a:txBody>
                  <a:tcPr/>
                </a:tc>
                <a:tc>
                  <a:txBody>
                    <a:bodyPr/>
                    <a:lstStyle/>
                    <a:p>
                      <a:r>
                        <a:rPr lang="en-US" dirty="0" smtClean="0">
                          <a:solidFill>
                            <a:srgbClr val="C00000"/>
                          </a:solidFill>
                        </a:rPr>
                        <a:t>1</a:t>
                      </a:r>
                      <a:endParaRPr lang="en-US" dirty="0">
                        <a:solidFill>
                          <a:srgbClr val="C00000"/>
                        </a:solidFill>
                      </a:endParaRPr>
                    </a:p>
                  </a:txBody>
                  <a:tcPr/>
                </a:tc>
                <a:tc>
                  <a:txBody>
                    <a:bodyPr/>
                    <a:lstStyle/>
                    <a:p>
                      <a:r>
                        <a:rPr lang="en-US" dirty="0" smtClean="0">
                          <a:solidFill>
                            <a:srgbClr val="C00000"/>
                          </a:solidFill>
                        </a:rPr>
                        <a:t>1</a:t>
                      </a:r>
                      <a:endParaRPr lang="en-US" dirty="0">
                        <a:solidFill>
                          <a:srgbClr val="C00000"/>
                        </a:solidFill>
                      </a:endParaRPr>
                    </a:p>
                  </a:txBody>
                  <a:tcPr/>
                </a:tc>
                <a:tc>
                  <a:txBody>
                    <a:bodyPr/>
                    <a:lstStyle/>
                    <a:p>
                      <a:r>
                        <a:rPr lang="en-US" dirty="0" smtClean="0">
                          <a:solidFill>
                            <a:srgbClr val="C00000"/>
                          </a:solidFill>
                        </a:rPr>
                        <a:t>1</a:t>
                      </a:r>
                      <a:endParaRPr lang="en-US" dirty="0">
                        <a:solidFill>
                          <a:srgbClr val="C00000"/>
                        </a:solidFill>
                      </a:endParaRPr>
                    </a:p>
                  </a:txBody>
                  <a:tcPr/>
                </a:tc>
                <a:tc>
                  <a:txBody>
                    <a:bodyPr/>
                    <a:lstStyle/>
                    <a:p>
                      <a:r>
                        <a:rPr lang="en-US" dirty="0" smtClean="0">
                          <a:solidFill>
                            <a:srgbClr val="C00000"/>
                          </a:solidFill>
                        </a:rPr>
                        <a:t>0</a:t>
                      </a:r>
                      <a:endParaRPr lang="en-US" dirty="0">
                        <a:solidFill>
                          <a:srgbClr val="C00000"/>
                        </a:solidFill>
                      </a:endParaRPr>
                    </a:p>
                  </a:txBody>
                  <a:tcPr/>
                </a:tc>
              </a:tr>
            </a:tbl>
          </a:graphicData>
        </a:graphic>
      </p:graphicFrame>
      <p:sp>
        <p:nvSpPr>
          <p:cNvPr id="40" name="TextBox 39"/>
          <p:cNvSpPr txBox="1"/>
          <p:nvPr/>
        </p:nvSpPr>
        <p:spPr>
          <a:xfrm>
            <a:off x="3143240" y="3947702"/>
            <a:ext cx="1285884" cy="338554"/>
          </a:xfrm>
          <a:prstGeom prst="rect">
            <a:avLst/>
          </a:prstGeom>
          <a:noFill/>
        </p:spPr>
        <p:txBody>
          <a:bodyPr wrap="square" rtlCol="0">
            <a:spAutoFit/>
          </a:bodyPr>
          <a:lstStyle/>
          <a:p>
            <a:r>
              <a:rPr lang="en-US" sz="1600" i="1" dirty="0" smtClean="0"/>
              <a:t>Page Table</a:t>
            </a:r>
            <a:endParaRPr lang="en-US" sz="1600" i="1" dirty="0"/>
          </a:p>
        </p:txBody>
      </p:sp>
      <p:cxnSp>
        <p:nvCxnSpPr>
          <p:cNvPr id="42" name="Straight Arrow Connector 41"/>
          <p:cNvCxnSpPr/>
          <p:nvPr/>
        </p:nvCxnSpPr>
        <p:spPr>
          <a:xfrm>
            <a:off x="3929058" y="6090842"/>
            <a:ext cx="5214974" cy="1588"/>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sp>
        <p:nvSpPr>
          <p:cNvPr id="43" name="TextBox 42"/>
          <p:cNvSpPr txBox="1"/>
          <p:nvPr/>
        </p:nvSpPr>
        <p:spPr>
          <a:xfrm>
            <a:off x="5357818" y="6305156"/>
            <a:ext cx="2428892" cy="338554"/>
          </a:xfrm>
          <a:prstGeom prst="rect">
            <a:avLst/>
          </a:prstGeom>
          <a:noFill/>
        </p:spPr>
        <p:txBody>
          <a:bodyPr wrap="square" rtlCol="0">
            <a:spAutoFit/>
          </a:bodyPr>
          <a:lstStyle/>
          <a:p>
            <a:r>
              <a:rPr lang="en-US" sz="1600" i="1" dirty="0" smtClean="0"/>
              <a:t>16-bit Physical address</a:t>
            </a:r>
            <a:endParaRPr lang="en-US" sz="1600" i="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idx="1"/>
          </p:nvPr>
        </p:nvSpPr>
        <p:spPr>
          <a:xfrm>
            <a:off x="285720" y="1285860"/>
            <a:ext cx="4040188" cy="496886"/>
          </a:xfrm>
        </p:spPr>
        <p:txBody>
          <a:bodyPr/>
          <a:lstStyle/>
          <a:p>
            <a:pPr algn="ctr"/>
            <a:r>
              <a:rPr lang="en-US" dirty="0" smtClean="0"/>
              <a:t>ADVANTAGES</a:t>
            </a:r>
            <a:endParaRPr lang="en-US" dirty="0"/>
          </a:p>
        </p:txBody>
      </p:sp>
      <p:sp>
        <p:nvSpPr>
          <p:cNvPr id="5" name="Content Placeholder 4"/>
          <p:cNvSpPr>
            <a:spLocks noGrp="1"/>
          </p:cNvSpPr>
          <p:nvPr>
            <p:ph sz="half" idx="2"/>
          </p:nvPr>
        </p:nvSpPr>
        <p:spPr>
          <a:xfrm>
            <a:off x="428596" y="2428868"/>
            <a:ext cx="4040188" cy="3951288"/>
          </a:xfrm>
        </p:spPr>
        <p:txBody>
          <a:bodyPr/>
          <a:lstStyle/>
          <a:p>
            <a:r>
              <a:rPr lang="en-US" dirty="0" smtClean="0"/>
              <a:t>No external Fragmentation</a:t>
            </a:r>
          </a:p>
          <a:p>
            <a:r>
              <a:rPr lang="en-US" dirty="0" smtClean="0"/>
              <a:t>Simple memory management algorithm</a:t>
            </a:r>
          </a:p>
          <a:p>
            <a:r>
              <a:rPr lang="en-US" dirty="0" smtClean="0"/>
              <a:t>Swapping is easy (Equal sized Pages and Page Frames)</a:t>
            </a:r>
          </a:p>
          <a:p>
            <a:pPr>
              <a:buNone/>
            </a:pPr>
            <a:endParaRPr lang="en-US" dirty="0" smtClean="0"/>
          </a:p>
        </p:txBody>
      </p:sp>
      <p:sp>
        <p:nvSpPr>
          <p:cNvPr id="6" name="Text Placeholder 5"/>
          <p:cNvSpPr>
            <a:spLocks noGrp="1"/>
          </p:cNvSpPr>
          <p:nvPr>
            <p:ph type="body" sz="quarter" idx="3"/>
          </p:nvPr>
        </p:nvSpPr>
        <p:spPr>
          <a:xfrm>
            <a:off x="4643438" y="1142984"/>
            <a:ext cx="4041775" cy="639762"/>
          </a:xfrm>
        </p:spPr>
        <p:txBody>
          <a:bodyPr/>
          <a:lstStyle/>
          <a:p>
            <a:pPr algn="ctr"/>
            <a:r>
              <a:rPr lang="en-US" dirty="0" smtClean="0"/>
              <a:t>DISADVANTAGES</a:t>
            </a:r>
          </a:p>
        </p:txBody>
      </p:sp>
      <p:sp>
        <p:nvSpPr>
          <p:cNvPr id="7" name="Content Placeholder 6"/>
          <p:cNvSpPr>
            <a:spLocks noGrp="1"/>
          </p:cNvSpPr>
          <p:nvPr>
            <p:ph sz="quarter" idx="4"/>
          </p:nvPr>
        </p:nvSpPr>
        <p:spPr>
          <a:xfrm>
            <a:off x="4643438" y="2428868"/>
            <a:ext cx="4041775" cy="3951288"/>
          </a:xfrm>
        </p:spPr>
        <p:txBody>
          <a:bodyPr/>
          <a:lstStyle/>
          <a:p>
            <a:r>
              <a:rPr lang="en-US" dirty="0" smtClean="0"/>
              <a:t>Internal fragmentation</a:t>
            </a:r>
          </a:p>
          <a:p>
            <a:r>
              <a:rPr lang="en-US" dirty="0" smtClean="0"/>
              <a:t>Page tables may consume more memory.</a:t>
            </a:r>
          </a:p>
          <a:p>
            <a:r>
              <a:rPr lang="en-US" dirty="0" smtClean="0"/>
              <a:t>Multi level paging leads to memory reference overhead.</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28596" y="428604"/>
            <a:ext cx="8229600" cy="939784"/>
          </a:xfrm>
        </p:spPr>
        <p:txBody>
          <a:bodyPr/>
          <a:lstStyle/>
          <a:p>
            <a:r>
              <a:rPr lang="en-US" sz="3200" dirty="0" smtClean="0"/>
              <a:t>HOW DOES USER VIEW MEMORY??</a:t>
            </a:r>
            <a:endParaRPr lang="en-US" sz="3200" dirty="0"/>
          </a:p>
        </p:txBody>
      </p:sp>
      <p:sp>
        <p:nvSpPr>
          <p:cNvPr id="8" name="Content Placeholder 7"/>
          <p:cNvSpPr>
            <a:spLocks noGrp="1"/>
          </p:cNvSpPr>
          <p:nvPr>
            <p:ph idx="1"/>
          </p:nvPr>
        </p:nvSpPr>
        <p:spPr/>
        <p:txBody>
          <a:bodyPr/>
          <a:lstStyle/>
          <a:p>
            <a:r>
              <a:rPr lang="en-US" sz="2400" dirty="0" smtClean="0"/>
              <a:t>An important part of the memory management is that become unavoidable with paging is the separation of the user’s view of the memory and the actual physical memory</a:t>
            </a:r>
          </a:p>
          <a:p>
            <a:r>
              <a:rPr lang="en-US" sz="2400" dirty="0" smtClean="0"/>
              <a:t>The users view is mapped to the physical memory</a:t>
            </a:r>
          </a:p>
          <a:p>
            <a:r>
              <a:rPr lang="en-US" sz="2400" dirty="0" smtClean="0"/>
              <a:t>Thus the differentiation comes between the logical and physical memory.</a:t>
            </a:r>
          </a:p>
          <a:p>
            <a:endParaRPr lang="en-US" sz="2400" dirty="0"/>
          </a:p>
        </p:txBody>
      </p:sp>
      <p:sp>
        <p:nvSpPr>
          <p:cNvPr id="9" name="Cloud Callout 8"/>
          <p:cNvSpPr/>
          <p:nvPr/>
        </p:nvSpPr>
        <p:spPr>
          <a:xfrm>
            <a:off x="4214810" y="3643314"/>
            <a:ext cx="4929190" cy="1857388"/>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i="1" dirty="0" smtClean="0">
                <a:solidFill>
                  <a:srgbClr val="422C16"/>
                </a:solidFill>
              </a:rPr>
              <a:t>Do users view memory as linear array of bytes some containing instruction and other containing data??? </a:t>
            </a:r>
          </a:p>
        </p:txBody>
      </p:sp>
      <p:sp>
        <p:nvSpPr>
          <p:cNvPr id="11" name="Flowchart: Terminator 10"/>
          <p:cNvSpPr/>
          <p:nvPr/>
        </p:nvSpPr>
        <p:spPr>
          <a:xfrm>
            <a:off x="785786" y="5357826"/>
            <a:ext cx="4143404" cy="1000132"/>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i="1" dirty="0" smtClean="0">
                <a:solidFill>
                  <a:srgbClr val="422C16"/>
                </a:solidFill>
              </a:rPr>
              <a:t>No…Rather they would see it as collection of segments…….</a:t>
            </a:r>
            <a:endParaRPr lang="en-US" sz="2000" b="1" i="1" dirty="0">
              <a:solidFill>
                <a:srgbClr val="422C16"/>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0042"/>
            <a:ext cx="8229600" cy="714380"/>
          </a:xfrm>
        </p:spPr>
        <p:txBody>
          <a:bodyPr/>
          <a:lstStyle/>
          <a:p>
            <a:r>
              <a:rPr lang="en-US" sz="3200" dirty="0" smtClean="0"/>
              <a:t>SEGMENTATION</a:t>
            </a:r>
            <a:endParaRPr lang="en-US" sz="3200" dirty="0"/>
          </a:p>
        </p:txBody>
      </p:sp>
      <p:graphicFrame>
        <p:nvGraphicFramePr>
          <p:cNvPr id="4" name="Diagram 3"/>
          <p:cNvGraphicFramePr/>
          <p:nvPr/>
        </p:nvGraphicFramePr>
        <p:xfrm>
          <a:off x="857224" y="1214422"/>
          <a:ext cx="7643866" cy="56435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42918"/>
            <a:ext cx="8229600" cy="642942"/>
          </a:xfrm>
        </p:spPr>
        <p:txBody>
          <a:bodyPr/>
          <a:lstStyle/>
          <a:p>
            <a:r>
              <a:rPr lang="en-US" sz="3200" dirty="0" smtClean="0"/>
              <a:t>SO HOW IS IT FOR C COMPILER???</a:t>
            </a:r>
            <a:endParaRPr lang="en-US" sz="3200" dirty="0"/>
          </a:p>
        </p:txBody>
      </p:sp>
      <p:graphicFrame>
        <p:nvGraphicFramePr>
          <p:cNvPr id="6" name="Diagram 5"/>
          <p:cNvGraphicFramePr/>
          <p:nvPr/>
        </p:nvGraphicFramePr>
        <p:xfrm>
          <a:off x="1428728" y="1857364"/>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angle 7"/>
          <p:cNvSpPr/>
          <p:nvPr/>
        </p:nvSpPr>
        <p:spPr>
          <a:xfrm>
            <a:off x="1357290" y="3786190"/>
            <a:ext cx="2428892" cy="642942"/>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b="1" dirty="0" smtClean="0">
                <a:solidFill>
                  <a:schemeClr val="tx1"/>
                </a:solidFill>
              </a:rPr>
              <a:t>C COMPILER</a:t>
            </a:r>
            <a:endParaRPr lang="en-US" sz="2400" b="1" dirty="0">
              <a:solidFill>
                <a:schemeClr val="tx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46"/>
          </a:xfrm>
        </p:spPr>
        <p:txBody>
          <a:bodyPr/>
          <a:lstStyle/>
          <a:p>
            <a:r>
              <a:rPr lang="en-US" sz="2800" dirty="0" smtClean="0"/>
              <a:t>LOGICAL ADDRESSING IN SEGMENTATION</a:t>
            </a:r>
            <a:endParaRPr lang="en-US" sz="2800" dirty="0"/>
          </a:p>
        </p:txBody>
      </p:sp>
      <p:graphicFrame>
        <p:nvGraphicFramePr>
          <p:cNvPr id="6" name="Content Placeholder 5"/>
          <p:cNvGraphicFramePr>
            <a:graphicFrameLocks noGrp="1"/>
          </p:cNvGraphicFramePr>
          <p:nvPr>
            <p:ph idx="1"/>
          </p:nvPr>
        </p:nvGraphicFramePr>
        <p:xfrm>
          <a:off x="1928794" y="1142984"/>
          <a:ext cx="5543560" cy="16430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angle 7"/>
          <p:cNvSpPr/>
          <p:nvPr/>
        </p:nvSpPr>
        <p:spPr>
          <a:xfrm>
            <a:off x="214282" y="2786058"/>
            <a:ext cx="8643998" cy="707886"/>
          </a:xfrm>
          <a:prstGeom prst="rect">
            <a:avLst/>
          </a:prstGeom>
        </p:spPr>
        <p:txBody>
          <a:bodyPr wrap="square">
            <a:spAutoFit/>
          </a:bodyPr>
          <a:lstStyle/>
          <a:p>
            <a:r>
              <a:rPr lang="en-US" sz="2000" dirty="0" smtClean="0">
                <a:latin typeface="+mn-lt"/>
              </a:rPr>
              <a:t>The mapping of the logical address to the physical address is done with the help of the segment table.</a:t>
            </a:r>
          </a:p>
        </p:txBody>
      </p:sp>
      <p:graphicFrame>
        <p:nvGraphicFramePr>
          <p:cNvPr id="9" name="Table 8"/>
          <p:cNvGraphicFramePr>
            <a:graphicFrameLocks noGrp="1"/>
          </p:cNvGraphicFramePr>
          <p:nvPr/>
        </p:nvGraphicFramePr>
        <p:xfrm>
          <a:off x="1428728" y="4214818"/>
          <a:ext cx="6096000" cy="842137"/>
        </p:xfrm>
        <a:graphic>
          <a:graphicData uri="http://schemas.openxmlformats.org/drawingml/2006/table">
            <a:tbl>
              <a:tblPr firstRow="1" bandRow="1">
                <a:tableStyleId>{5C22544A-7EE6-4342-B048-85BDC9FD1C3A}</a:tableStyleId>
              </a:tblPr>
              <a:tblGrid>
                <a:gridCol w="2032000"/>
                <a:gridCol w="2032000"/>
                <a:gridCol w="2032000"/>
              </a:tblGrid>
              <a:tr h="428628">
                <a:tc>
                  <a:txBody>
                    <a:bodyPr/>
                    <a:lstStyle/>
                    <a:p>
                      <a:r>
                        <a:rPr lang="en-US" dirty="0" smtClean="0">
                          <a:solidFill>
                            <a:schemeClr val="tx1"/>
                          </a:solidFill>
                        </a:rPr>
                        <a:t>Segment Limit</a:t>
                      </a:r>
                      <a:endParaRPr lang="en-US" dirty="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Segment</a:t>
                      </a:r>
                      <a:r>
                        <a:rPr lang="en-US" baseline="0" dirty="0" smtClean="0">
                          <a:solidFill>
                            <a:schemeClr val="tx1"/>
                          </a:solidFill>
                        </a:rPr>
                        <a:t> Base</a:t>
                      </a:r>
                      <a:endParaRPr lang="en-US" dirty="0" smtClean="0">
                        <a:solidFill>
                          <a:schemeClr val="tx1"/>
                        </a:solidFill>
                      </a:endParaRPr>
                    </a:p>
                  </a:txBody>
                  <a:tcPr/>
                </a:tc>
                <a:tc>
                  <a:txBody>
                    <a:bodyPr/>
                    <a:lstStyle/>
                    <a:p>
                      <a:r>
                        <a:rPr lang="en-US" dirty="0" smtClean="0">
                          <a:solidFill>
                            <a:schemeClr val="tx1"/>
                          </a:solidFill>
                        </a:rPr>
                        <a:t>Other  bits</a:t>
                      </a:r>
                      <a:endParaRPr lang="en-US" dirty="0">
                        <a:solidFill>
                          <a:schemeClr val="tx1"/>
                        </a:solidFill>
                      </a:endParaRPr>
                    </a:p>
                  </a:txBody>
                  <a:tcPr/>
                </a:tc>
              </a:tr>
              <a:tr h="413509">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
        <p:nvSpPr>
          <p:cNvPr id="10" name="TextBox 9"/>
          <p:cNvSpPr txBox="1"/>
          <p:nvPr/>
        </p:nvSpPr>
        <p:spPr>
          <a:xfrm>
            <a:off x="3357554" y="3714752"/>
            <a:ext cx="2714644" cy="369332"/>
          </a:xfrm>
          <a:prstGeom prst="rect">
            <a:avLst/>
          </a:prstGeom>
          <a:noFill/>
        </p:spPr>
        <p:txBody>
          <a:bodyPr wrap="square" rtlCol="0">
            <a:spAutoFit/>
          </a:bodyPr>
          <a:lstStyle/>
          <a:p>
            <a:r>
              <a:rPr lang="en-US" dirty="0" smtClean="0"/>
              <a:t>SEGMENT TABLE</a:t>
            </a:r>
            <a:endParaRPr lang="en-US" dirty="0"/>
          </a:p>
        </p:txBody>
      </p:sp>
      <p:sp>
        <p:nvSpPr>
          <p:cNvPr id="12" name="Rounded Rectangle 11"/>
          <p:cNvSpPr/>
          <p:nvPr/>
        </p:nvSpPr>
        <p:spPr>
          <a:xfrm>
            <a:off x="3643306" y="5357826"/>
            <a:ext cx="5500694" cy="15001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i="1" dirty="0" smtClean="0">
                <a:solidFill>
                  <a:schemeClr val="tx1"/>
                </a:solidFill>
              </a:rPr>
              <a:t>A bit is needed to determine if the segment is already in main memory (P)</a:t>
            </a:r>
          </a:p>
          <a:p>
            <a:r>
              <a:rPr lang="en-US" b="1" i="1" dirty="0" smtClean="0">
                <a:solidFill>
                  <a:schemeClr val="tx1"/>
                </a:solidFill>
              </a:rPr>
              <a:t>Another bit is needed to determine if the segment has been modified since it was loaded in main memory (M)</a:t>
            </a:r>
          </a:p>
        </p:txBody>
      </p:sp>
      <p:sp>
        <p:nvSpPr>
          <p:cNvPr id="13" name="Rounded Rectangle 12"/>
          <p:cNvSpPr/>
          <p:nvPr/>
        </p:nvSpPr>
        <p:spPr>
          <a:xfrm>
            <a:off x="285720" y="5715016"/>
            <a:ext cx="2714644" cy="11429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i="1" dirty="0" smtClean="0">
                <a:solidFill>
                  <a:schemeClr val="tx1"/>
                </a:solidFill>
              </a:rPr>
              <a:t>starting address of the </a:t>
            </a:r>
          </a:p>
          <a:p>
            <a:r>
              <a:rPr lang="en-US" sz="2000" b="1" i="1" dirty="0" smtClean="0">
                <a:solidFill>
                  <a:schemeClr val="tx1"/>
                </a:solidFill>
              </a:rPr>
              <a:t>corresponding segment in main </a:t>
            </a:r>
            <a:r>
              <a:rPr lang="en-US" sz="2000" b="1" i="1" dirty="0" err="1" smtClean="0">
                <a:solidFill>
                  <a:schemeClr val="tx1"/>
                </a:solidFill>
              </a:rPr>
              <a:t>mem</a:t>
            </a:r>
            <a:endParaRPr lang="en-US" sz="2000" b="1" i="1" dirty="0" smtClean="0">
              <a:solidFill>
                <a:schemeClr val="tx1"/>
              </a:solidFill>
            </a:endParaRPr>
          </a:p>
        </p:txBody>
      </p:sp>
      <p:sp>
        <p:nvSpPr>
          <p:cNvPr id="14" name="Rounded Rectangle 13"/>
          <p:cNvSpPr/>
          <p:nvPr/>
        </p:nvSpPr>
        <p:spPr>
          <a:xfrm>
            <a:off x="0" y="3500438"/>
            <a:ext cx="2357454" cy="5715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i="1" dirty="0" smtClean="0">
                <a:solidFill>
                  <a:schemeClr val="tx1"/>
                </a:solidFill>
              </a:rPr>
              <a:t>the length of the segment</a:t>
            </a:r>
          </a:p>
        </p:txBody>
      </p:sp>
      <p:cxnSp>
        <p:nvCxnSpPr>
          <p:cNvPr id="16" name="Curved Connector 15"/>
          <p:cNvCxnSpPr/>
          <p:nvPr/>
        </p:nvCxnSpPr>
        <p:spPr>
          <a:xfrm>
            <a:off x="6786578" y="4500570"/>
            <a:ext cx="1285884" cy="785818"/>
          </a:xfrm>
          <a:prstGeom prst="curvedConnector3">
            <a:avLst>
              <a:gd name="adj1" fmla="val 50000"/>
            </a:avLst>
          </a:prstGeom>
          <a:ln>
            <a:tailEnd type="arrow"/>
          </a:ln>
        </p:spPr>
        <p:style>
          <a:lnRef idx="1">
            <a:schemeClr val="dk1"/>
          </a:lnRef>
          <a:fillRef idx="0">
            <a:schemeClr val="dk1"/>
          </a:fillRef>
          <a:effectRef idx="0">
            <a:schemeClr val="dk1"/>
          </a:effectRef>
          <a:fontRef idx="minor">
            <a:schemeClr val="tx1"/>
          </a:fontRef>
        </p:style>
      </p:cxnSp>
      <p:cxnSp>
        <p:nvCxnSpPr>
          <p:cNvPr id="18" name="Curved Connector 17"/>
          <p:cNvCxnSpPr/>
          <p:nvPr/>
        </p:nvCxnSpPr>
        <p:spPr>
          <a:xfrm rot="10800000" flipV="1">
            <a:off x="2071670" y="4572008"/>
            <a:ext cx="2143140" cy="1071570"/>
          </a:xfrm>
          <a:prstGeom prst="curvedConnector3">
            <a:avLst>
              <a:gd name="adj1" fmla="val 50000"/>
            </a:avLst>
          </a:prstGeom>
          <a:ln>
            <a:tailEnd type="arrow"/>
          </a:ln>
        </p:spPr>
        <p:style>
          <a:lnRef idx="1">
            <a:schemeClr val="dk1"/>
          </a:lnRef>
          <a:fillRef idx="0">
            <a:schemeClr val="dk1"/>
          </a:fillRef>
          <a:effectRef idx="0">
            <a:schemeClr val="dk1"/>
          </a:effectRef>
          <a:fontRef idx="minor">
            <a:schemeClr val="tx1"/>
          </a:fontRef>
        </p:style>
      </p:cxnSp>
      <p:cxnSp>
        <p:nvCxnSpPr>
          <p:cNvPr id="20" name="Curved Connector 19"/>
          <p:cNvCxnSpPr/>
          <p:nvPr/>
        </p:nvCxnSpPr>
        <p:spPr>
          <a:xfrm>
            <a:off x="714348" y="4143380"/>
            <a:ext cx="857256" cy="357190"/>
          </a:xfrm>
          <a:prstGeom prst="curvedConnector3">
            <a:avLst>
              <a:gd name="adj1" fmla="val 50000"/>
            </a:avLst>
          </a:prstGeom>
          <a:ln>
            <a:tailEnd type="arrow"/>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2400" dirty="0" smtClean="0"/>
              <a:t>The segments of a program can be placed anywhere in the main memory.</a:t>
            </a:r>
          </a:p>
          <a:p>
            <a:r>
              <a:rPr lang="en-US" sz="2400" dirty="0" smtClean="0"/>
              <a:t>For each process in each execution, there is one segment address table.</a:t>
            </a:r>
          </a:p>
          <a:p>
            <a:r>
              <a:rPr lang="en-US" sz="2400" b="1" dirty="0" smtClean="0"/>
              <a:t>Segment-table base register (STBR)</a:t>
            </a:r>
            <a:r>
              <a:rPr lang="en-US" sz="2400" dirty="0" smtClean="0"/>
              <a:t> points to the segment table’s location in memory</a:t>
            </a:r>
          </a:p>
          <a:p>
            <a:r>
              <a:rPr lang="en-US" sz="2400" b="1" dirty="0" smtClean="0"/>
              <a:t>Segment-table length register (STLR) </a:t>
            </a:r>
            <a:r>
              <a:rPr lang="en-US" sz="2400" dirty="0" smtClean="0"/>
              <a:t>indicates number of segments used by a program</a:t>
            </a:r>
          </a:p>
          <a:p>
            <a:endParaRPr lang="en-US" sz="2400" dirty="0" smtClean="0"/>
          </a:p>
          <a:p>
            <a:endParaRPr lang="en-US"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EXAMPLE OF SEGMENTATION</a:t>
            </a:r>
            <a:endParaRPr lang="en-US" sz="3200" dirty="0"/>
          </a:p>
        </p:txBody>
      </p:sp>
      <p:pic>
        <p:nvPicPr>
          <p:cNvPr id="4" name="Picture 1"/>
          <p:cNvPicPr>
            <a:picLocks noChangeAspect="1" noChangeArrowheads="1"/>
          </p:cNvPicPr>
          <p:nvPr/>
        </p:nvPicPr>
        <p:blipFill>
          <a:blip r:embed="rId2"/>
          <a:srcRect/>
          <a:stretch>
            <a:fillRect/>
          </a:stretch>
        </p:blipFill>
        <p:spPr bwMode="auto">
          <a:xfrm>
            <a:off x="1000100" y="1214422"/>
            <a:ext cx="7124700" cy="5286388"/>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571480"/>
            <a:ext cx="8229600" cy="1143000"/>
          </a:xfrm>
        </p:spPr>
        <p:txBody>
          <a:bodyPr/>
          <a:lstStyle/>
          <a:p>
            <a:r>
              <a:rPr lang="en-US" sz="2800" dirty="0" smtClean="0"/>
              <a:t>EXAMPLE-LOGICAL TO PHYSICAL ADDRESS TRANSLATION IN SEGMENTATION</a:t>
            </a:r>
            <a:endParaRPr lang="en-US" sz="2800" dirty="0"/>
          </a:p>
        </p:txBody>
      </p:sp>
      <p:graphicFrame>
        <p:nvGraphicFramePr>
          <p:cNvPr id="4" name="Content Placeholder 3"/>
          <p:cNvGraphicFramePr>
            <a:graphicFrameLocks noGrp="1"/>
          </p:cNvGraphicFramePr>
          <p:nvPr>
            <p:ph idx="1"/>
          </p:nvPr>
        </p:nvGraphicFramePr>
        <p:xfrm>
          <a:off x="500034" y="2862482"/>
          <a:ext cx="5257815" cy="370840"/>
        </p:xfrm>
        <a:graphic>
          <a:graphicData uri="http://schemas.openxmlformats.org/drawingml/2006/table">
            <a:tbl>
              <a:tblPr firstRow="1" bandRow="1">
                <a:tableStyleId>{5C22544A-7EE6-4342-B048-85BDC9FD1C3A}</a:tableStyleId>
              </a:tblPr>
              <a:tblGrid>
                <a:gridCol w="350521"/>
                <a:gridCol w="350521"/>
                <a:gridCol w="350521"/>
                <a:gridCol w="350521"/>
                <a:gridCol w="350521"/>
                <a:gridCol w="350521"/>
                <a:gridCol w="350521"/>
                <a:gridCol w="350521"/>
                <a:gridCol w="350521"/>
                <a:gridCol w="350521"/>
                <a:gridCol w="350521"/>
                <a:gridCol w="350521"/>
                <a:gridCol w="350521"/>
                <a:gridCol w="350521"/>
                <a:gridCol w="350521"/>
              </a:tblGrid>
              <a:tr h="370840">
                <a:tc>
                  <a:txBody>
                    <a:bodyPr/>
                    <a:lstStyle/>
                    <a:p>
                      <a:r>
                        <a:rPr lang="en-US" dirty="0" smtClean="0">
                          <a:solidFill>
                            <a:schemeClr val="tx1"/>
                          </a:solidFill>
                        </a:rPr>
                        <a:t>0</a:t>
                      </a:r>
                      <a:endParaRPr lang="en-US" dirty="0">
                        <a:solidFill>
                          <a:schemeClr val="tx1"/>
                        </a:solidFill>
                      </a:endParaRPr>
                    </a:p>
                  </a:txBody>
                  <a:tcPr/>
                </a:tc>
                <a:tc>
                  <a:txBody>
                    <a:bodyPr/>
                    <a:lstStyle/>
                    <a:p>
                      <a:r>
                        <a:rPr lang="en-US" dirty="0" smtClean="0">
                          <a:solidFill>
                            <a:schemeClr val="tx1"/>
                          </a:solidFill>
                        </a:rPr>
                        <a:t>0</a:t>
                      </a:r>
                      <a:endParaRPr lang="en-US" dirty="0">
                        <a:solidFill>
                          <a:schemeClr val="tx1"/>
                        </a:solidFill>
                      </a:endParaRPr>
                    </a:p>
                  </a:txBody>
                  <a:tcPr/>
                </a:tc>
                <a:tc>
                  <a:txBody>
                    <a:bodyPr/>
                    <a:lstStyle/>
                    <a:p>
                      <a:r>
                        <a:rPr lang="en-US" dirty="0" smtClean="0">
                          <a:solidFill>
                            <a:schemeClr val="tx1"/>
                          </a:solidFill>
                        </a:rPr>
                        <a:t>0</a:t>
                      </a:r>
                      <a:endParaRPr lang="en-US" dirty="0">
                        <a:solidFill>
                          <a:schemeClr val="tx1"/>
                        </a:solidFill>
                      </a:endParaRPr>
                    </a:p>
                  </a:txBody>
                  <a:tcPr/>
                </a:tc>
                <a:tc>
                  <a:txBody>
                    <a:bodyPr/>
                    <a:lstStyle/>
                    <a:p>
                      <a:r>
                        <a:rPr lang="en-US" dirty="0" smtClean="0">
                          <a:solidFill>
                            <a:schemeClr val="tx1"/>
                          </a:solidFill>
                        </a:rPr>
                        <a:t>1</a:t>
                      </a:r>
                      <a:endParaRPr lang="en-US" dirty="0">
                        <a:solidFill>
                          <a:schemeClr val="tx1"/>
                        </a:solidFill>
                      </a:endParaRPr>
                    </a:p>
                  </a:txBody>
                  <a:tcPr/>
                </a:tc>
                <a:tc>
                  <a:txBody>
                    <a:bodyPr/>
                    <a:lstStyle/>
                    <a:p>
                      <a:r>
                        <a:rPr lang="en-US" dirty="0" smtClean="0">
                          <a:solidFill>
                            <a:srgbClr val="C00000"/>
                          </a:solidFill>
                        </a:rPr>
                        <a:t>0</a:t>
                      </a:r>
                      <a:endParaRPr lang="en-US" dirty="0">
                        <a:solidFill>
                          <a:srgbClr val="C00000"/>
                        </a:solidFill>
                      </a:endParaRPr>
                    </a:p>
                  </a:txBody>
                  <a:tcPr/>
                </a:tc>
                <a:tc>
                  <a:txBody>
                    <a:bodyPr/>
                    <a:lstStyle/>
                    <a:p>
                      <a:r>
                        <a:rPr lang="en-US" dirty="0" smtClean="0">
                          <a:solidFill>
                            <a:srgbClr val="C00000"/>
                          </a:solidFill>
                        </a:rPr>
                        <a:t>0</a:t>
                      </a:r>
                      <a:endParaRPr lang="en-US" dirty="0">
                        <a:solidFill>
                          <a:srgbClr val="C00000"/>
                        </a:solidFill>
                      </a:endParaRPr>
                    </a:p>
                  </a:txBody>
                  <a:tcPr/>
                </a:tc>
                <a:tc>
                  <a:txBody>
                    <a:bodyPr/>
                    <a:lstStyle/>
                    <a:p>
                      <a:r>
                        <a:rPr lang="en-US" dirty="0" smtClean="0">
                          <a:solidFill>
                            <a:srgbClr val="C00000"/>
                          </a:solidFill>
                        </a:rPr>
                        <a:t>0</a:t>
                      </a:r>
                      <a:endParaRPr lang="en-US" dirty="0">
                        <a:solidFill>
                          <a:srgbClr val="C00000"/>
                        </a:solidFill>
                      </a:endParaRPr>
                    </a:p>
                  </a:txBody>
                  <a:tcPr/>
                </a:tc>
                <a:tc>
                  <a:txBody>
                    <a:bodyPr/>
                    <a:lstStyle/>
                    <a:p>
                      <a:r>
                        <a:rPr lang="en-US" dirty="0" smtClean="0">
                          <a:solidFill>
                            <a:srgbClr val="C00000"/>
                          </a:solidFill>
                        </a:rPr>
                        <a:t>1</a:t>
                      </a:r>
                      <a:endParaRPr lang="en-US" dirty="0">
                        <a:solidFill>
                          <a:srgbClr val="C00000"/>
                        </a:solidFill>
                      </a:endParaRPr>
                    </a:p>
                  </a:txBody>
                  <a:tcPr/>
                </a:tc>
                <a:tc>
                  <a:txBody>
                    <a:bodyPr/>
                    <a:lstStyle/>
                    <a:p>
                      <a:r>
                        <a:rPr lang="en-US" dirty="0" smtClean="0">
                          <a:solidFill>
                            <a:srgbClr val="C00000"/>
                          </a:solidFill>
                        </a:rPr>
                        <a:t>1</a:t>
                      </a:r>
                      <a:endParaRPr lang="en-US" dirty="0">
                        <a:solidFill>
                          <a:srgbClr val="C00000"/>
                        </a:solidFill>
                      </a:endParaRPr>
                    </a:p>
                  </a:txBody>
                  <a:tcPr/>
                </a:tc>
                <a:tc>
                  <a:txBody>
                    <a:bodyPr/>
                    <a:lstStyle/>
                    <a:p>
                      <a:r>
                        <a:rPr lang="en-US" dirty="0" smtClean="0">
                          <a:solidFill>
                            <a:srgbClr val="C00000"/>
                          </a:solidFill>
                        </a:rPr>
                        <a:t>1</a:t>
                      </a:r>
                      <a:endParaRPr lang="en-US" dirty="0">
                        <a:solidFill>
                          <a:srgbClr val="C00000"/>
                        </a:solidFill>
                      </a:endParaRPr>
                    </a:p>
                  </a:txBody>
                  <a:tcPr/>
                </a:tc>
                <a:tc>
                  <a:txBody>
                    <a:bodyPr/>
                    <a:lstStyle/>
                    <a:p>
                      <a:r>
                        <a:rPr lang="en-US" dirty="0" smtClean="0">
                          <a:solidFill>
                            <a:srgbClr val="C00000"/>
                          </a:solidFill>
                        </a:rPr>
                        <a:t>0</a:t>
                      </a:r>
                      <a:endParaRPr lang="en-US" dirty="0">
                        <a:solidFill>
                          <a:srgbClr val="C00000"/>
                        </a:solidFill>
                      </a:endParaRPr>
                    </a:p>
                  </a:txBody>
                  <a:tcPr/>
                </a:tc>
                <a:tc>
                  <a:txBody>
                    <a:bodyPr/>
                    <a:lstStyle/>
                    <a:p>
                      <a:r>
                        <a:rPr lang="en-US" dirty="0" smtClean="0">
                          <a:solidFill>
                            <a:srgbClr val="C00000"/>
                          </a:solidFill>
                        </a:rPr>
                        <a:t>1</a:t>
                      </a:r>
                      <a:endParaRPr lang="en-US" dirty="0">
                        <a:solidFill>
                          <a:srgbClr val="C00000"/>
                        </a:solidFill>
                      </a:endParaRPr>
                    </a:p>
                  </a:txBody>
                  <a:tcPr/>
                </a:tc>
                <a:tc>
                  <a:txBody>
                    <a:bodyPr/>
                    <a:lstStyle/>
                    <a:p>
                      <a:r>
                        <a:rPr lang="en-US" dirty="0" smtClean="0">
                          <a:solidFill>
                            <a:srgbClr val="C00000"/>
                          </a:solidFill>
                        </a:rPr>
                        <a:t>1</a:t>
                      </a:r>
                      <a:endParaRPr lang="en-US" dirty="0">
                        <a:solidFill>
                          <a:srgbClr val="C00000"/>
                        </a:solidFill>
                      </a:endParaRPr>
                    </a:p>
                  </a:txBody>
                  <a:tcPr/>
                </a:tc>
                <a:tc>
                  <a:txBody>
                    <a:bodyPr/>
                    <a:lstStyle/>
                    <a:p>
                      <a:r>
                        <a:rPr lang="en-US" dirty="0" smtClean="0">
                          <a:solidFill>
                            <a:srgbClr val="C00000"/>
                          </a:solidFill>
                        </a:rPr>
                        <a:t>1</a:t>
                      </a:r>
                      <a:endParaRPr lang="en-US" dirty="0">
                        <a:solidFill>
                          <a:srgbClr val="C00000"/>
                        </a:solidFill>
                      </a:endParaRPr>
                    </a:p>
                  </a:txBody>
                  <a:tcPr/>
                </a:tc>
                <a:tc>
                  <a:txBody>
                    <a:bodyPr/>
                    <a:lstStyle/>
                    <a:p>
                      <a:r>
                        <a:rPr lang="en-US" dirty="0" smtClean="0">
                          <a:solidFill>
                            <a:srgbClr val="C00000"/>
                          </a:solidFill>
                        </a:rPr>
                        <a:t>0</a:t>
                      </a:r>
                      <a:endParaRPr lang="en-US" dirty="0">
                        <a:solidFill>
                          <a:srgbClr val="C00000"/>
                        </a:solidFill>
                      </a:endParaRPr>
                    </a:p>
                  </a:txBody>
                  <a:tcPr/>
                </a:tc>
              </a:tr>
            </a:tbl>
          </a:graphicData>
        </a:graphic>
      </p:graphicFrame>
      <p:cxnSp>
        <p:nvCxnSpPr>
          <p:cNvPr id="7" name="Straight Arrow Connector 6"/>
          <p:cNvCxnSpPr/>
          <p:nvPr/>
        </p:nvCxnSpPr>
        <p:spPr>
          <a:xfrm flipV="1">
            <a:off x="500034" y="2643182"/>
            <a:ext cx="1428760" cy="4986"/>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cxnSp>
        <p:nvCxnSpPr>
          <p:cNvPr id="9" name="Straight Arrow Connector 8"/>
          <p:cNvCxnSpPr/>
          <p:nvPr/>
        </p:nvCxnSpPr>
        <p:spPr>
          <a:xfrm>
            <a:off x="2000232" y="2643182"/>
            <a:ext cx="3714776" cy="1588"/>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cxnSp>
        <p:nvCxnSpPr>
          <p:cNvPr id="11" name="Straight Arrow Connector 10"/>
          <p:cNvCxnSpPr/>
          <p:nvPr/>
        </p:nvCxnSpPr>
        <p:spPr>
          <a:xfrm>
            <a:off x="500034" y="2219540"/>
            <a:ext cx="5214974" cy="1588"/>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sp>
        <p:nvSpPr>
          <p:cNvPr id="13" name="TextBox 12"/>
          <p:cNvSpPr txBox="1"/>
          <p:nvPr/>
        </p:nvSpPr>
        <p:spPr>
          <a:xfrm>
            <a:off x="1214414" y="5357826"/>
            <a:ext cx="1643074" cy="338554"/>
          </a:xfrm>
          <a:prstGeom prst="rect">
            <a:avLst/>
          </a:prstGeom>
          <a:noFill/>
        </p:spPr>
        <p:txBody>
          <a:bodyPr wrap="square" rtlCol="0">
            <a:spAutoFit/>
          </a:bodyPr>
          <a:lstStyle/>
          <a:p>
            <a:r>
              <a:rPr lang="en-US" sz="1600" i="1" dirty="0" smtClean="0"/>
              <a:t>12-bit offset #</a:t>
            </a:r>
            <a:endParaRPr lang="en-US" sz="1600" i="1" dirty="0"/>
          </a:p>
        </p:txBody>
      </p:sp>
      <p:sp>
        <p:nvSpPr>
          <p:cNvPr id="14" name="TextBox 13"/>
          <p:cNvSpPr txBox="1"/>
          <p:nvPr/>
        </p:nvSpPr>
        <p:spPr>
          <a:xfrm>
            <a:off x="3214678" y="2290978"/>
            <a:ext cx="2000264" cy="338554"/>
          </a:xfrm>
          <a:prstGeom prst="rect">
            <a:avLst/>
          </a:prstGeom>
          <a:noFill/>
        </p:spPr>
        <p:txBody>
          <a:bodyPr wrap="square" rtlCol="0">
            <a:spAutoFit/>
          </a:bodyPr>
          <a:lstStyle/>
          <a:p>
            <a:r>
              <a:rPr lang="en-US" sz="1600" i="1" dirty="0" smtClean="0"/>
              <a:t>12-bit offset #</a:t>
            </a:r>
            <a:endParaRPr lang="en-US" sz="1600" i="1" dirty="0"/>
          </a:p>
        </p:txBody>
      </p:sp>
      <p:sp>
        <p:nvSpPr>
          <p:cNvPr id="15" name="TextBox 14"/>
          <p:cNvSpPr txBox="1"/>
          <p:nvPr/>
        </p:nvSpPr>
        <p:spPr>
          <a:xfrm>
            <a:off x="1928794" y="1719474"/>
            <a:ext cx="2428892" cy="338554"/>
          </a:xfrm>
          <a:prstGeom prst="rect">
            <a:avLst/>
          </a:prstGeom>
          <a:noFill/>
        </p:spPr>
        <p:txBody>
          <a:bodyPr wrap="square" rtlCol="0">
            <a:spAutoFit/>
          </a:bodyPr>
          <a:lstStyle/>
          <a:p>
            <a:r>
              <a:rPr lang="en-US" sz="1600" i="1" dirty="0" smtClean="0"/>
              <a:t>16-bit logical address</a:t>
            </a:r>
            <a:endParaRPr lang="en-US" sz="1600" i="1" dirty="0"/>
          </a:p>
        </p:txBody>
      </p:sp>
      <p:sp>
        <p:nvSpPr>
          <p:cNvPr id="16" name="Left Brace 15"/>
          <p:cNvSpPr/>
          <p:nvPr/>
        </p:nvSpPr>
        <p:spPr>
          <a:xfrm rot="16200000">
            <a:off x="1000100" y="2804694"/>
            <a:ext cx="428628" cy="1428760"/>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17" name="Left Brace 16"/>
          <p:cNvSpPr/>
          <p:nvPr/>
        </p:nvSpPr>
        <p:spPr>
          <a:xfrm rot="16200000">
            <a:off x="3669707" y="1688087"/>
            <a:ext cx="447264" cy="3643338"/>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cxnSp>
        <p:nvCxnSpPr>
          <p:cNvPr id="21" name="Straight Connector 20"/>
          <p:cNvCxnSpPr/>
          <p:nvPr/>
        </p:nvCxnSpPr>
        <p:spPr>
          <a:xfrm rot="5400000">
            <a:off x="-285784" y="4357694"/>
            <a:ext cx="1000132" cy="1588"/>
          </a:xfrm>
          <a:prstGeom prst="line">
            <a:avLst/>
          </a:prstGeom>
        </p:spPr>
        <p:style>
          <a:lnRef idx="1">
            <a:schemeClr val="dk1"/>
          </a:lnRef>
          <a:fillRef idx="0">
            <a:schemeClr val="dk1"/>
          </a:fillRef>
          <a:effectRef idx="0">
            <a:schemeClr val="dk1"/>
          </a:effectRef>
          <a:fontRef idx="minor">
            <a:schemeClr val="tx1"/>
          </a:fontRef>
        </p:style>
      </p:cxnSp>
      <p:cxnSp>
        <p:nvCxnSpPr>
          <p:cNvPr id="27" name="Straight Arrow Connector 26"/>
          <p:cNvCxnSpPr/>
          <p:nvPr/>
        </p:nvCxnSpPr>
        <p:spPr>
          <a:xfrm>
            <a:off x="214282" y="4857760"/>
            <a:ext cx="500066"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1" name="Straight Connector 30"/>
          <p:cNvCxnSpPr/>
          <p:nvPr/>
        </p:nvCxnSpPr>
        <p:spPr>
          <a:xfrm>
            <a:off x="4929190" y="5019272"/>
            <a:ext cx="857256" cy="1588"/>
          </a:xfrm>
          <a:prstGeom prst="line">
            <a:avLst/>
          </a:prstGeom>
        </p:spPr>
        <p:style>
          <a:lnRef idx="1">
            <a:schemeClr val="dk1"/>
          </a:lnRef>
          <a:fillRef idx="0">
            <a:schemeClr val="dk1"/>
          </a:fillRef>
          <a:effectRef idx="0">
            <a:schemeClr val="dk1"/>
          </a:effectRef>
          <a:fontRef idx="minor">
            <a:schemeClr val="tx1"/>
          </a:fontRef>
        </p:style>
      </p:cxnSp>
      <p:cxnSp>
        <p:nvCxnSpPr>
          <p:cNvPr id="34" name="Straight Connector 33"/>
          <p:cNvCxnSpPr/>
          <p:nvPr/>
        </p:nvCxnSpPr>
        <p:spPr>
          <a:xfrm>
            <a:off x="4286248" y="3804826"/>
            <a:ext cx="3571900" cy="1588"/>
          </a:xfrm>
          <a:prstGeom prst="line">
            <a:avLst/>
          </a:prstGeom>
        </p:spPr>
        <p:style>
          <a:lnRef idx="1">
            <a:schemeClr val="dk1"/>
          </a:lnRef>
          <a:fillRef idx="0">
            <a:schemeClr val="dk1"/>
          </a:fillRef>
          <a:effectRef idx="0">
            <a:schemeClr val="dk1"/>
          </a:effectRef>
          <a:fontRef idx="minor">
            <a:schemeClr val="tx1"/>
          </a:fontRef>
        </p:style>
      </p:cxnSp>
      <p:cxnSp>
        <p:nvCxnSpPr>
          <p:cNvPr id="36" name="Straight Arrow Connector 35"/>
          <p:cNvCxnSpPr/>
          <p:nvPr/>
        </p:nvCxnSpPr>
        <p:spPr>
          <a:xfrm rot="5400000">
            <a:off x="7430314" y="4214024"/>
            <a:ext cx="857256"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graphicFrame>
        <p:nvGraphicFramePr>
          <p:cNvPr id="38" name="Content Placeholder 3"/>
          <p:cNvGraphicFramePr>
            <a:graphicFrameLocks/>
          </p:cNvGraphicFramePr>
          <p:nvPr/>
        </p:nvGraphicFramePr>
        <p:xfrm>
          <a:off x="3886185" y="5733652"/>
          <a:ext cx="5257808" cy="370840"/>
        </p:xfrm>
        <a:graphic>
          <a:graphicData uri="http://schemas.openxmlformats.org/drawingml/2006/table">
            <a:tbl>
              <a:tblPr firstRow="1" bandRow="1">
                <a:tableStyleId>{5C22544A-7EE6-4342-B048-85BDC9FD1C3A}</a:tableStyleId>
              </a:tblPr>
              <a:tblGrid>
                <a:gridCol w="328613"/>
                <a:gridCol w="328613"/>
                <a:gridCol w="328613"/>
                <a:gridCol w="328613"/>
                <a:gridCol w="328613"/>
                <a:gridCol w="328613"/>
                <a:gridCol w="328613"/>
                <a:gridCol w="328613"/>
                <a:gridCol w="328613"/>
                <a:gridCol w="328613"/>
                <a:gridCol w="328613"/>
                <a:gridCol w="328613"/>
                <a:gridCol w="328613"/>
                <a:gridCol w="328613"/>
                <a:gridCol w="328613"/>
                <a:gridCol w="328613"/>
              </a:tblGrid>
              <a:tr h="370840">
                <a:tc>
                  <a:txBody>
                    <a:bodyPr/>
                    <a:lstStyle/>
                    <a:p>
                      <a:r>
                        <a:rPr lang="en-US" dirty="0" smtClean="0">
                          <a:solidFill>
                            <a:schemeClr val="tx1">
                              <a:lumMod val="95000"/>
                              <a:lumOff val="5000"/>
                            </a:schemeClr>
                          </a:solidFill>
                        </a:rPr>
                        <a:t>0</a:t>
                      </a:r>
                      <a:endParaRPr lang="en-US" dirty="0">
                        <a:solidFill>
                          <a:schemeClr val="tx1">
                            <a:lumMod val="95000"/>
                            <a:lumOff val="5000"/>
                          </a:schemeClr>
                        </a:solidFill>
                      </a:endParaRPr>
                    </a:p>
                  </a:txBody>
                  <a:tcPr/>
                </a:tc>
                <a:tc>
                  <a:txBody>
                    <a:bodyPr/>
                    <a:lstStyle/>
                    <a:p>
                      <a:r>
                        <a:rPr lang="en-US" dirty="0" smtClean="0">
                          <a:solidFill>
                            <a:schemeClr val="tx1">
                              <a:lumMod val="95000"/>
                              <a:lumOff val="5000"/>
                            </a:schemeClr>
                          </a:solidFill>
                        </a:rPr>
                        <a:t>0</a:t>
                      </a:r>
                      <a:endParaRPr lang="en-US" dirty="0">
                        <a:solidFill>
                          <a:schemeClr val="tx1">
                            <a:lumMod val="95000"/>
                            <a:lumOff val="5000"/>
                          </a:schemeClr>
                        </a:solidFill>
                      </a:endParaRPr>
                    </a:p>
                  </a:txBody>
                  <a:tcPr/>
                </a:tc>
                <a:tc>
                  <a:txBody>
                    <a:bodyPr/>
                    <a:lstStyle/>
                    <a:p>
                      <a:r>
                        <a:rPr lang="en-US" dirty="0" smtClean="0">
                          <a:solidFill>
                            <a:schemeClr val="tx1">
                              <a:lumMod val="95000"/>
                              <a:lumOff val="5000"/>
                            </a:schemeClr>
                          </a:solidFill>
                        </a:rPr>
                        <a:t>1</a:t>
                      </a:r>
                      <a:endParaRPr lang="en-US" dirty="0">
                        <a:solidFill>
                          <a:schemeClr val="tx1">
                            <a:lumMod val="95000"/>
                            <a:lumOff val="5000"/>
                          </a:schemeClr>
                        </a:solidFill>
                      </a:endParaRPr>
                    </a:p>
                  </a:txBody>
                  <a:tcPr/>
                </a:tc>
                <a:tc>
                  <a:txBody>
                    <a:bodyPr/>
                    <a:lstStyle/>
                    <a:p>
                      <a:r>
                        <a:rPr lang="en-US" dirty="0" smtClean="0">
                          <a:solidFill>
                            <a:schemeClr val="tx1">
                              <a:lumMod val="95000"/>
                              <a:lumOff val="5000"/>
                            </a:schemeClr>
                          </a:solidFill>
                        </a:rPr>
                        <a:t>0</a:t>
                      </a:r>
                      <a:endParaRPr lang="en-US" dirty="0">
                        <a:solidFill>
                          <a:schemeClr val="tx1">
                            <a:lumMod val="95000"/>
                            <a:lumOff val="5000"/>
                          </a:schemeClr>
                        </a:solidFill>
                      </a:endParaRPr>
                    </a:p>
                  </a:txBody>
                  <a:tcPr/>
                </a:tc>
                <a:tc>
                  <a:txBody>
                    <a:bodyPr/>
                    <a:lstStyle/>
                    <a:p>
                      <a:r>
                        <a:rPr lang="en-US" dirty="0" smtClean="0">
                          <a:solidFill>
                            <a:schemeClr val="tx1">
                              <a:lumMod val="95000"/>
                              <a:lumOff val="5000"/>
                            </a:schemeClr>
                          </a:solidFill>
                        </a:rPr>
                        <a:t>0</a:t>
                      </a:r>
                      <a:endParaRPr lang="en-US" dirty="0">
                        <a:solidFill>
                          <a:schemeClr val="tx1">
                            <a:lumMod val="95000"/>
                            <a:lumOff val="5000"/>
                          </a:schemeClr>
                        </a:solidFill>
                      </a:endParaRPr>
                    </a:p>
                  </a:txBody>
                  <a:tcPr/>
                </a:tc>
                <a:tc>
                  <a:txBody>
                    <a:bodyPr/>
                    <a:lstStyle/>
                    <a:p>
                      <a:r>
                        <a:rPr lang="en-US" dirty="0" smtClean="0">
                          <a:solidFill>
                            <a:schemeClr val="tx1">
                              <a:lumMod val="95000"/>
                              <a:lumOff val="5000"/>
                            </a:schemeClr>
                          </a:solidFill>
                        </a:rPr>
                        <a:t>0</a:t>
                      </a:r>
                      <a:endParaRPr lang="en-US" dirty="0">
                        <a:solidFill>
                          <a:schemeClr val="tx1">
                            <a:lumMod val="95000"/>
                            <a:lumOff val="5000"/>
                          </a:schemeClr>
                        </a:solidFill>
                      </a:endParaRPr>
                    </a:p>
                  </a:txBody>
                  <a:tcPr/>
                </a:tc>
                <a:tc>
                  <a:txBody>
                    <a:bodyPr/>
                    <a:lstStyle/>
                    <a:p>
                      <a:r>
                        <a:rPr lang="en-US" dirty="0" smtClean="0">
                          <a:solidFill>
                            <a:schemeClr val="tx1">
                              <a:lumMod val="95000"/>
                              <a:lumOff val="5000"/>
                            </a:schemeClr>
                          </a:solidFill>
                        </a:rPr>
                        <a:t>1</a:t>
                      </a:r>
                      <a:endParaRPr lang="en-US" dirty="0">
                        <a:solidFill>
                          <a:schemeClr val="tx1">
                            <a:lumMod val="95000"/>
                            <a:lumOff val="5000"/>
                          </a:schemeClr>
                        </a:solidFill>
                      </a:endParaRPr>
                    </a:p>
                  </a:txBody>
                  <a:tcPr/>
                </a:tc>
                <a:tc>
                  <a:txBody>
                    <a:bodyPr/>
                    <a:lstStyle/>
                    <a:p>
                      <a:r>
                        <a:rPr lang="en-US" dirty="0" smtClean="0">
                          <a:solidFill>
                            <a:schemeClr val="tx1">
                              <a:lumMod val="95000"/>
                              <a:lumOff val="5000"/>
                            </a:schemeClr>
                          </a:solidFill>
                        </a:rPr>
                        <a:t>1</a:t>
                      </a:r>
                      <a:endParaRPr lang="en-US" dirty="0">
                        <a:solidFill>
                          <a:schemeClr val="tx1">
                            <a:lumMod val="95000"/>
                            <a:lumOff val="5000"/>
                          </a:schemeClr>
                        </a:solidFill>
                      </a:endParaRPr>
                    </a:p>
                  </a:txBody>
                  <a:tcPr/>
                </a:tc>
                <a:tc>
                  <a:txBody>
                    <a:bodyPr/>
                    <a:lstStyle/>
                    <a:p>
                      <a:r>
                        <a:rPr lang="en-US" dirty="0" smtClean="0">
                          <a:solidFill>
                            <a:schemeClr val="tx1">
                              <a:lumMod val="95000"/>
                              <a:lumOff val="5000"/>
                            </a:schemeClr>
                          </a:solidFill>
                        </a:rPr>
                        <a:t>0</a:t>
                      </a:r>
                      <a:endParaRPr lang="en-US" dirty="0">
                        <a:solidFill>
                          <a:schemeClr val="tx1">
                            <a:lumMod val="95000"/>
                            <a:lumOff val="5000"/>
                          </a:schemeClr>
                        </a:solidFill>
                      </a:endParaRPr>
                    </a:p>
                  </a:txBody>
                  <a:tcPr/>
                </a:tc>
                <a:tc>
                  <a:txBody>
                    <a:bodyPr/>
                    <a:lstStyle/>
                    <a:p>
                      <a:r>
                        <a:rPr lang="en-US" dirty="0" smtClean="0">
                          <a:solidFill>
                            <a:schemeClr val="tx1">
                              <a:lumMod val="95000"/>
                              <a:lumOff val="5000"/>
                            </a:schemeClr>
                          </a:solidFill>
                        </a:rPr>
                        <a:t>0</a:t>
                      </a:r>
                      <a:endParaRPr lang="en-US" dirty="0">
                        <a:solidFill>
                          <a:schemeClr val="tx1">
                            <a:lumMod val="95000"/>
                            <a:lumOff val="5000"/>
                          </a:schemeClr>
                        </a:solidFill>
                      </a:endParaRPr>
                    </a:p>
                  </a:txBody>
                  <a:tcPr/>
                </a:tc>
                <a:tc>
                  <a:txBody>
                    <a:bodyPr/>
                    <a:lstStyle/>
                    <a:p>
                      <a:r>
                        <a:rPr lang="en-US" dirty="0" smtClean="0">
                          <a:solidFill>
                            <a:schemeClr val="tx1">
                              <a:lumMod val="95000"/>
                              <a:lumOff val="5000"/>
                            </a:schemeClr>
                          </a:solidFill>
                        </a:rPr>
                        <a:t>0</a:t>
                      </a:r>
                      <a:endParaRPr lang="en-US" dirty="0">
                        <a:solidFill>
                          <a:schemeClr val="tx1">
                            <a:lumMod val="95000"/>
                            <a:lumOff val="5000"/>
                          </a:schemeClr>
                        </a:solidFill>
                      </a:endParaRPr>
                    </a:p>
                  </a:txBody>
                  <a:tcPr/>
                </a:tc>
                <a:tc>
                  <a:txBody>
                    <a:bodyPr/>
                    <a:lstStyle/>
                    <a:p>
                      <a:r>
                        <a:rPr lang="en-US" dirty="0" smtClean="0">
                          <a:solidFill>
                            <a:schemeClr val="tx1">
                              <a:lumMod val="95000"/>
                              <a:lumOff val="5000"/>
                            </a:schemeClr>
                          </a:solidFill>
                        </a:rPr>
                        <a:t>1</a:t>
                      </a:r>
                      <a:endParaRPr lang="en-US" dirty="0">
                        <a:solidFill>
                          <a:schemeClr val="tx1">
                            <a:lumMod val="95000"/>
                            <a:lumOff val="5000"/>
                          </a:schemeClr>
                        </a:solidFill>
                      </a:endParaRPr>
                    </a:p>
                  </a:txBody>
                  <a:tcPr/>
                </a:tc>
                <a:tc>
                  <a:txBody>
                    <a:bodyPr/>
                    <a:lstStyle/>
                    <a:p>
                      <a:r>
                        <a:rPr lang="en-US" dirty="0" smtClean="0">
                          <a:solidFill>
                            <a:schemeClr val="tx1">
                              <a:lumMod val="95000"/>
                              <a:lumOff val="5000"/>
                            </a:schemeClr>
                          </a:solidFill>
                        </a:rPr>
                        <a:t>0</a:t>
                      </a:r>
                      <a:endParaRPr lang="en-US" dirty="0">
                        <a:solidFill>
                          <a:schemeClr val="tx1">
                            <a:lumMod val="95000"/>
                            <a:lumOff val="5000"/>
                          </a:schemeClr>
                        </a:solidFill>
                      </a:endParaRPr>
                    </a:p>
                  </a:txBody>
                  <a:tcPr/>
                </a:tc>
                <a:tc>
                  <a:txBody>
                    <a:bodyPr/>
                    <a:lstStyle/>
                    <a:p>
                      <a:r>
                        <a:rPr lang="en-US" dirty="0" smtClean="0">
                          <a:solidFill>
                            <a:schemeClr val="tx1">
                              <a:lumMod val="95000"/>
                              <a:lumOff val="5000"/>
                            </a:schemeClr>
                          </a:solidFill>
                        </a:rPr>
                        <a:t>0</a:t>
                      </a:r>
                      <a:endParaRPr lang="en-US" dirty="0">
                        <a:solidFill>
                          <a:schemeClr val="tx1">
                            <a:lumMod val="95000"/>
                            <a:lumOff val="5000"/>
                          </a:schemeClr>
                        </a:solidFill>
                      </a:endParaRPr>
                    </a:p>
                  </a:txBody>
                  <a:tcPr/>
                </a:tc>
                <a:tc>
                  <a:txBody>
                    <a:bodyPr/>
                    <a:lstStyle/>
                    <a:p>
                      <a:r>
                        <a:rPr lang="en-US" dirty="0" smtClean="0">
                          <a:solidFill>
                            <a:schemeClr val="tx1">
                              <a:lumMod val="95000"/>
                              <a:lumOff val="5000"/>
                            </a:schemeClr>
                          </a:solidFill>
                        </a:rPr>
                        <a:t>0</a:t>
                      </a:r>
                      <a:endParaRPr lang="en-US" dirty="0">
                        <a:solidFill>
                          <a:schemeClr val="tx1">
                            <a:lumMod val="95000"/>
                            <a:lumOff val="5000"/>
                          </a:schemeClr>
                        </a:solidFill>
                      </a:endParaRPr>
                    </a:p>
                  </a:txBody>
                  <a:tcPr/>
                </a:tc>
                <a:tc>
                  <a:txBody>
                    <a:bodyPr/>
                    <a:lstStyle/>
                    <a:p>
                      <a:r>
                        <a:rPr lang="en-US" dirty="0" smtClean="0">
                          <a:solidFill>
                            <a:schemeClr val="tx1">
                              <a:lumMod val="95000"/>
                              <a:lumOff val="5000"/>
                            </a:schemeClr>
                          </a:solidFill>
                        </a:rPr>
                        <a:t>0</a:t>
                      </a:r>
                      <a:endParaRPr lang="en-US" dirty="0">
                        <a:solidFill>
                          <a:schemeClr val="tx1">
                            <a:lumMod val="95000"/>
                            <a:lumOff val="5000"/>
                          </a:schemeClr>
                        </a:solidFill>
                      </a:endParaRPr>
                    </a:p>
                  </a:txBody>
                  <a:tcPr/>
                </a:tc>
              </a:tr>
            </a:tbl>
          </a:graphicData>
        </a:graphic>
      </p:graphicFrame>
      <p:sp>
        <p:nvSpPr>
          <p:cNvPr id="40" name="TextBox 39"/>
          <p:cNvSpPr txBox="1"/>
          <p:nvPr/>
        </p:nvSpPr>
        <p:spPr>
          <a:xfrm>
            <a:off x="2571736" y="3857628"/>
            <a:ext cx="1643074" cy="338554"/>
          </a:xfrm>
          <a:prstGeom prst="rect">
            <a:avLst/>
          </a:prstGeom>
          <a:noFill/>
        </p:spPr>
        <p:txBody>
          <a:bodyPr wrap="square" rtlCol="0">
            <a:spAutoFit/>
          </a:bodyPr>
          <a:lstStyle/>
          <a:p>
            <a:r>
              <a:rPr lang="en-US" sz="1600" i="1" dirty="0" smtClean="0"/>
              <a:t>Segment Table</a:t>
            </a:r>
            <a:endParaRPr lang="en-US" sz="1600" i="1" dirty="0"/>
          </a:p>
        </p:txBody>
      </p:sp>
      <p:cxnSp>
        <p:nvCxnSpPr>
          <p:cNvPr id="42" name="Straight Arrow Connector 41"/>
          <p:cNvCxnSpPr/>
          <p:nvPr/>
        </p:nvCxnSpPr>
        <p:spPr>
          <a:xfrm>
            <a:off x="3929058" y="6233718"/>
            <a:ext cx="5214974" cy="1588"/>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sp>
        <p:nvSpPr>
          <p:cNvPr id="43" name="TextBox 42"/>
          <p:cNvSpPr txBox="1"/>
          <p:nvPr/>
        </p:nvSpPr>
        <p:spPr>
          <a:xfrm>
            <a:off x="5214942" y="6286520"/>
            <a:ext cx="2428892" cy="338554"/>
          </a:xfrm>
          <a:prstGeom prst="rect">
            <a:avLst/>
          </a:prstGeom>
          <a:noFill/>
        </p:spPr>
        <p:txBody>
          <a:bodyPr wrap="square" rtlCol="0">
            <a:spAutoFit/>
          </a:bodyPr>
          <a:lstStyle/>
          <a:p>
            <a:r>
              <a:rPr lang="en-US" sz="1600" i="1" dirty="0" smtClean="0"/>
              <a:t>16-bit Physical address</a:t>
            </a:r>
            <a:endParaRPr lang="en-US" sz="1600" i="1" dirty="0"/>
          </a:p>
        </p:txBody>
      </p:sp>
      <p:graphicFrame>
        <p:nvGraphicFramePr>
          <p:cNvPr id="26" name="Table 25"/>
          <p:cNvGraphicFramePr>
            <a:graphicFrameLocks noGrp="1"/>
          </p:cNvGraphicFramePr>
          <p:nvPr/>
        </p:nvGraphicFramePr>
        <p:xfrm>
          <a:off x="785786" y="4429132"/>
          <a:ext cx="5831840" cy="741680"/>
        </p:xfrm>
        <a:graphic>
          <a:graphicData uri="http://schemas.openxmlformats.org/drawingml/2006/table">
            <a:tbl>
              <a:tblPr firstRow="1" bandRow="1">
                <a:tableStyleId>{5C22544A-7EE6-4342-B048-85BDC9FD1C3A}</a:tableStyleId>
              </a:tblPr>
              <a:tblGrid>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gridCol w="208280"/>
              </a:tblGrid>
              <a:tr h="370840">
                <a:tc>
                  <a:txBody>
                    <a:bodyPr/>
                    <a:lstStyle/>
                    <a:p>
                      <a:r>
                        <a:rPr lang="en-US" dirty="0" smtClean="0">
                          <a:solidFill>
                            <a:schemeClr val="tx1"/>
                          </a:solidFill>
                        </a:rPr>
                        <a:t>0</a:t>
                      </a:r>
                      <a:endParaRPr lang="en-US" dirty="0">
                        <a:solidFill>
                          <a:schemeClr val="tx1"/>
                        </a:solidFill>
                      </a:endParaRPr>
                    </a:p>
                  </a:txBody>
                  <a:tcPr>
                    <a:solidFill>
                      <a:schemeClr val="bg1"/>
                    </a:solidFill>
                  </a:tcPr>
                </a:tc>
                <a:tc>
                  <a:txBody>
                    <a:bodyPr/>
                    <a:lstStyle/>
                    <a:p>
                      <a:r>
                        <a:rPr lang="en-US" b="1" dirty="0" smtClean="0">
                          <a:solidFill>
                            <a:srgbClr val="7030A0"/>
                          </a:solidFill>
                        </a:rPr>
                        <a:t>0</a:t>
                      </a:r>
                      <a:endParaRPr lang="en-US" b="1" dirty="0">
                        <a:solidFill>
                          <a:srgbClr val="7030A0"/>
                        </a:solidFill>
                      </a:endParaRPr>
                    </a:p>
                  </a:txBody>
                  <a:tcPr/>
                </a:tc>
                <a:tc>
                  <a:txBody>
                    <a:bodyPr/>
                    <a:lstStyle/>
                    <a:p>
                      <a:r>
                        <a:rPr lang="en-US" b="1" dirty="0" smtClean="0">
                          <a:solidFill>
                            <a:srgbClr val="7030A0"/>
                          </a:solidFill>
                        </a:rPr>
                        <a:t>0</a:t>
                      </a:r>
                      <a:endParaRPr lang="en-US" b="1" dirty="0">
                        <a:solidFill>
                          <a:srgbClr val="7030A0"/>
                        </a:solidFill>
                      </a:endParaRPr>
                    </a:p>
                  </a:txBody>
                  <a:tcPr/>
                </a:tc>
                <a:tc>
                  <a:txBody>
                    <a:bodyPr/>
                    <a:lstStyle/>
                    <a:p>
                      <a:r>
                        <a:rPr lang="en-US" b="1" dirty="0" smtClean="0">
                          <a:solidFill>
                            <a:srgbClr val="7030A0"/>
                          </a:solidFill>
                        </a:rPr>
                        <a:t>1</a:t>
                      </a:r>
                      <a:endParaRPr lang="en-US" b="1" dirty="0">
                        <a:solidFill>
                          <a:srgbClr val="7030A0"/>
                        </a:solidFill>
                      </a:endParaRPr>
                    </a:p>
                  </a:txBody>
                  <a:tcPr/>
                </a:tc>
                <a:tc>
                  <a:txBody>
                    <a:bodyPr/>
                    <a:lstStyle/>
                    <a:p>
                      <a:r>
                        <a:rPr lang="en-US" b="1" dirty="0" smtClean="0">
                          <a:solidFill>
                            <a:srgbClr val="7030A0"/>
                          </a:solidFill>
                        </a:rPr>
                        <a:t>0</a:t>
                      </a:r>
                      <a:endParaRPr lang="en-US" b="1" dirty="0">
                        <a:solidFill>
                          <a:srgbClr val="7030A0"/>
                        </a:solidFill>
                      </a:endParaRPr>
                    </a:p>
                  </a:txBody>
                  <a:tcPr/>
                </a:tc>
                <a:tc>
                  <a:txBody>
                    <a:bodyPr/>
                    <a:lstStyle/>
                    <a:p>
                      <a:r>
                        <a:rPr lang="en-US" b="1" dirty="0" smtClean="0">
                          <a:solidFill>
                            <a:srgbClr val="7030A0"/>
                          </a:solidFill>
                        </a:rPr>
                        <a:t>1</a:t>
                      </a:r>
                      <a:endParaRPr lang="en-US" b="1" dirty="0">
                        <a:solidFill>
                          <a:srgbClr val="7030A0"/>
                        </a:solidFill>
                      </a:endParaRPr>
                    </a:p>
                  </a:txBody>
                  <a:tcPr/>
                </a:tc>
                <a:tc>
                  <a:txBody>
                    <a:bodyPr/>
                    <a:lstStyle/>
                    <a:p>
                      <a:r>
                        <a:rPr lang="en-US" b="1" dirty="0" smtClean="0">
                          <a:solidFill>
                            <a:srgbClr val="7030A0"/>
                          </a:solidFill>
                        </a:rPr>
                        <a:t>1</a:t>
                      </a:r>
                      <a:endParaRPr lang="en-US" b="1" dirty="0">
                        <a:solidFill>
                          <a:srgbClr val="7030A0"/>
                        </a:solidFill>
                      </a:endParaRPr>
                    </a:p>
                  </a:txBody>
                  <a:tcPr/>
                </a:tc>
                <a:tc>
                  <a:txBody>
                    <a:bodyPr/>
                    <a:lstStyle/>
                    <a:p>
                      <a:r>
                        <a:rPr lang="en-US" b="1" dirty="0" smtClean="0">
                          <a:solidFill>
                            <a:srgbClr val="7030A0"/>
                          </a:solidFill>
                        </a:rPr>
                        <a:t>1</a:t>
                      </a:r>
                      <a:endParaRPr lang="en-US" b="1" dirty="0">
                        <a:solidFill>
                          <a:srgbClr val="7030A0"/>
                        </a:solidFill>
                      </a:endParaRPr>
                    </a:p>
                  </a:txBody>
                  <a:tcPr/>
                </a:tc>
                <a:tc>
                  <a:txBody>
                    <a:bodyPr/>
                    <a:lstStyle/>
                    <a:p>
                      <a:r>
                        <a:rPr lang="en-US" b="1" dirty="0" smtClean="0">
                          <a:solidFill>
                            <a:srgbClr val="7030A0"/>
                          </a:solidFill>
                        </a:rPr>
                        <a:t>0</a:t>
                      </a:r>
                      <a:endParaRPr lang="en-US" b="1" dirty="0">
                        <a:solidFill>
                          <a:srgbClr val="7030A0"/>
                        </a:solidFill>
                      </a:endParaRPr>
                    </a:p>
                  </a:txBody>
                  <a:tcPr/>
                </a:tc>
                <a:tc>
                  <a:txBody>
                    <a:bodyPr/>
                    <a:lstStyle/>
                    <a:p>
                      <a:r>
                        <a:rPr lang="en-US" b="1" dirty="0" smtClean="0">
                          <a:solidFill>
                            <a:srgbClr val="7030A0"/>
                          </a:solidFill>
                        </a:rPr>
                        <a:t>1</a:t>
                      </a:r>
                      <a:endParaRPr lang="en-US" b="1" dirty="0">
                        <a:solidFill>
                          <a:srgbClr val="7030A0"/>
                        </a:solidFill>
                      </a:endParaRPr>
                    </a:p>
                  </a:txBody>
                  <a:tcPr/>
                </a:tc>
                <a:tc>
                  <a:txBody>
                    <a:bodyPr/>
                    <a:lstStyle/>
                    <a:p>
                      <a:r>
                        <a:rPr lang="en-US" b="1" dirty="0" smtClean="0">
                          <a:solidFill>
                            <a:srgbClr val="7030A0"/>
                          </a:solidFill>
                        </a:rPr>
                        <a:t>1</a:t>
                      </a:r>
                      <a:endParaRPr lang="en-US" b="1" dirty="0">
                        <a:solidFill>
                          <a:srgbClr val="7030A0"/>
                        </a:solidFill>
                      </a:endParaRPr>
                    </a:p>
                  </a:txBody>
                  <a:tcPr/>
                </a:tc>
                <a:tc>
                  <a:txBody>
                    <a:bodyPr/>
                    <a:lstStyle/>
                    <a:p>
                      <a:r>
                        <a:rPr lang="en-US" b="1" dirty="0" smtClean="0">
                          <a:solidFill>
                            <a:srgbClr val="7030A0"/>
                          </a:solidFill>
                        </a:rPr>
                        <a:t>1</a:t>
                      </a:r>
                      <a:endParaRPr lang="en-US" b="1" dirty="0">
                        <a:solidFill>
                          <a:srgbClr val="7030A0"/>
                        </a:solidFill>
                      </a:endParaRPr>
                    </a:p>
                  </a:txBody>
                  <a:tcPr/>
                </a:tc>
                <a:tc>
                  <a:txBody>
                    <a:bodyPr/>
                    <a:lstStyle/>
                    <a:p>
                      <a:r>
                        <a:rPr lang="en-US" b="1" dirty="0" smtClean="0">
                          <a:solidFill>
                            <a:srgbClr val="7030A0"/>
                          </a:solidFill>
                        </a:rPr>
                        <a:t>0</a:t>
                      </a:r>
                      <a:endParaRPr lang="en-US" b="1" dirty="0">
                        <a:solidFill>
                          <a:srgbClr val="7030A0"/>
                        </a:solidFill>
                      </a:endParaRPr>
                    </a:p>
                  </a:txBody>
                  <a:tcPr/>
                </a:tc>
                <a:tc>
                  <a:txBody>
                    <a:bodyPr/>
                    <a:lstStyle/>
                    <a:p>
                      <a:r>
                        <a:rPr lang="en-US" dirty="0" smtClean="0">
                          <a:solidFill>
                            <a:schemeClr val="tx1">
                              <a:lumMod val="95000"/>
                              <a:lumOff val="5000"/>
                            </a:schemeClr>
                          </a:solidFill>
                        </a:rPr>
                        <a:t>0</a:t>
                      </a:r>
                      <a:endParaRPr lang="en-US" dirty="0">
                        <a:solidFill>
                          <a:schemeClr val="tx1">
                            <a:lumMod val="95000"/>
                            <a:lumOff val="5000"/>
                          </a:schemeClr>
                        </a:solidFill>
                      </a:endParaRPr>
                    </a:p>
                  </a:txBody>
                  <a:tcPr/>
                </a:tc>
                <a:tc>
                  <a:txBody>
                    <a:bodyPr/>
                    <a:lstStyle/>
                    <a:p>
                      <a:r>
                        <a:rPr lang="en-US" dirty="0" smtClean="0">
                          <a:solidFill>
                            <a:schemeClr val="tx1">
                              <a:lumMod val="95000"/>
                              <a:lumOff val="5000"/>
                            </a:schemeClr>
                          </a:solidFill>
                        </a:rPr>
                        <a:t>0</a:t>
                      </a:r>
                      <a:endParaRPr lang="en-US" dirty="0">
                        <a:solidFill>
                          <a:schemeClr val="tx1">
                            <a:lumMod val="95000"/>
                            <a:lumOff val="5000"/>
                          </a:schemeClr>
                        </a:solidFill>
                      </a:endParaRPr>
                    </a:p>
                  </a:txBody>
                  <a:tcPr/>
                </a:tc>
                <a:tc>
                  <a:txBody>
                    <a:bodyPr/>
                    <a:lstStyle/>
                    <a:p>
                      <a:r>
                        <a:rPr lang="en-US" dirty="0" smtClean="0">
                          <a:solidFill>
                            <a:schemeClr val="tx1">
                              <a:lumMod val="95000"/>
                              <a:lumOff val="5000"/>
                            </a:schemeClr>
                          </a:solidFill>
                        </a:rPr>
                        <a:t>0</a:t>
                      </a:r>
                      <a:endParaRPr lang="en-US" dirty="0">
                        <a:solidFill>
                          <a:schemeClr val="tx1">
                            <a:lumMod val="95000"/>
                            <a:lumOff val="5000"/>
                          </a:schemeClr>
                        </a:solidFill>
                      </a:endParaRPr>
                    </a:p>
                  </a:txBody>
                  <a:tcPr/>
                </a:tc>
                <a:tc>
                  <a:txBody>
                    <a:bodyPr/>
                    <a:lstStyle/>
                    <a:p>
                      <a:r>
                        <a:rPr lang="en-US" dirty="0" smtClean="0">
                          <a:solidFill>
                            <a:schemeClr val="tx1">
                              <a:lumMod val="95000"/>
                              <a:lumOff val="5000"/>
                            </a:schemeClr>
                          </a:solidFill>
                        </a:rPr>
                        <a:t>0</a:t>
                      </a:r>
                      <a:endParaRPr lang="en-US" dirty="0">
                        <a:solidFill>
                          <a:schemeClr val="tx1">
                            <a:lumMod val="95000"/>
                            <a:lumOff val="5000"/>
                          </a:schemeClr>
                        </a:solidFill>
                      </a:endParaRPr>
                    </a:p>
                  </a:txBody>
                  <a:tcPr/>
                </a:tc>
                <a:tc>
                  <a:txBody>
                    <a:bodyPr/>
                    <a:lstStyle/>
                    <a:p>
                      <a:r>
                        <a:rPr lang="en-US" dirty="0" smtClean="0">
                          <a:solidFill>
                            <a:schemeClr val="tx1">
                              <a:lumMod val="95000"/>
                              <a:lumOff val="5000"/>
                            </a:schemeClr>
                          </a:solidFill>
                        </a:rPr>
                        <a:t>0</a:t>
                      </a:r>
                      <a:endParaRPr lang="en-US" dirty="0">
                        <a:solidFill>
                          <a:schemeClr val="tx1">
                            <a:lumMod val="95000"/>
                            <a:lumOff val="5000"/>
                          </a:schemeClr>
                        </a:solidFill>
                      </a:endParaRPr>
                    </a:p>
                  </a:txBody>
                  <a:tcPr/>
                </a:tc>
                <a:tc>
                  <a:txBody>
                    <a:bodyPr/>
                    <a:lstStyle/>
                    <a:p>
                      <a:r>
                        <a:rPr lang="en-US" dirty="0" smtClean="0">
                          <a:solidFill>
                            <a:schemeClr val="tx1">
                              <a:lumMod val="95000"/>
                              <a:lumOff val="5000"/>
                            </a:schemeClr>
                          </a:solidFill>
                        </a:rPr>
                        <a:t>1</a:t>
                      </a:r>
                      <a:endParaRPr lang="en-US" dirty="0">
                        <a:solidFill>
                          <a:schemeClr val="tx1">
                            <a:lumMod val="95000"/>
                            <a:lumOff val="5000"/>
                          </a:schemeClr>
                        </a:solidFill>
                      </a:endParaRPr>
                    </a:p>
                  </a:txBody>
                  <a:tcPr/>
                </a:tc>
                <a:tc>
                  <a:txBody>
                    <a:bodyPr/>
                    <a:lstStyle/>
                    <a:p>
                      <a:r>
                        <a:rPr lang="en-US" dirty="0" smtClean="0">
                          <a:solidFill>
                            <a:schemeClr val="tx1">
                              <a:lumMod val="95000"/>
                              <a:lumOff val="5000"/>
                            </a:schemeClr>
                          </a:solidFill>
                        </a:rPr>
                        <a:t>0</a:t>
                      </a:r>
                      <a:endParaRPr lang="en-US" dirty="0">
                        <a:solidFill>
                          <a:schemeClr val="tx1">
                            <a:lumMod val="95000"/>
                            <a:lumOff val="5000"/>
                          </a:schemeClr>
                        </a:solidFill>
                      </a:endParaRPr>
                    </a:p>
                  </a:txBody>
                  <a:tcPr/>
                </a:tc>
                <a:tc>
                  <a:txBody>
                    <a:bodyPr/>
                    <a:lstStyle/>
                    <a:p>
                      <a:r>
                        <a:rPr lang="en-US" dirty="0" smtClean="0">
                          <a:solidFill>
                            <a:schemeClr val="tx1">
                              <a:lumMod val="95000"/>
                              <a:lumOff val="5000"/>
                            </a:schemeClr>
                          </a:solidFill>
                        </a:rPr>
                        <a:t>0</a:t>
                      </a:r>
                      <a:endParaRPr lang="en-US" dirty="0">
                        <a:solidFill>
                          <a:schemeClr val="tx1">
                            <a:lumMod val="95000"/>
                            <a:lumOff val="5000"/>
                          </a:schemeClr>
                        </a:solidFill>
                      </a:endParaRPr>
                    </a:p>
                  </a:txBody>
                  <a:tcPr/>
                </a:tc>
                <a:tc>
                  <a:txBody>
                    <a:bodyPr/>
                    <a:lstStyle/>
                    <a:p>
                      <a:r>
                        <a:rPr lang="en-US" dirty="0" smtClean="0">
                          <a:solidFill>
                            <a:schemeClr val="tx1">
                              <a:lumMod val="95000"/>
                              <a:lumOff val="5000"/>
                            </a:schemeClr>
                          </a:solidFill>
                        </a:rPr>
                        <a:t>0</a:t>
                      </a:r>
                      <a:endParaRPr lang="en-US" dirty="0">
                        <a:solidFill>
                          <a:schemeClr val="tx1">
                            <a:lumMod val="95000"/>
                            <a:lumOff val="5000"/>
                          </a:schemeClr>
                        </a:solidFill>
                      </a:endParaRPr>
                    </a:p>
                  </a:txBody>
                  <a:tcPr/>
                </a:tc>
                <a:tc>
                  <a:txBody>
                    <a:bodyPr/>
                    <a:lstStyle/>
                    <a:p>
                      <a:r>
                        <a:rPr lang="en-US" dirty="0" smtClean="0">
                          <a:solidFill>
                            <a:schemeClr val="tx1">
                              <a:lumMod val="95000"/>
                              <a:lumOff val="5000"/>
                            </a:schemeClr>
                          </a:solidFill>
                        </a:rPr>
                        <a:t>0</a:t>
                      </a:r>
                      <a:endParaRPr lang="en-US" dirty="0">
                        <a:solidFill>
                          <a:schemeClr val="tx1">
                            <a:lumMod val="95000"/>
                            <a:lumOff val="5000"/>
                          </a:schemeClr>
                        </a:solidFill>
                      </a:endParaRPr>
                    </a:p>
                  </a:txBody>
                  <a:tcPr/>
                </a:tc>
                <a:tc>
                  <a:txBody>
                    <a:bodyPr/>
                    <a:lstStyle/>
                    <a:p>
                      <a:r>
                        <a:rPr lang="en-US" dirty="0" smtClean="0">
                          <a:solidFill>
                            <a:schemeClr val="tx1">
                              <a:lumMod val="95000"/>
                              <a:lumOff val="5000"/>
                            </a:schemeClr>
                          </a:solidFill>
                        </a:rPr>
                        <a:t>0</a:t>
                      </a:r>
                      <a:endParaRPr lang="en-US" dirty="0">
                        <a:solidFill>
                          <a:schemeClr val="tx1">
                            <a:lumMod val="95000"/>
                            <a:lumOff val="5000"/>
                          </a:schemeClr>
                        </a:solidFill>
                      </a:endParaRPr>
                    </a:p>
                  </a:txBody>
                  <a:tcPr/>
                </a:tc>
                <a:tc>
                  <a:txBody>
                    <a:bodyPr/>
                    <a:lstStyle/>
                    <a:p>
                      <a:r>
                        <a:rPr lang="en-US" dirty="0" smtClean="0">
                          <a:solidFill>
                            <a:schemeClr val="tx1">
                              <a:lumMod val="95000"/>
                              <a:lumOff val="5000"/>
                            </a:schemeClr>
                          </a:solidFill>
                        </a:rPr>
                        <a:t>0</a:t>
                      </a:r>
                      <a:endParaRPr lang="en-US" dirty="0">
                        <a:solidFill>
                          <a:schemeClr val="tx1">
                            <a:lumMod val="95000"/>
                            <a:lumOff val="5000"/>
                          </a:schemeClr>
                        </a:solidFill>
                      </a:endParaRPr>
                    </a:p>
                  </a:txBody>
                  <a:tcPr/>
                </a:tc>
                <a:tc>
                  <a:txBody>
                    <a:bodyPr/>
                    <a:lstStyle/>
                    <a:p>
                      <a:r>
                        <a:rPr lang="en-US" dirty="0" smtClean="0">
                          <a:solidFill>
                            <a:schemeClr val="tx1">
                              <a:lumMod val="95000"/>
                              <a:lumOff val="5000"/>
                            </a:schemeClr>
                          </a:solidFill>
                        </a:rPr>
                        <a:t>0</a:t>
                      </a:r>
                      <a:endParaRPr lang="en-US" dirty="0">
                        <a:solidFill>
                          <a:schemeClr val="tx1">
                            <a:lumMod val="95000"/>
                            <a:lumOff val="5000"/>
                          </a:schemeClr>
                        </a:solidFill>
                      </a:endParaRPr>
                    </a:p>
                  </a:txBody>
                  <a:tcPr/>
                </a:tc>
                <a:tc>
                  <a:txBody>
                    <a:bodyPr/>
                    <a:lstStyle/>
                    <a:p>
                      <a:r>
                        <a:rPr lang="en-US" dirty="0" smtClean="0">
                          <a:solidFill>
                            <a:schemeClr val="tx1">
                              <a:lumMod val="95000"/>
                              <a:lumOff val="5000"/>
                            </a:schemeClr>
                          </a:solidFill>
                        </a:rPr>
                        <a:t>0</a:t>
                      </a:r>
                      <a:endParaRPr lang="en-US" dirty="0">
                        <a:solidFill>
                          <a:schemeClr val="tx1">
                            <a:lumMod val="95000"/>
                            <a:lumOff val="5000"/>
                          </a:schemeClr>
                        </a:solidFill>
                      </a:endParaRPr>
                    </a:p>
                  </a:txBody>
                  <a:tcPr/>
                </a:tc>
                <a:tc>
                  <a:txBody>
                    <a:bodyPr/>
                    <a:lstStyle/>
                    <a:p>
                      <a:r>
                        <a:rPr lang="en-US" dirty="0" smtClean="0">
                          <a:solidFill>
                            <a:schemeClr val="tx1">
                              <a:lumMod val="95000"/>
                              <a:lumOff val="5000"/>
                            </a:schemeClr>
                          </a:solidFill>
                        </a:rPr>
                        <a:t>0</a:t>
                      </a:r>
                      <a:endParaRPr lang="en-US" dirty="0">
                        <a:solidFill>
                          <a:schemeClr val="tx1">
                            <a:lumMod val="95000"/>
                            <a:lumOff val="5000"/>
                          </a:schemeClr>
                        </a:solidFill>
                      </a:endParaRPr>
                    </a:p>
                  </a:txBody>
                  <a:tcPr/>
                </a:tc>
              </a:tr>
              <a:tr h="370840">
                <a:tc>
                  <a:txBody>
                    <a:bodyPr/>
                    <a:lstStyle/>
                    <a:p>
                      <a:r>
                        <a:rPr lang="en-US" b="1" dirty="0" smtClean="0"/>
                        <a:t>1</a:t>
                      </a:r>
                      <a:endParaRPr lang="en-US" b="1" dirty="0"/>
                    </a:p>
                  </a:txBody>
                  <a:tcPr>
                    <a:solidFill>
                      <a:schemeClr val="bg1"/>
                    </a:solidFill>
                  </a:tcPr>
                </a:tc>
                <a:tc>
                  <a:txBody>
                    <a:bodyPr/>
                    <a:lstStyle/>
                    <a:p>
                      <a:r>
                        <a:rPr lang="en-US" b="1" dirty="0" smtClean="0">
                          <a:solidFill>
                            <a:srgbClr val="7030A0"/>
                          </a:solidFill>
                        </a:rPr>
                        <a:t>0</a:t>
                      </a:r>
                      <a:endParaRPr lang="en-US" b="1" dirty="0">
                        <a:solidFill>
                          <a:srgbClr val="7030A0"/>
                        </a:solidFill>
                      </a:endParaRPr>
                    </a:p>
                  </a:txBody>
                  <a:tcPr/>
                </a:tc>
                <a:tc>
                  <a:txBody>
                    <a:bodyPr/>
                    <a:lstStyle/>
                    <a:p>
                      <a:r>
                        <a:rPr lang="en-US" b="1" dirty="0" smtClean="0">
                          <a:solidFill>
                            <a:srgbClr val="7030A0"/>
                          </a:solidFill>
                        </a:rPr>
                        <a:t>1</a:t>
                      </a:r>
                      <a:endParaRPr lang="en-US" b="1" dirty="0">
                        <a:solidFill>
                          <a:srgbClr val="7030A0"/>
                        </a:solidFill>
                      </a:endParaRPr>
                    </a:p>
                  </a:txBody>
                  <a:tcPr/>
                </a:tc>
                <a:tc>
                  <a:txBody>
                    <a:bodyPr/>
                    <a:lstStyle/>
                    <a:p>
                      <a:r>
                        <a:rPr lang="en-US" b="1" dirty="0" smtClean="0">
                          <a:solidFill>
                            <a:srgbClr val="7030A0"/>
                          </a:solidFill>
                        </a:rPr>
                        <a:t>1</a:t>
                      </a:r>
                      <a:endParaRPr lang="en-US" b="1" dirty="0">
                        <a:solidFill>
                          <a:srgbClr val="7030A0"/>
                        </a:solidFill>
                      </a:endParaRPr>
                    </a:p>
                  </a:txBody>
                  <a:tcPr/>
                </a:tc>
                <a:tc>
                  <a:txBody>
                    <a:bodyPr/>
                    <a:lstStyle/>
                    <a:p>
                      <a:r>
                        <a:rPr lang="en-US" b="1" dirty="0" smtClean="0">
                          <a:solidFill>
                            <a:srgbClr val="7030A0"/>
                          </a:solidFill>
                        </a:rPr>
                        <a:t>1</a:t>
                      </a:r>
                      <a:endParaRPr lang="en-US" b="1" dirty="0">
                        <a:solidFill>
                          <a:srgbClr val="7030A0"/>
                        </a:solidFill>
                      </a:endParaRPr>
                    </a:p>
                  </a:txBody>
                  <a:tcPr/>
                </a:tc>
                <a:tc>
                  <a:txBody>
                    <a:bodyPr/>
                    <a:lstStyle/>
                    <a:p>
                      <a:r>
                        <a:rPr lang="en-US" b="1" dirty="0" smtClean="0">
                          <a:solidFill>
                            <a:srgbClr val="7030A0"/>
                          </a:solidFill>
                        </a:rPr>
                        <a:t>1</a:t>
                      </a:r>
                      <a:endParaRPr lang="en-US" b="1" dirty="0">
                        <a:solidFill>
                          <a:srgbClr val="7030A0"/>
                        </a:solidFill>
                      </a:endParaRPr>
                    </a:p>
                  </a:txBody>
                  <a:tcPr/>
                </a:tc>
                <a:tc>
                  <a:txBody>
                    <a:bodyPr/>
                    <a:lstStyle/>
                    <a:p>
                      <a:r>
                        <a:rPr lang="en-US" b="1" dirty="0" smtClean="0">
                          <a:solidFill>
                            <a:srgbClr val="7030A0"/>
                          </a:solidFill>
                        </a:rPr>
                        <a:t>0</a:t>
                      </a:r>
                      <a:endParaRPr lang="en-US" b="1" dirty="0">
                        <a:solidFill>
                          <a:srgbClr val="7030A0"/>
                        </a:solidFill>
                      </a:endParaRPr>
                    </a:p>
                  </a:txBody>
                  <a:tcPr/>
                </a:tc>
                <a:tc>
                  <a:txBody>
                    <a:bodyPr/>
                    <a:lstStyle/>
                    <a:p>
                      <a:r>
                        <a:rPr lang="en-US" b="1" dirty="0" smtClean="0">
                          <a:solidFill>
                            <a:srgbClr val="7030A0"/>
                          </a:solidFill>
                        </a:rPr>
                        <a:t>0</a:t>
                      </a:r>
                      <a:endParaRPr lang="en-US" b="1" dirty="0">
                        <a:solidFill>
                          <a:srgbClr val="7030A0"/>
                        </a:solidFill>
                      </a:endParaRPr>
                    </a:p>
                  </a:txBody>
                  <a:tcPr/>
                </a:tc>
                <a:tc>
                  <a:txBody>
                    <a:bodyPr/>
                    <a:lstStyle/>
                    <a:p>
                      <a:r>
                        <a:rPr lang="en-US" b="1" dirty="0" smtClean="0">
                          <a:solidFill>
                            <a:srgbClr val="7030A0"/>
                          </a:solidFill>
                        </a:rPr>
                        <a:t>1</a:t>
                      </a:r>
                      <a:endParaRPr lang="en-US" b="1" dirty="0">
                        <a:solidFill>
                          <a:srgbClr val="7030A0"/>
                        </a:solidFill>
                      </a:endParaRPr>
                    </a:p>
                  </a:txBody>
                  <a:tcPr/>
                </a:tc>
                <a:tc>
                  <a:txBody>
                    <a:bodyPr/>
                    <a:lstStyle/>
                    <a:p>
                      <a:r>
                        <a:rPr lang="en-US" b="1" dirty="0" smtClean="0">
                          <a:solidFill>
                            <a:srgbClr val="7030A0"/>
                          </a:solidFill>
                        </a:rPr>
                        <a:t>1</a:t>
                      </a:r>
                      <a:endParaRPr lang="en-US" b="1" dirty="0">
                        <a:solidFill>
                          <a:srgbClr val="7030A0"/>
                        </a:solidFill>
                      </a:endParaRPr>
                    </a:p>
                  </a:txBody>
                  <a:tcPr/>
                </a:tc>
                <a:tc>
                  <a:txBody>
                    <a:bodyPr/>
                    <a:lstStyle/>
                    <a:p>
                      <a:r>
                        <a:rPr lang="en-US" b="1" dirty="0" smtClean="0">
                          <a:solidFill>
                            <a:srgbClr val="7030A0"/>
                          </a:solidFill>
                        </a:rPr>
                        <a:t>1</a:t>
                      </a:r>
                      <a:endParaRPr lang="en-US" b="1" dirty="0">
                        <a:solidFill>
                          <a:srgbClr val="7030A0"/>
                        </a:solidFill>
                      </a:endParaRPr>
                    </a:p>
                  </a:txBody>
                  <a:tcPr/>
                </a:tc>
                <a:tc>
                  <a:txBody>
                    <a:bodyPr/>
                    <a:lstStyle/>
                    <a:p>
                      <a:r>
                        <a:rPr lang="en-US" b="1" dirty="0" smtClean="0">
                          <a:solidFill>
                            <a:srgbClr val="7030A0"/>
                          </a:solidFill>
                        </a:rPr>
                        <a:t>1</a:t>
                      </a:r>
                      <a:endParaRPr lang="en-US" b="1" dirty="0">
                        <a:solidFill>
                          <a:srgbClr val="7030A0"/>
                        </a:solidFill>
                      </a:endParaRPr>
                    </a:p>
                  </a:txBody>
                  <a:tcPr/>
                </a:tc>
                <a:tc>
                  <a:txBody>
                    <a:bodyPr/>
                    <a:lstStyle/>
                    <a:p>
                      <a:r>
                        <a:rPr lang="en-US" b="1" dirty="0" smtClean="0">
                          <a:solidFill>
                            <a:srgbClr val="7030A0"/>
                          </a:solidFill>
                        </a:rPr>
                        <a:t>0</a:t>
                      </a:r>
                      <a:endParaRPr lang="en-US" b="1" dirty="0">
                        <a:solidFill>
                          <a:srgbClr val="7030A0"/>
                        </a:solidFill>
                      </a:endParaRPr>
                    </a:p>
                  </a:txBody>
                  <a:tcPr/>
                </a:tc>
                <a:tc>
                  <a:txBody>
                    <a:bodyPr/>
                    <a:lstStyle/>
                    <a:p>
                      <a:r>
                        <a:rPr lang="en-US" b="1" dirty="0" smtClean="0"/>
                        <a:t>0</a:t>
                      </a:r>
                      <a:endParaRPr lang="en-US" b="1" dirty="0"/>
                    </a:p>
                  </a:txBody>
                  <a:tcPr/>
                </a:tc>
                <a:tc>
                  <a:txBody>
                    <a:bodyPr/>
                    <a:lstStyle/>
                    <a:p>
                      <a:r>
                        <a:rPr lang="en-US" b="1" dirty="0" smtClean="0"/>
                        <a:t>0</a:t>
                      </a:r>
                      <a:endParaRPr lang="en-US" b="1" dirty="0"/>
                    </a:p>
                  </a:txBody>
                  <a:tcPr/>
                </a:tc>
                <a:tc>
                  <a:txBody>
                    <a:bodyPr/>
                    <a:lstStyle/>
                    <a:p>
                      <a:r>
                        <a:rPr lang="en-US" b="1" dirty="0" smtClean="0"/>
                        <a:t>1</a:t>
                      </a:r>
                      <a:endParaRPr lang="en-US" b="1" dirty="0"/>
                    </a:p>
                  </a:txBody>
                  <a:tcPr/>
                </a:tc>
                <a:tc>
                  <a:txBody>
                    <a:bodyPr/>
                    <a:lstStyle/>
                    <a:p>
                      <a:r>
                        <a:rPr lang="en-US" b="1" dirty="0" smtClean="0"/>
                        <a:t>0</a:t>
                      </a:r>
                      <a:endParaRPr lang="en-US" b="1" dirty="0"/>
                    </a:p>
                  </a:txBody>
                  <a:tcPr/>
                </a:tc>
                <a:tc>
                  <a:txBody>
                    <a:bodyPr/>
                    <a:lstStyle/>
                    <a:p>
                      <a:r>
                        <a:rPr lang="en-US" b="1" dirty="0" smtClean="0"/>
                        <a:t>0</a:t>
                      </a:r>
                      <a:endParaRPr lang="en-US" b="1" dirty="0"/>
                    </a:p>
                  </a:txBody>
                  <a:tcPr/>
                </a:tc>
                <a:tc>
                  <a:txBody>
                    <a:bodyPr/>
                    <a:lstStyle/>
                    <a:p>
                      <a:r>
                        <a:rPr lang="en-US" b="1" dirty="0" smtClean="0"/>
                        <a:t>0</a:t>
                      </a:r>
                      <a:endParaRPr lang="en-US" b="1" dirty="0"/>
                    </a:p>
                  </a:txBody>
                  <a:tcPr/>
                </a:tc>
                <a:tc>
                  <a:txBody>
                    <a:bodyPr/>
                    <a:lstStyle/>
                    <a:p>
                      <a:r>
                        <a:rPr lang="en-US" b="1" dirty="0" smtClean="0"/>
                        <a:t>0</a:t>
                      </a:r>
                      <a:endParaRPr lang="en-US" b="1" dirty="0"/>
                    </a:p>
                  </a:txBody>
                  <a:tcPr/>
                </a:tc>
                <a:tc>
                  <a:txBody>
                    <a:bodyPr/>
                    <a:lstStyle/>
                    <a:p>
                      <a:r>
                        <a:rPr lang="en-US" b="1" dirty="0" smtClean="0"/>
                        <a:t>0</a:t>
                      </a:r>
                      <a:endParaRPr lang="en-US" b="1" dirty="0"/>
                    </a:p>
                  </a:txBody>
                  <a:tcPr/>
                </a:tc>
                <a:tc>
                  <a:txBody>
                    <a:bodyPr/>
                    <a:lstStyle/>
                    <a:p>
                      <a:r>
                        <a:rPr lang="en-US" b="1" dirty="0" smtClean="0"/>
                        <a:t>0</a:t>
                      </a:r>
                      <a:endParaRPr lang="en-US" b="1" dirty="0"/>
                    </a:p>
                  </a:txBody>
                  <a:tcPr/>
                </a:tc>
                <a:tc>
                  <a:txBody>
                    <a:bodyPr/>
                    <a:lstStyle/>
                    <a:p>
                      <a:r>
                        <a:rPr lang="en-US" b="1" dirty="0" smtClean="0"/>
                        <a:t>1</a:t>
                      </a:r>
                      <a:endParaRPr lang="en-US" b="1" dirty="0"/>
                    </a:p>
                  </a:txBody>
                  <a:tcPr/>
                </a:tc>
                <a:tc>
                  <a:txBody>
                    <a:bodyPr/>
                    <a:lstStyle/>
                    <a:p>
                      <a:r>
                        <a:rPr lang="en-US" b="1" dirty="0" smtClean="0"/>
                        <a:t>0</a:t>
                      </a:r>
                      <a:endParaRPr lang="en-US" b="1" dirty="0"/>
                    </a:p>
                  </a:txBody>
                  <a:tcPr/>
                </a:tc>
                <a:tc>
                  <a:txBody>
                    <a:bodyPr/>
                    <a:lstStyle/>
                    <a:p>
                      <a:r>
                        <a:rPr lang="en-US" b="1" dirty="0" smtClean="0"/>
                        <a:t>0</a:t>
                      </a:r>
                      <a:endParaRPr lang="en-US" b="1" dirty="0"/>
                    </a:p>
                  </a:txBody>
                  <a:tcPr/>
                </a:tc>
                <a:tc>
                  <a:txBody>
                    <a:bodyPr/>
                    <a:lstStyle/>
                    <a:p>
                      <a:r>
                        <a:rPr lang="en-US" b="1" dirty="0" smtClean="0"/>
                        <a:t>0</a:t>
                      </a:r>
                      <a:endParaRPr lang="en-US" b="1" dirty="0"/>
                    </a:p>
                  </a:txBody>
                  <a:tcPr/>
                </a:tc>
                <a:tc>
                  <a:txBody>
                    <a:bodyPr/>
                    <a:lstStyle/>
                    <a:p>
                      <a:r>
                        <a:rPr lang="en-US" b="1" dirty="0" smtClean="0"/>
                        <a:t>0</a:t>
                      </a:r>
                      <a:endParaRPr lang="en-US" b="1" dirty="0"/>
                    </a:p>
                  </a:txBody>
                  <a:tcPr/>
                </a:tc>
                <a:tc>
                  <a:txBody>
                    <a:bodyPr/>
                    <a:lstStyle/>
                    <a:p>
                      <a:r>
                        <a:rPr lang="en-US" b="1" dirty="0" smtClean="0"/>
                        <a:t>0</a:t>
                      </a:r>
                      <a:endParaRPr lang="en-US" b="1" dirty="0"/>
                    </a:p>
                  </a:txBody>
                  <a:tcPr/>
                </a:tc>
              </a:tr>
            </a:tbl>
          </a:graphicData>
        </a:graphic>
      </p:graphicFrame>
      <p:sp>
        <p:nvSpPr>
          <p:cNvPr id="28" name="TextBox 27"/>
          <p:cNvSpPr txBox="1"/>
          <p:nvPr/>
        </p:nvSpPr>
        <p:spPr>
          <a:xfrm>
            <a:off x="1643042" y="4143380"/>
            <a:ext cx="1357322" cy="338554"/>
          </a:xfrm>
          <a:prstGeom prst="rect">
            <a:avLst/>
          </a:prstGeom>
          <a:noFill/>
        </p:spPr>
        <p:txBody>
          <a:bodyPr wrap="square" rtlCol="0">
            <a:spAutoFit/>
          </a:bodyPr>
          <a:lstStyle/>
          <a:p>
            <a:r>
              <a:rPr lang="en-US" sz="1600" i="1" dirty="0" smtClean="0"/>
              <a:t>Length</a:t>
            </a:r>
            <a:endParaRPr lang="en-US" sz="1600" i="1" dirty="0"/>
          </a:p>
        </p:txBody>
      </p:sp>
      <p:cxnSp>
        <p:nvCxnSpPr>
          <p:cNvPr id="39" name="Straight Connector 38"/>
          <p:cNvCxnSpPr/>
          <p:nvPr/>
        </p:nvCxnSpPr>
        <p:spPr>
          <a:xfrm>
            <a:off x="214282" y="3856040"/>
            <a:ext cx="1000132" cy="1588"/>
          </a:xfrm>
          <a:prstGeom prst="line">
            <a:avLst/>
          </a:prstGeom>
        </p:spPr>
        <p:style>
          <a:lnRef idx="1">
            <a:schemeClr val="dk1"/>
          </a:lnRef>
          <a:fillRef idx="0">
            <a:schemeClr val="dk1"/>
          </a:fillRef>
          <a:effectRef idx="0">
            <a:schemeClr val="dk1"/>
          </a:effectRef>
          <a:fontRef idx="minor">
            <a:schemeClr val="tx1"/>
          </a:fontRef>
        </p:style>
      </p:cxnSp>
      <p:sp>
        <p:nvSpPr>
          <p:cNvPr id="41" name="TextBox 40"/>
          <p:cNvSpPr txBox="1"/>
          <p:nvPr/>
        </p:nvSpPr>
        <p:spPr>
          <a:xfrm>
            <a:off x="4286248" y="4143380"/>
            <a:ext cx="1357322" cy="338554"/>
          </a:xfrm>
          <a:prstGeom prst="rect">
            <a:avLst/>
          </a:prstGeom>
          <a:noFill/>
        </p:spPr>
        <p:txBody>
          <a:bodyPr wrap="square" rtlCol="0">
            <a:spAutoFit/>
          </a:bodyPr>
          <a:lstStyle/>
          <a:p>
            <a:r>
              <a:rPr lang="en-US" sz="1600" i="1" dirty="0" smtClean="0"/>
              <a:t>Base</a:t>
            </a:r>
            <a:endParaRPr lang="en-US" sz="1600" i="1" dirty="0"/>
          </a:p>
        </p:txBody>
      </p:sp>
      <p:cxnSp>
        <p:nvCxnSpPr>
          <p:cNvPr id="46" name="Straight Arrow Connector 45"/>
          <p:cNvCxnSpPr/>
          <p:nvPr/>
        </p:nvCxnSpPr>
        <p:spPr>
          <a:xfrm>
            <a:off x="6572264" y="4929198"/>
            <a:ext cx="107157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48" name="Oval 47"/>
          <p:cNvSpPr/>
          <p:nvPr/>
        </p:nvSpPr>
        <p:spPr>
          <a:xfrm>
            <a:off x="7715272" y="4714884"/>
            <a:ext cx="357190" cy="42862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Plus 49"/>
          <p:cNvSpPr/>
          <p:nvPr/>
        </p:nvSpPr>
        <p:spPr>
          <a:xfrm>
            <a:off x="7786710" y="4786322"/>
            <a:ext cx="214314" cy="285752"/>
          </a:xfrm>
          <a:prstGeom prst="mathPlus">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51" name="Straight Arrow Connector 50"/>
          <p:cNvCxnSpPr/>
          <p:nvPr/>
        </p:nvCxnSpPr>
        <p:spPr>
          <a:xfrm rot="5400000">
            <a:off x="7678758" y="5392751"/>
            <a:ext cx="500066"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9" name="Straight Arrow Connector 28"/>
          <p:cNvCxnSpPr/>
          <p:nvPr/>
        </p:nvCxnSpPr>
        <p:spPr>
          <a:xfrm>
            <a:off x="928662" y="5286388"/>
            <a:ext cx="2571768" cy="1588"/>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cxnSp>
        <p:nvCxnSpPr>
          <p:cNvPr id="32" name="Straight Arrow Connector 31"/>
          <p:cNvCxnSpPr/>
          <p:nvPr/>
        </p:nvCxnSpPr>
        <p:spPr>
          <a:xfrm>
            <a:off x="3571868" y="5286388"/>
            <a:ext cx="3071834" cy="1588"/>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sp>
        <p:nvSpPr>
          <p:cNvPr id="35" name="TextBox 34"/>
          <p:cNvSpPr txBox="1"/>
          <p:nvPr/>
        </p:nvSpPr>
        <p:spPr>
          <a:xfrm>
            <a:off x="4286248" y="5286388"/>
            <a:ext cx="1643074" cy="338554"/>
          </a:xfrm>
          <a:prstGeom prst="rect">
            <a:avLst/>
          </a:prstGeom>
          <a:noFill/>
        </p:spPr>
        <p:txBody>
          <a:bodyPr wrap="square" rtlCol="0">
            <a:spAutoFit/>
          </a:bodyPr>
          <a:lstStyle/>
          <a:p>
            <a:r>
              <a:rPr lang="en-US" sz="1600" i="1" dirty="0" smtClean="0"/>
              <a:t>16-bit </a:t>
            </a:r>
            <a:r>
              <a:rPr lang="en-US" sz="1600" i="1" dirty="0" err="1" smtClean="0"/>
              <a:t>seg</a:t>
            </a:r>
            <a:r>
              <a:rPr lang="en-US" sz="1600" i="1" dirty="0" smtClean="0"/>
              <a:t> base</a:t>
            </a:r>
            <a:endParaRPr lang="en-US" sz="1600" i="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SEGMENTATION HARDWARE</a:t>
            </a:r>
            <a:endParaRPr lang="en-US" sz="3200" dirty="0"/>
          </a:p>
        </p:txBody>
      </p:sp>
      <p:pic>
        <p:nvPicPr>
          <p:cNvPr id="4" name="Picture 1"/>
          <p:cNvPicPr>
            <a:picLocks noGrp="1" noChangeAspect="1" noChangeArrowheads="1"/>
          </p:cNvPicPr>
          <p:nvPr>
            <p:ph idx="1"/>
          </p:nvPr>
        </p:nvPicPr>
        <p:blipFill>
          <a:blip r:embed="rId2"/>
          <a:srcRect/>
          <a:stretch>
            <a:fillRect/>
          </a:stretch>
        </p:blipFill>
        <p:spPr bwMode="auto">
          <a:xfrm>
            <a:off x="1335371" y="1600200"/>
            <a:ext cx="6473257" cy="4525963"/>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grpSp>
        <p:nvGrpSpPr>
          <p:cNvPr id="4" name="Group 3"/>
          <p:cNvGrpSpPr/>
          <p:nvPr/>
        </p:nvGrpSpPr>
        <p:grpSpPr>
          <a:xfrm>
            <a:off x="685800" y="1295400"/>
            <a:ext cx="8153400" cy="5319713"/>
            <a:chOff x="685800" y="1371600"/>
            <a:chExt cx="8153400" cy="5319713"/>
          </a:xfrm>
        </p:grpSpPr>
        <p:grpSp>
          <p:nvGrpSpPr>
            <p:cNvPr id="5" name="Group 4"/>
            <p:cNvGrpSpPr>
              <a:grpSpLocks/>
            </p:cNvGrpSpPr>
            <p:nvPr/>
          </p:nvGrpSpPr>
          <p:grpSpPr bwMode="auto">
            <a:xfrm>
              <a:off x="1524000" y="1981200"/>
              <a:ext cx="5562600" cy="3581400"/>
              <a:chOff x="960" y="1248"/>
              <a:chExt cx="3504" cy="2256"/>
            </a:xfrm>
          </p:grpSpPr>
          <p:grpSp>
            <p:nvGrpSpPr>
              <p:cNvPr id="46" name="Group 3"/>
              <p:cNvGrpSpPr>
                <a:grpSpLocks/>
              </p:cNvGrpSpPr>
              <p:nvPr/>
            </p:nvGrpSpPr>
            <p:grpSpPr bwMode="auto">
              <a:xfrm>
                <a:off x="960" y="2592"/>
                <a:ext cx="1728" cy="912"/>
                <a:chOff x="960" y="2592"/>
                <a:chExt cx="1728" cy="912"/>
              </a:xfrm>
            </p:grpSpPr>
            <p:grpSp>
              <p:nvGrpSpPr>
                <p:cNvPr id="64" name="Group 4"/>
                <p:cNvGrpSpPr>
                  <a:grpSpLocks/>
                </p:cNvGrpSpPr>
                <p:nvPr/>
              </p:nvGrpSpPr>
              <p:grpSpPr bwMode="auto">
                <a:xfrm>
                  <a:off x="960" y="2592"/>
                  <a:ext cx="1728" cy="912"/>
                  <a:chOff x="960" y="2592"/>
                  <a:chExt cx="1728" cy="912"/>
                </a:xfrm>
              </p:grpSpPr>
              <p:sp>
                <p:nvSpPr>
                  <p:cNvPr id="67" name="AutoShape 5"/>
                  <p:cNvSpPr>
                    <a:spLocks noChangeArrowheads="1"/>
                  </p:cNvSpPr>
                  <p:nvPr/>
                </p:nvSpPr>
                <p:spPr bwMode="auto">
                  <a:xfrm>
                    <a:off x="960" y="2592"/>
                    <a:ext cx="1728" cy="912"/>
                  </a:xfrm>
                  <a:prstGeom prst="flowChartProcess">
                    <a:avLst/>
                  </a:prstGeom>
                  <a:solidFill>
                    <a:schemeClr val="bg1"/>
                  </a:solidFill>
                  <a:ln w="28575">
                    <a:solidFill>
                      <a:schemeClr val="tx1"/>
                    </a:solidFill>
                    <a:miter lim="800000"/>
                    <a:headEnd/>
                    <a:tailEnd/>
                  </a:ln>
                  <a:effectLst/>
                </p:spPr>
                <p:txBody>
                  <a:bodyPr wrap="none" anchor="ctr"/>
                  <a:lstStyle/>
                  <a:p>
                    <a:endParaRPr lang="en-US"/>
                  </a:p>
                </p:txBody>
              </p:sp>
              <p:sp>
                <p:nvSpPr>
                  <p:cNvPr id="68" name="Text Box 6"/>
                  <p:cNvSpPr txBox="1">
                    <a:spLocks noChangeArrowheads="1"/>
                  </p:cNvSpPr>
                  <p:nvPr/>
                </p:nvSpPr>
                <p:spPr bwMode="auto">
                  <a:xfrm>
                    <a:off x="960" y="2592"/>
                    <a:ext cx="432" cy="231"/>
                  </a:xfrm>
                  <a:prstGeom prst="rect">
                    <a:avLst/>
                  </a:prstGeom>
                  <a:noFill/>
                  <a:ln w="28575">
                    <a:noFill/>
                    <a:miter lim="800000"/>
                    <a:headEnd/>
                    <a:tailEnd/>
                  </a:ln>
                  <a:effectLst/>
                </p:spPr>
                <p:txBody>
                  <a:bodyPr wrap="none">
                    <a:spAutoFit/>
                  </a:bodyPr>
                  <a:lstStyle/>
                  <a:p>
                    <a:r>
                      <a:rPr lang="en-US">
                        <a:latin typeface="Tahoma" pitchFamily="34" charset="0"/>
                      </a:rPr>
                      <a:t>MMU</a:t>
                    </a:r>
                  </a:p>
                </p:txBody>
              </p:sp>
            </p:grpSp>
            <p:sp>
              <p:nvSpPr>
                <p:cNvPr id="65" name="AutoShape 7"/>
                <p:cNvSpPr>
                  <a:spLocks noChangeArrowheads="1"/>
                </p:cNvSpPr>
                <p:nvPr/>
              </p:nvSpPr>
              <p:spPr bwMode="auto">
                <a:xfrm>
                  <a:off x="2208" y="3024"/>
                  <a:ext cx="432" cy="192"/>
                </a:xfrm>
                <a:prstGeom prst="flowChartProcess">
                  <a:avLst/>
                </a:prstGeom>
                <a:solidFill>
                  <a:schemeClr val="bg1"/>
                </a:solidFill>
                <a:ln w="28575">
                  <a:solidFill>
                    <a:schemeClr val="tx1"/>
                  </a:solidFill>
                  <a:miter lim="800000"/>
                  <a:headEnd/>
                  <a:tailEnd/>
                </a:ln>
                <a:effectLst/>
              </p:spPr>
              <p:txBody>
                <a:bodyPr wrap="none" anchor="ctr"/>
                <a:lstStyle/>
                <a:p>
                  <a:pPr algn="ctr"/>
                  <a:r>
                    <a:rPr lang="en-US">
                      <a:latin typeface="Tahoma" pitchFamily="34" charset="0"/>
                    </a:rPr>
                    <a:t>STBR</a:t>
                  </a:r>
                </a:p>
              </p:txBody>
            </p:sp>
            <p:sp>
              <p:nvSpPr>
                <p:cNvPr id="66" name="AutoShape 8"/>
                <p:cNvSpPr>
                  <a:spLocks noChangeArrowheads="1"/>
                </p:cNvSpPr>
                <p:nvPr/>
              </p:nvSpPr>
              <p:spPr bwMode="auto">
                <a:xfrm>
                  <a:off x="2208" y="3264"/>
                  <a:ext cx="432" cy="192"/>
                </a:xfrm>
                <a:prstGeom prst="flowChartProcess">
                  <a:avLst/>
                </a:prstGeom>
                <a:solidFill>
                  <a:schemeClr val="bg1"/>
                </a:solidFill>
                <a:ln w="28575">
                  <a:solidFill>
                    <a:schemeClr val="tx1"/>
                  </a:solidFill>
                  <a:miter lim="800000"/>
                  <a:headEnd/>
                  <a:tailEnd/>
                </a:ln>
                <a:effectLst/>
              </p:spPr>
              <p:txBody>
                <a:bodyPr wrap="none" anchor="ctr"/>
                <a:lstStyle/>
                <a:p>
                  <a:pPr algn="ctr"/>
                  <a:r>
                    <a:rPr lang="en-US">
                      <a:latin typeface="Tahoma" pitchFamily="34" charset="0"/>
                    </a:rPr>
                    <a:t>STLR</a:t>
                  </a:r>
                </a:p>
              </p:txBody>
            </p:sp>
          </p:grpSp>
          <p:sp>
            <p:nvSpPr>
              <p:cNvPr id="47" name="Freeform 9"/>
              <p:cNvSpPr>
                <a:spLocks/>
              </p:cNvSpPr>
              <p:nvPr/>
            </p:nvSpPr>
            <p:spPr bwMode="auto">
              <a:xfrm>
                <a:off x="2544" y="1248"/>
                <a:ext cx="576" cy="1920"/>
              </a:xfrm>
              <a:custGeom>
                <a:avLst/>
                <a:gdLst/>
                <a:ahLst/>
                <a:cxnLst>
                  <a:cxn ang="0">
                    <a:pos x="0" y="0"/>
                  </a:cxn>
                  <a:cxn ang="0">
                    <a:pos x="0" y="1488"/>
                  </a:cxn>
                  <a:cxn ang="0">
                    <a:pos x="240" y="1488"/>
                  </a:cxn>
                  <a:cxn ang="0">
                    <a:pos x="240" y="1920"/>
                  </a:cxn>
                  <a:cxn ang="0">
                    <a:pos x="576" y="1920"/>
                  </a:cxn>
                </a:cxnLst>
                <a:rect l="0" t="0" r="r" b="b"/>
                <a:pathLst>
                  <a:path w="576" h="1920">
                    <a:moveTo>
                      <a:pt x="0" y="0"/>
                    </a:moveTo>
                    <a:lnTo>
                      <a:pt x="0" y="1488"/>
                    </a:lnTo>
                    <a:lnTo>
                      <a:pt x="240" y="1488"/>
                    </a:lnTo>
                    <a:lnTo>
                      <a:pt x="240" y="1920"/>
                    </a:lnTo>
                    <a:lnTo>
                      <a:pt x="576" y="1920"/>
                    </a:lnTo>
                  </a:path>
                </a:pathLst>
              </a:custGeom>
              <a:noFill/>
              <a:ln w="28575" cap="flat" cmpd="sng">
                <a:solidFill>
                  <a:srgbClr val="FF0000"/>
                </a:solidFill>
                <a:prstDash val="solid"/>
                <a:miter lim="800000"/>
                <a:headEnd type="none" w="med" len="med"/>
                <a:tailEnd type="triangle" w="med" len="med"/>
              </a:ln>
              <a:effectLst/>
            </p:spPr>
            <p:txBody>
              <a:bodyPr wrap="none"/>
              <a:lstStyle/>
              <a:p>
                <a:endParaRPr lang="en-US"/>
              </a:p>
            </p:txBody>
          </p:sp>
          <p:grpSp>
            <p:nvGrpSpPr>
              <p:cNvPr id="48" name="Group 10"/>
              <p:cNvGrpSpPr>
                <a:grpSpLocks/>
              </p:cNvGrpSpPr>
              <p:nvPr/>
            </p:nvGrpSpPr>
            <p:grpSpPr bwMode="auto">
              <a:xfrm>
                <a:off x="3120" y="2544"/>
                <a:ext cx="1344" cy="912"/>
                <a:chOff x="3120" y="2544"/>
                <a:chExt cx="1344" cy="912"/>
              </a:xfrm>
            </p:grpSpPr>
            <p:sp>
              <p:nvSpPr>
                <p:cNvPr id="51" name="Rectangle 11"/>
                <p:cNvSpPr>
                  <a:spLocks noChangeArrowheads="1"/>
                </p:cNvSpPr>
                <p:nvPr/>
              </p:nvSpPr>
              <p:spPr bwMode="auto">
                <a:xfrm>
                  <a:off x="3120" y="2880"/>
                  <a:ext cx="432" cy="192"/>
                </a:xfrm>
                <a:prstGeom prst="rect">
                  <a:avLst/>
                </a:prstGeom>
                <a:solidFill>
                  <a:schemeClr val="bg1"/>
                </a:solidFill>
                <a:ln w="28575">
                  <a:solidFill>
                    <a:schemeClr val="tx1"/>
                  </a:solidFill>
                  <a:miter lim="800000"/>
                  <a:headEnd/>
                  <a:tailEnd/>
                </a:ln>
                <a:effectLst/>
              </p:spPr>
              <p:txBody>
                <a:bodyPr wrap="none" anchor="ctr"/>
                <a:lstStyle/>
                <a:p>
                  <a:pPr algn="ctr"/>
                  <a:endParaRPr lang="de-DE">
                    <a:latin typeface="Tahoma" pitchFamily="34" charset="0"/>
                  </a:endParaRPr>
                </a:p>
              </p:txBody>
            </p:sp>
            <p:sp>
              <p:nvSpPr>
                <p:cNvPr id="52" name="Rectangle 12"/>
                <p:cNvSpPr>
                  <a:spLocks noChangeArrowheads="1"/>
                </p:cNvSpPr>
                <p:nvPr/>
              </p:nvSpPr>
              <p:spPr bwMode="auto">
                <a:xfrm>
                  <a:off x="3120" y="3072"/>
                  <a:ext cx="432" cy="192"/>
                </a:xfrm>
                <a:prstGeom prst="rect">
                  <a:avLst/>
                </a:prstGeom>
                <a:solidFill>
                  <a:schemeClr val="bg1"/>
                </a:solidFill>
                <a:ln w="28575">
                  <a:solidFill>
                    <a:schemeClr val="tx1"/>
                  </a:solidFill>
                  <a:miter lim="800000"/>
                  <a:headEnd/>
                  <a:tailEnd/>
                </a:ln>
                <a:effectLst/>
              </p:spPr>
              <p:txBody>
                <a:bodyPr wrap="none" anchor="ctr"/>
                <a:lstStyle/>
                <a:p>
                  <a:endParaRPr lang="en-US"/>
                </a:p>
              </p:txBody>
            </p:sp>
            <p:sp>
              <p:nvSpPr>
                <p:cNvPr id="53" name="Rectangle 13"/>
                <p:cNvSpPr>
                  <a:spLocks noChangeArrowheads="1"/>
                </p:cNvSpPr>
                <p:nvPr/>
              </p:nvSpPr>
              <p:spPr bwMode="auto">
                <a:xfrm>
                  <a:off x="3120" y="3264"/>
                  <a:ext cx="432" cy="192"/>
                </a:xfrm>
                <a:prstGeom prst="rect">
                  <a:avLst/>
                </a:prstGeom>
                <a:solidFill>
                  <a:schemeClr val="bg1"/>
                </a:solidFill>
                <a:ln w="28575">
                  <a:solidFill>
                    <a:schemeClr val="tx1"/>
                  </a:solidFill>
                  <a:miter lim="800000"/>
                  <a:headEnd/>
                  <a:tailEnd/>
                </a:ln>
                <a:effectLst/>
              </p:spPr>
              <p:txBody>
                <a:bodyPr wrap="none" anchor="ctr"/>
                <a:lstStyle/>
                <a:p>
                  <a:endParaRPr lang="en-US"/>
                </a:p>
              </p:txBody>
            </p:sp>
            <p:sp>
              <p:nvSpPr>
                <p:cNvPr id="54" name="Rectangle 14"/>
                <p:cNvSpPr>
                  <a:spLocks noChangeArrowheads="1"/>
                </p:cNvSpPr>
                <p:nvPr/>
              </p:nvSpPr>
              <p:spPr bwMode="auto">
                <a:xfrm>
                  <a:off x="3552" y="2880"/>
                  <a:ext cx="432" cy="192"/>
                </a:xfrm>
                <a:prstGeom prst="rect">
                  <a:avLst/>
                </a:prstGeom>
                <a:solidFill>
                  <a:schemeClr val="bg1"/>
                </a:solidFill>
                <a:ln w="28575">
                  <a:solidFill>
                    <a:schemeClr val="tx1"/>
                  </a:solidFill>
                  <a:miter lim="800000"/>
                  <a:headEnd/>
                  <a:tailEnd/>
                </a:ln>
                <a:effectLst/>
              </p:spPr>
              <p:txBody>
                <a:bodyPr wrap="none" anchor="ctr"/>
                <a:lstStyle/>
                <a:p>
                  <a:pPr algn="ctr"/>
                  <a:endParaRPr lang="de-DE">
                    <a:latin typeface="Tahoma" pitchFamily="34" charset="0"/>
                  </a:endParaRPr>
                </a:p>
              </p:txBody>
            </p:sp>
            <p:sp>
              <p:nvSpPr>
                <p:cNvPr id="55" name="Rectangle 15"/>
                <p:cNvSpPr>
                  <a:spLocks noChangeArrowheads="1"/>
                </p:cNvSpPr>
                <p:nvPr/>
              </p:nvSpPr>
              <p:spPr bwMode="auto">
                <a:xfrm>
                  <a:off x="3552" y="3072"/>
                  <a:ext cx="432" cy="192"/>
                </a:xfrm>
                <a:prstGeom prst="rect">
                  <a:avLst/>
                </a:prstGeom>
                <a:solidFill>
                  <a:schemeClr val="bg1"/>
                </a:solidFill>
                <a:ln w="28575">
                  <a:solidFill>
                    <a:schemeClr val="tx1"/>
                  </a:solidFill>
                  <a:miter lim="800000"/>
                  <a:headEnd/>
                  <a:tailEnd/>
                </a:ln>
                <a:effectLst/>
              </p:spPr>
              <p:txBody>
                <a:bodyPr wrap="none" anchor="ctr"/>
                <a:lstStyle/>
                <a:p>
                  <a:endParaRPr lang="en-US"/>
                </a:p>
              </p:txBody>
            </p:sp>
            <p:sp>
              <p:nvSpPr>
                <p:cNvPr id="56" name="Rectangle 16"/>
                <p:cNvSpPr>
                  <a:spLocks noChangeArrowheads="1"/>
                </p:cNvSpPr>
                <p:nvPr/>
              </p:nvSpPr>
              <p:spPr bwMode="auto">
                <a:xfrm>
                  <a:off x="3552" y="3264"/>
                  <a:ext cx="432" cy="192"/>
                </a:xfrm>
                <a:prstGeom prst="rect">
                  <a:avLst/>
                </a:prstGeom>
                <a:solidFill>
                  <a:schemeClr val="bg1"/>
                </a:solidFill>
                <a:ln w="28575">
                  <a:solidFill>
                    <a:schemeClr val="tx1"/>
                  </a:solidFill>
                  <a:miter lim="800000"/>
                  <a:headEnd/>
                  <a:tailEnd/>
                </a:ln>
                <a:effectLst/>
              </p:spPr>
              <p:txBody>
                <a:bodyPr wrap="none" anchor="ctr"/>
                <a:lstStyle/>
                <a:p>
                  <a:endParaRPr lang="en-US"/>
                </a:p>
              </p:txBody>
            </p:sp>
            <p:sp>
              <p:nvSpPr>
                <p:cNvPr id="57" name="Rectangle 17"/>
                <p:cNvSpPr>
                  <a:spLocks noChangeArrowheads="1"/>
                </p:cNvSpPr>
                <p:nvPr/>
              </p:nvSpPr>
              <p:spPr bwMode="auto">
                <a:xfrm>
                  <a:off x="3984" y="2880"/>
                  <a:ext cx="432" cy="192"/>
                </a:xfrm>
                <a:prstGeom prst="rect">
                  <a:avLst/>
                </a:prstGeom>
                <a:solidFill>
                  <a:schemeClr val="bg1"/>
                </a:solidFill>
                <a:ln w="28575">
                  <a:solidFill>
                    <a:schemeClr val="tx1"/>
                  </a:solidFill>
                  <a:miter lim="800000"/>
                  <a:headEnd/>
                  <a:tailEnd/>
                </a:ln>
                <a:effectLst/>
              </p:spPr>
              <p:txBody>
                <a:bodyPr wrap="none" anchor="ctr"/>
                <a:lstStyle/>
                <a:p>
                  <a:pPr algn="ctr"/>
                  <a:endParaRPr lang="de-DE">
                    <a:latin typeface="Tahoma" pitchFamily="34" charset="0"/>
                  </a:endParaRPr>
                </a:p>
              </p:txBody>
            </p:sp>
            <p:sp>
              <p:nvSpPr>
                <p:cNvPr id="58" name="Rectangle 18"/>
                <p:cNvSpPr>
                  <a:spLocks noChangeArrowheads="1"/>
                </p:cNvSpPr>
                <p:nvPr/>
              </p:nvSpPr>
              <p:spPr bwMode="auto">
                <a:xfrm>
                  <a:off x="3984" y="3072"/>
                  <a:ext cx="432" cy="192"/>
                </a:xfrm>
                <a:prstGeom prst="rect">
                  <a:avLst/>
                </a:prstGeom>
                <a:solidFill>
                  <a:schemeClr val="bg1"/>
                </a:solidFill>
                <a:ln w="28575">
                  <a:solidFill>
                    <a:schemeClr val="tx1"/>
                  </a:solidFill>
                  <a:miter lim="800000"/>
                  <a:headEnd/>
                  <a:tailEnd/>
                </a:ln>
                <a:effectLst/>
              </p:spPr>
              <p:txBody>
                <a:bodyPr wrap="none" anchor="ctr"/>
                <a:lstStyle/>
                <a:p>
                  <a:endParaRPr lang="en-US"/>
                </a:p>
              </p:txBody>
            </p:sp>
            <p:sp>
              <p:nvSpPr>
                <p:cNvPr id="59" name="Rectangle 19"/>
                <p:cNvSpPr>
                  <a:spLocks noChangeArrowheads="1"/>
                </p:cNvSpPr>
                <p:nvPr/>
              </p:nvSpPr>
              <p:spPr bwMode="auto">
                <a:xfrm>
                  <a:off x="3984" y="3264"/>
                  <a:ext cx="432" cy="192"/>
                </a:xfrm>
                <a:prstGeom prst="rect">
                  <a:avLst/>
                </a:prstGeom>
                <a:solidFill>
                  <a:schemeClr val="bg1"/>
                </a:solidFill>
                <a:ln w="28575">
                  <a:solidFill>
                    <a:schemeClr val="tx1"/>
                  </a:solidFill>
                  <a:miter lim="800000"/>
                  <a:headEnd/>
                  <a:tailEnd/>
                </a:ln>
                <a:effectLst/>
              </p:spPr>
              <p:txBody>
                <a:bodyPr wrap="none" anchor="ctr"/>
                <a:lstStyle/>
                <a:p>
                  <a:endParaRPr lang="en-US"/>
                </a:p>
              </p:txBody>
            </p:sp>
            <p:sp>
              <p:nvSpPr>
                <p:cNvPr id="60" name="Text Box 20"/>
                <p:cNvSpPr txBox="1">
                  <a:spLocks noChangeArrowheads="1"/>
                </p:cNvSpPr>
                <p:nvPr/>
              </p:nvSpPr>
              <p:spPr bwMode="auto">
                <a:xfrm>
                  <a:off x="3120" y="2688"/>
                  <a:ext cx="432" cy="231"/>
                </a:xfrm>
                <a:prstGeom prst="rect">
                  <a:avLst/>
                </a:prstGeom>
                <a:noFill/>
                <a:ln w="28575">
                  <a:noFill/>
                  <a:miter lim="800000"/>
                  <a:headEnd/>
                  <a:tailEnd/>
                </a:ln>
                <a:effectLst/>
              </p:spPr>
              <p:txBody>
                <a:bodyPr>
                  <a:spAutoFit/>
                </a:bodyPr>
                <a:lstStyle/>
                <a:p>
                  <a:pPr algn="ctr"/>
                  <a:r>
                    <a:rPr lang="en-US">
                      <a:latin typeface="Tahoma" pitchFamily="34" charset="0"/>
                    </a:rPr>
                    <a:t>Base</a:t>
                  </a:r>
                </a:p>
              </p:txBody>
            </p:sp>
            <p:sp>
              <p:nvSpPr>
                <p:cNvPr id="61" name="Text Box 21"/>
                <p:cNvSpPr txBox="1">
                  <a:spLocks noChangeArrowheads="1"/>
                </p:cNvSpPr>
                <p:nvPr/>
              </p:nvSpPr>
              <p:spPr bwMode="auto">
                <a:xfrm>
                  <a:off x="3552" y="2688"/>
                  <a:ext cx="432" cy="231"/>
                </a:xfrm>
                <a:prstGeom prst="rect">
                  <a:avLst/>
                </a:prstGeom>
                <a:noFill/>
                <a:ln w="28575">
                  <a:noFill/>
                  <a:miter lim="800000"/>
                  <a:headEnd/>
                  <a:tailEnd/>
                </a:ln>
                <a:effectLst/>
              </p:spPr>
              <p:txBody>
                <a:bodyPr>
                  <a:spAutoFit/>
                </a:bodyPr>
                <a:lstStyle/>
                <a:p>
                  <a:pPr algn="ctr"/>
                  <a:r>
                    <a:rPr lang="en-US" dirty="0">
                      <a:latin typeface="Tahoma" pitchFamily="34" charset="0"/>
                    </a:rPr>
                    <a:t>Limit</a:t>
                  </a:r>
                </a:p>
              </p:txBody>
            </p:sp>
            <p:sp>
              <p:nvSpPr>
                <p:cNvPr id="62" name="Text Box 22"/>
                <p:cNvSpPr txBox="1">
                  <a:spLocks noChangeArrowheads="1"/>
                </p:cNvSpPr>
                <p:nvPr/>
              </p:nvSpPr>
              <p:spPr bwMode="auto">
                <a:xfrm>
                  <a:off x="3936" y="2688"/>
                  <a:ext cx="528" cy="231"/>
                </a:xfrm>
                <a:prstGeom prst="rect">
                  <a:avLst/>
                </a:prstGeom>
                <a:noFill/>
                <a:ln w="28575">
                  <a:noFill/>
                  <a:miter lim="800000"/>
                  <a:headEnd/>
                  <a:tailEnd/>
                </a:ln>
                <a:effectLst/>
              </p:spPr>
              <p:txBody>
                <a:bodyPr>
                  <a:spAutoFit/>
                </a:bodyPr>
                <a:lstStyle/>
                <a:p>
                  <a:pPr algn="ctr"/>
                  <a:r>
                    <a:rPr lang="en-US">
                      <a:latin typeface="Tahoma" pitchFamily="34" charset="0"/>
                    </a:rPr>
                    <a:t>Other</a:t>
                  </a:r>
                </a:p>
              </p:txBody>
            </p:sp>
            <p:sp>
              <p:nvSpPr>
                <p:cNvPr id="63" name="Text Box 23"/>
                <p:cNvSpPr txBox="1">
                  <a:spLocks noChangeArrowheads="1"/>
                </p:cNvSpPr>
                <p:nvPr/>
              </p:nvSpPr>
              <p:spPr bwMode="auto">
                <a:xfrm>
                  <a:off x="3120" y="2544"/>
                  <a:ext cx="1296" cy="231"/>
                </a:xfrm>
                <a:prstGeom prst="rect">
                  <a:avLst/>
                </a:prstGeom>
                <a:noFill/>
                <a:ln w="28575">
                  <a:noFill/>
                  <a:miter lim="800000"/>
                  <a:headEnd/>
                  <a:tailEnd/>
                </a:ln>
                <a:effectLst/>
              </p:spPr>
              <p:txBody>
                <a:bodyPr>
                  <a:spAutoFit/>
                </a:bodyPr>
                <a:lstStyle/>
                <a:p>
                  <a:pPr algn="ctr"/>
                  <a:r>
                    <a:rPr lang="en-US">
                      <a:latin typeface="Tahoma" pitchFamily="34" charset="0"/>
                    </a:rPr>
                    <a:t>Segment table</a:t>
                  </a:r>
                </a:p>
              </p:txBody>
            </p:sp>
          </p:grpSp>
          <p:cxnSp>
            <p:nvCxnSpPr>
              <p:cNvPr id="49" name="AutoShape 24"/>
              <p:cNvCxnSpPr>
                <a:cxnSpLocks noChangeShapeType="1"/>
                <a:stCxn id="66" idx="3"/>
                <a:endCxn id="53" idx="1"/>
              </p:cNvCxnSpPr>
              <p:nvPr/>
            </p:nvCxnSpPr>
            <p:spPr bwMode="auto">
              <a:xfrm>
                <a:off x="2649" y="3360"/>
                <a:ext cx="462" cy="0"/>
              </a:xfrm>
              <a:prstGeom prst="straightConnector1">
                <a:avLst/>
              </a:prstGeom>
              <a:noFill/>
              <a:ln w="28575">
                <a:solidFill>
                  <a:schemeClr val="tx1"/>
                </a:solidFill>
                <a:miter lim="800000"/>
                <a:headEnd/>
                <a:tailEnd type="triangle" w="med" len="med"/>
              </a:ln>
              <a:effectLst/>
            </p:spPr>
          </p:cxnSp>
          <p:cxnSp>
            <p:nvCxnSpPr>
              <p:cNvPr id="50" name="AutoShape 25"/>
              <p:cNvCxnSpPr>
                <a:cxnSpLocks noChangeShapeType="1"/>
                <a:stCxn id="65" idx="3"/>
                <a:endCxn id="51" idx="1"/>
              </p:cNvCxnSpPr>
              <p:nvPr/>
            </p:nvCxnSpPr>
            <p:spPr bwMode="auto">
              <a:xfrm flipV="1">
                <a:off x="2649" y="2976"/>
                <a:ext cx="462" cy="144"/>
              </a:xfrm>
              <a:prstGeom prst="bentConnector3">
                <a:avLst>
                  <a:gd name="adj1" fmla="val 50000"/>
                </a:avLst>
              </a:prstGeom>
              <a:noFill/>
              <a:ln w="28575">
                <a:solidFill>
                  <a:schemeClr val="tx1"/>
                </a:solidFill>
                <a:miter lim="800000"/>
                <a:headEnd/>
                <a:tailEnd type="triangle" w="med" len="med"/>
              </a:ln>
              <a:effectLst/>
            </p:spPr>
          </p:cxnSp>
        </p:grpSp>
        <p:grpSp>
          <p:nvGrpSpPr>
            <p:cNvPr id="6" name="Group 27"/>
            <p:cNvGrpSpPr>
              <a:grpSpLocks/>
            </p:cNvGrpSpPr>
            <p:nvPr/>
          </p:nvGrpSpPr>
          <p:grpSpPr bwMode="auto">
            <a:xfrm>
              <a:off x="762000" y="1676400"/>
              <a:ext cx="2133600" cy="2198688"/>
              <a:chOff x="480" y="1056"/>
              <a:chExt cx="1344" cy="1385"/>
            </a:xfrm>
          </p:grpSpPr>
          <p:sp>
            <p:nvSpPr>
              <p:cNvPr id="40" name="AutoShape 28"/>
              <p:cNvSpPr>
                <a:spLocks noChangeArrowheads="1"/>
              </p:cNvSpPr>
              <p:nvPr/>
            </p:nvSpPr>
            <p:spPr bwMode="auto">
              <a:xfrm>
                <a:off x="480" y="1056"/>
                <a:ext cx="1344" cy="1152"/>
              </a:xfrm>
              <a:prstGeom prst="flowChartAlternateProcess">
                <a:avLst/>
              </a:prstGeom>
              <a:solidFill>
                <a:srgbClr val="FFA7F9"/>
              </a:solidFill>
              <a:ln w="28575">
                <a:solidFill>
                  <a:schemeClr val="tx1"/>
                </a:solidFill>
                <a:miter lim="800000"/>
                <a:headEnd/>
                <a:tailEnd/>
              </a:ln>
              <a:effectLst/>
            </p:spPr>
            <p:txBody>
              <a:bodyPr wrap="none" anchor="ctr"/>
              <a:lstStyle/>
              <a:p>
                <a:endParaRPr lang="en-US"/>
              </a:p>
            </p:txBody>
          </p:sp>
          <p:sp>
            <p:nvSpPr>
              <p:cNvPr id="41" name="AutoShape 29"/>
              <p:cNvSpPr>
                <a:spLocks noChangeArrowheads="1"/>
              </p:cNvSpPr>
              <p:nvPr/>
            </p:nvSpPr>
            <p:spPr bwMode="auto">
              <a:xfrm>
                <a:off x="624" y="1152"/>
                <a:ext cx="480" cy="480"/>
              </a:xfrm>
              <a:prstGeom prst="flowChartProcess">
                <a:avLst/>
              </a:prstGeom>
              <a:solidFill>
                <a:srgbClr val="C3E2FF"/>
              </a:solidFill>
              <a:ln w="28575">
                <a:solidFill>
                  <a:schemeClr val="tx1"/>
                </a:solidFill>
                <a:miter lim="800000"/>
                <a:headEnd/>
                <a:tailEnd/>
              </a:ln>
              <a:effectLst/>
            </p:spPr>
            <p:txBody>
              <a:bodyPr wrap="none" anchor="ctr"/>
              <a:lstStyle/>
              <a:p>
                <a:pPr algn="ctr"/>
                <a:r>
                  <a:rPr lang="en-US">
                    <a:latin typeface="Tahoma" pitchFamily="34" charset="0"/>
                  </a:rPr>
                  <a:t>Seg 1</a:t>
                </a:r>
              </a:p>
              <a:p>
                <a:pPr algn="ctr"/>
                <a:r>
                  <a:rPr lang="en-US">
                    <a:latin typeface="Tahoma" pitchFamily="34" charset="0"/>
                  </a:rPr>
                  <a:t>(code)</a:t>
                </a:r>
              </a:p>
            </p:txBody>
          </p:sp>
          <p:sp>
            <p:nvSpPr>
              <p:cNvPr id="42" name="AutoShape 30"/>
              <p:cNvSpPr>
                <a:spLocks noChangeArrowheads="1"/>
              </p:cNvSpPr>
              <p:nvPr/>
            </p:nvSpPr>
            <p:spPr bwMode="auto">
              <a:xfrm>
                <a:off x="1248" y="1248"/>
                <a:ext cx="480" cy="768"/>
              </a:xfrm>
              <a:prstGeom prst="flowChartProcess">
                <a:avLst/>
              </a:prstGeom>
              <a:solidFill>
                <a:srgbClr val="C3E2FF"/>
              </a:solidFill>
              <a:ln w="28575">
                <a:solidFill>
                  <a:schemeClr val="tx1"/>
                </a:solidFill>
                <a:miter lim="800000"/>
                <a:headEnd/>
                <a:tailEnd/>
              </a:ln>
              <a:effectLst/>
            </p:spPr>
            <p:txBody>
              <a:bodyPr wrap="none" anchor="ctr"/>
              <a:lstStyle/>
              <a:p>
                <a:pPr algn="ctr"/>
                <a:r>
                  <a:rPr lang="en-US">
                    <a:latin typeface="Tahoma" pitchFamily="34" charset="0"/>
                  </a:rPr>
                  <a:t>Seg 2</a:t>
                </a:r>
              </a:p>
              <a:p>
                <a:pPr algn="ctr"/>
                <a:r>
                  <a:rPr lang="en-US">
                    <a:latin typeface="Tahoma" pitchFamily="34" charset="0"/>
                  </a:rPr>
                  <a:t>(data)</a:t>
                </a:r>
              </a:p>
            </p:txBody>
          </p:sp>
          <p:sp>
            <p:nvSpPr>
              <p:cNvPr id="43" name="AutoShape 31"/>
              <p:cNvSpPr>
                <a:spLocks noChangeArrowheads="1"/>
              </p:cNvSpPr>
              <p:nvPr/>
            </p:nvSpPr>
            <p:spPr bwMode="auto">
              <a:xfrm>
                <a:off x="672" y="1728"/>
                <a:ext cx="480" cy="384"/>
              </a:xfrm>
              <a:prstGeom prst="flowChartProcess">
                <a:avLst/>
              </a:prstGeom>
              <a:solidFill>
                <a:srgbClr val="C3E2FF"/>
              </a:solidFill>
              <a:ln w="28575">
                <a:solidFill>
                  <a:schemeClr val="tx1"/>
                </a:solidFill>
                <a:miter lim="800000"/>
                <a:headEnd/>
                <a:tailEnd/>
              </a:ln>
              <a:effectLst/>
            </p:spPr>
            <p:txBody>
              <a:bodyPr wrap="none" anchor="ctr"/>
              <a:lstStyle/>
              <a:p>
                <a:pPr algn="ctr"/>
                <a:r>
                  <a:rPr lang="en-US">
                    <a:latin typeface="Tahoma" pitchFamily="34" charset="0"/>
                  </a:rPr>
                  <a:t>Seg 3</a:t>
                </a:r>
              </a:p>
              <a:p>
                <a:pPr algn="ctr"/>
                <a:r>
                  <a:rPr lang="en-US">
                    <a:latin typeface="Tahoma" pitchFamily="34" charset="0"/>
                  </a:rPr>
                  <a:t>(stack)</a:t>
                </a:r>
              </a:p>
            </p:txBody>
          </p:sp>
          <p:sp>
            <p:nvSpPr>
              <p:cNvPr id="44" name="AutoShape 32"/>
              <p:cNvSpPr>
                <a:spLocks noChangeArrowheads="1"/>
              </p:cNvSpPr>
              <p:nvPr/>
            </p:nvSpPr>
            <p:spPr bwMode="auto">
              <a:xfrm>
                <a:off x="1248" y="1824"/>
                <a:ext cx="480" cy="96"/>
              </a:xfrm>
              <a:prstGeom prst="flowChartProcess">
                <a:avLst/>
              </a:prstGeom>
              <a:solidFill>
                <a:schemeClr val="bg2"/>
              </a:solidFill>
              <a:ln w="28575">
                <a:solidFill>
                  <a:schemeClr val="tx1"/>
                </a:solidFill>
                <a:miter lim="800000"/>
                <a:headEnd/>
                <a:tailEnd/>
              </a:ln>
              <a:effectLst/>
            </p:spPr>
            <p:txBody>
              <a:bodyPr wrap="none" anchor="ctr"/>
              <a:lstStyle/>
              <a:p>
                <a:endParaRPr lang="en-US"/>
              </a:p>
            </p:txBody>
          </p:sp>
          <p:sp>
            <p:nvSpPr>
              <p:cNvPr id="45" name="Text Box 33"/>
              <p:cNvSpPr txBox="1">
                <a:spLocks noChangeArrowheads="1"/>
              </p:cNvSpPr>
              <p:nvPr/>
            </p:nvSpPr>
            <p:spPr bwMode="auto">
              <a:xfrm>
                <a:off x="528" y="2208"/>
                <a:ext cx="1248" cy="233"/>
              </a:xfrm>
              <a:prstGeom prst="rect">
                <a:avLst/>
              </a:prstGeom>
              <a:noFill/>
              <a:ln w="28575">
                <a:noFill/>
                <a:miter lim="800000"/>
                <a:headEnd/>
                <a:tailEnd/>
              </a:ln>
              <a:effectLst/>
            </p:spPr>
            <p:txBody>
              <a:bodyPr>
                <a:spAutoFit/>
              </a:bodyPr>
              <a:lstStyle/>
              <a:p>
                <a:pPr algn="ctr"/>
                <a:r>
                  <a:rPr lang="en-US" dirty="0" smtClean="0">
                    <a:latin typeface="Tahoma" pitchFamily="34" charset="0"/>
                  </a:rPr>
                  <a:t>Logical Memory</a:t>
                </a:r>
              </a:p>
            </p:txBody>
          </p:sp>
        </p:grpSp>
        <p:grpSp>
          <p:nvGrpSpPr>
            <p:cNvPr id="7" name="Group 34"/>
            <p:cNvGrpSpPr>
              <a:grpSpLocks/>
            </p:cNvGrpSpPr>
            <p:nvPr/>
          </p:nvGrpSpPr>
          <p:grpSpPr bwMode="auto">
            <a:xfrm>
              <a:off x="2757489" y="1371600"/>
              <a:ext cx="3414713" cy="1600200"/>
              <a:chOff x="1737" y="864"/>
              <a:chExt cx="2151" cy="1008"/>
            </a:xfrm>
          </p:grpSpPr>
          <p:sp>
            <p:nvSpPr>
              <p:cNvPr id="36" name="AutoShape 35"/>
              <p:cNvSpPr>
                <a:spLocks noChangeArrowheads="1"/>
              </p:cNvSpPr>
              <p:nvPr/>
            </p:nvSpPr>
            <p:spPr bwMode="auto">
              <a:xfrm>
                <a:off x="2160" y="1056"/>
                <a:ext cx="768" cy="192"/>
              </a:xfrm>
              <a:prstGeom prst="flowChartProcess">
                <a:avLst/>
              </a:prstGeom>
              <a:solidFill>
                <a:srgbClr val="FFA7F9"/>
              </a:solidFill>
              <a:ln w="28575">
                <a:solidFill>
                  <a:schemeClr val="tx1"/>
                </a:solidFill>
                <a:miter lim="800000"/>
                <a:headEnd/>
                <a:tailEnd/>
              </a:ln>
              <a:effectLst/>
            </p:spPr>
            <p:txBody>
              <a:bodyPr wrap="none" anchor="ctr"/>
              <a:lstStyle/>
              <a:p>
                <a:pPr algn="ctr"/>
                <a:r>
                  <a:rPr lang="en-US">
                    <a:latin typeface="Tahoma" pitchFamily="34" charset="0"/>
                  </a:rPr>
                  <a:t>Segment #</a:t>
                </a:r>
              </a:p>
            </p:txBody>
          </p:sp>
          <p:sp>
            <p:nvSpPr>
              <p:cNvPr id="37" name="Rectangle 36"/>
              <p:cNvSpPr>
                <a:spLocks noChangeArrowheads="1"/>
              </p:cNvSpPr>
              <p:nvPr/>
            </p:nvSpPr>
            <p:spPr bwMode="auto">
              <a:xfrm>
                <a:off x="2928" y="1056"/>
                <a:ext cx="960" cy="192"/>
              </a:xfrm>
              <a:prstGeom prst="rect">
                <a:avLst/>
              </a:prstGeom>
              <a:solidFill>
                <a:srgbClr val="FFA7F9"/>
              </a:solidFill>
              <a:ln w="28575">
                <a:solidFill>
                  <a:schemeClr val="tx1"/>
                </a:solidFill>
                <a:miter lim="800000"/>
                <a:headEnd/>
                <a:tailEnd/>
              </a:ln>
              <a:effectLst/>
            </p:spPr>
            <p:txBody>
              <a:bodyPr wrap="none" anchor="ctr"/>
              <a:lstStyle/>
              <a:p>
                <a:pPr algn="ctr"/>
                <a:r>
                  <a:rPr lang="en-US">
                    <a:latin typeface="Tahoma" pitchFamily="34" charset="0"/>
                  </a:rPr>
                  <a:t>Offset</a:t>
                </a:r>
              </a:p>
            </p:txBody>
          </p:sp>
          <p:sp>
            <p:nvSpPr>
              <p:cNvPr id="38" name="Text Box 37"/>
              <p:cNvSpPr txBox="1">
                <a:spLocks noChangeArrowheads="1"/>
              </p:cNvSpPr>
              <p:nvPr/>
            </p:nvSpPr>
            <p:spPr bwMode="auto">
              <a:xfrm>
                <a:off x="2208" y="864"/>
                <a:ext cx="1632" cy="233"/>
              </a:xfrm>
              <a:prstGeom prst="rect">
                <a:avLst/>
              </a:prstGeom>
              <a:noFill/>
              <a:ln w="28575">
                <a:noFill/>
                <a:miter lim="800000"/>
                <a:headEnd/>
                <a:tailEnd/>
              </a:ln>
              <a:effectLst/>
            </p:spPr>
            <p:txBody>
              <a:bodyPr>
                <a:spAutoFit/>
              </a:bodyPr>
              <a:lstStyle/>
              <a:p>
                <a:pPr algn="ctr"/>
                <a:r>
                  <a:rPr lang="en-US" dirty="0" smtClean="0">
                    <a:latin typeface="Tahoma" pitchFamily="34" charset="0"/>
                  </a:rPr>
                  <a:t>Logical address</a:t>
                </a:r>
                <a:endParaRPr lang="en-US" dirty="0">
                  <a:latin typeface="Tahoma" pitchFamily="34" charset="0"/>
                </a:endParaRPr>
              </a:p>
            </p:txBody>
          </p:sp>
          <p:cxnSp>
            <p:nvCxnSpPr>
              <p:cNvPr id="39" name="AutoShape 38"/>
              <p:cNvCxnSpPr>
                <a:cxnSpLocks noChangeShapeType="1"/>
                <a:stCxn id="44" idx="3"/>
                <a:endCxn id="36" idx="1"/>
              </p:cNvCxnSpPr>
              <p:nvPr/>
            </p:nvCxnSpPr>
            <p:spPr bwMode="auto">
              <a:xfrm flipV="1">
                <a:off x="1737" y="1152"/>
                <a:ext cx="414" cy="720"/>
              </a:xfrm>
              <a:prstGeom prst="bentConnector3">
                <a:avLst>
                  <a:gd name="adj1" fmla="val 50000"/>
                </a:avLst>
              </a:prstGeom>
              <a:noFill/>
              <a:ln w="28575">
                <a:solidFill>
                  <a:schemeClr val="tx1"/>
                </a:solidFill>
                <a:miter lim="800000"/>
                <a:headEnd/>
                <a:tailEnd type="triangle" w="med" len="med"/>
              </a:ln>
              <a:effectLst/>
            </p:spPr>
          </p:cxnSp>
        </p:grpSp>
        <p:grpSp>
          <p:nvGrpSpPr>
            <p:cNvPr id="8" name="Group 39"/>
            <p:cNvGrpSpPr>
              <a:grpSpLocks/>
            </p:cNvGrpSpPr>
            <p:nvPr/>
          </p:nvGrpSpPr>
          <p:grpSpPr bwMode="auto">
            <a:xfrm>
              <a:off x="685800" y="4800600"/>
              <a:ext cx="1349375" cy="1143000"/>
              <a:chOff x="432" y="3024"/>
              <a:chExt cx="850" cy="720"/>
            </a:xfrm>
          </p:grpSpPr>
          <p:sp>
            <p:nvSpPr>
              <p:cNvPr id="33" name="AutoShape 40"/>
              <p:cNvSpPr>
                <a:spLocks noChangeArrowheads="1"/>
              </p:cNvSpPr>
              <p:nvPr/>
            </p:nvSpPr>
            <p:spPr bwMode="auto">
              <a:xfrm>
                <a:off x="432" y="3408"/>
                <a:ext cx="816" cy="336"/>
              </a:xfrm>
              <a:prstGeom prst="flowChartProcess">
                <a:avLst/>
              </a:prstGeom>
              <a:solidFill>
                <a:srgbClr val="FF8989"/>
              </a:solidFill>
              <a:ln w="28575">
                <a:solidFill>
                  <a:schemeClr val="tx1"/>
                </a:solidFill>
                <a:miter lim="800000"/>
                <a:headEnd/>
                <a:tailEnd/>
              </a:ln>
              <a:effectLst/>
            </p:spPr>
            <p:txBody>
              <a:bodyPr wrap="none" anchor="ctr"/>
              <a:lstStyle/>
              <a:p>
                <a:pPr algn="ctr"/>
                <a:r>
                  <a:rPr lang="en-US">
                    <a:latin typeface="Tahoma" pitchFamily="34" charset="0"/>
                  </a:rPr>
                  <a:t>memory</a:t>
                </a:r>
              </a:p>
              <a:p>
                <a:pPr algn="ctr"/>
                <a:r>
                  <a:rPr lang="en-US">
                    <a:latin typeface="Tahoma" pitchFamily="34" charset="0"/>
                  </a:rPr>
                  <a:t>access fault</a:t>
                </a:r>
              </a:p>
            </p:txBody>
          </p:sp>
          <p:cxnSp>
            <p:nvCxnSpPr>
              <p:cNvPr id="34" name="AutoShape 41"/>
              <p:cNvCxnSpPr>
                <a:cxnSpLocks noChangeShapeType="1"/>
                <a:stCxn id="21" idx="1"/>
                <a:endCxn id="33" idx="0"/>
              </p:cNvCxnSpPr>
              <p:nvPr/>
            </p:nvCxnSpPr>
            <p:spPr bwMode="auto">
              <a:xfrm rot="10800000" flipV="1">
                <a:off x="840" y="3048"/>
                <a:ext cx="399" cy="351"/>
              </a:xfrm>
              <a:prstGeom prst="bentConnector2">
                <a:avLst/>
              </a:prstGeom>
              <a:noFill/>
              <a:ln w="28575">
                <a:solidFill>
                  <a:schemeClr val="tx1"/>
                </a:solidFill>
                <a:miter lim="800000"/>
                <a:headEnd/>
                <a:tailEnd type="triangle" w="med" len="med"/>
              </a:ln>
              <a:effectLst/>
            </p:spPr>
          </p:cxnSp>
          <p:sp>
            <p:nvSpPr>
              <p:cNvPr id="35" name="Text Box 42"/>
              <p:cNvSpPr txBox="1">
                <a:spLocks noChangeArrowheads="1"/>
              </p:cNvSpPr>
              <p:nvPr/>
            </p:nvSpPr>
            <p:spPr bwMode="auto">
              <a:xfrm>
                <a:off x="1008" y="3024"/>
                <a:ext cx="274" cy="231"/>
              </a:xfrm>
              <a:prstGeom prst="rect">
                <a:avLst/>
              </a:prstGeom>
              <a:noFill/>
              <a:ln w="28575">
                <a:noFill/>
                <a:miter lim="800000"/>
                <a:headEnd/>
                <a:tailEnd/>
              </a:ln>
              <a:effectLst/>
            </p:spPr>
            <p:txBody>
              <a:bodyPr wrap="none">
                <a:spAutoFit/>
              </a:bodyPr>
              <a:lstStyle/>
              <a:p>
                <a:r>
                  <a:rPr lang="en-US">
                    <a:latin typeface="Tahoma" pitchFamily="34" charset="0"/>
                  </a:rPr>
                  <a:t>no</a:t>
                </a:r>
              </a:p>
            </p:txBody>
          </p:sp>
        </p:grpSp>
        <p:grpSp>
          <p:nvGrpSpPr>
            <p:cNvPr id="9" name="Group 43"/>
            <p:cNvGrpSpPr>
              <a:grpSpLocks/>
            </p:cNvGrpSpPr>
            <p:nvPr/>
          </p:nvGrpSpPr>
          <p:grpSpPr bwMode="auto">
            <a:xfrm>
              <a:off x="5316539" y="2286000"/>
              <a:ext cx="3294063" cy="4405313"/>
              <a:chOff x="3349" y="1440"/>
              <a:chExt cx="2075" cy="2775"/>
            </a:xfrm>
          </p:grpSpPr>
          <p:grpSp>
            <p:nvGrpSpPr>
              <p:cNvPr id="23" name="Group 44"/>
              <p:cNvGrpSpPr>
                <a:grpSpLocks/>
              </p:cNvGrpSpPr>
              <p:nvPr/>
            </p:nvGrpSpPr>
            <p:grpSpPr bwMode="auto">
              <a:xfrm>
                <a:off x="4464" y="1440"/>
                <a:ext cx="960" cy="2775"/>
                <a:chOff x="4464" y="1440"/>
                <a:chExt cx="960" cy="2775"/>
              </a:xfrm>
            </p:grpSpPr>
            <p:sp>
              <p:nvSpPr>
                <p:cNvPr id="26" name="Rectangle 45"/>
                <p:cNvSpPr>
                  <a:spLocks noChangeArrowheads="1"/>
                </p:cNvSpPr>
                <p:nvPr/>
              </p:nvSpPr>
              <p:spPr bwMode="auto">
                <a:xfrm>
                  <a:off x="4848" y="1824"/>
                  <a:ext cx="480" cy="2304"/>
                </a:xfrm>
                <a:prstGeom prst="rect">
                  <a:avLst/>
                </a:prstGeom>
                <a:solidFill>
                  <a:srgbClr val="F4E994"/>
                </a:solidFill>
                <a:ln w="28575">
                  <a:solidFill>
                    <a:schemeClr val="tx1"/>
                  </a:solidFill>
                  <a:miter lim="800000"/>
                  <a:headEnd/>
                  <a:tailEnd/>
                </a:ln>
                <a:effectLst/>
              </p:spPr>
              <p:txBody>
                <a:bodyPr wrap="none" anchor="ctr"/>
                <a:lstStyle/>
                <a:p>
                  <a:endParaRPr lang="en-US"/>
                </a:p>
              </p:txBody>
            </p:sp>
            <p:sp>
              <p:nvSpPr>
                <p:cNvPr id="27" name="Text Box 46"/>
                <p:cNvSpPr txBox="1">
                  <a:spLocks noChangeArrowheads="1"/>
                </p:cNvSpPr>
                <p:nvPr/>
              </p:nvSpPr>
              <p:spPr bwMode="auto">
                <a:xfrm>
                  <a:off x="4788" y="1440"/>
                  <a:ext cx="636" cy="404"/>
                </a:xfrm>
                <a:prstGeom prst="rect">
                  <a:avLst/>
                </a:prstGeom>
                <a:noFill/>
                <a:ln w="28575">
                  <a:noFill/>
                  <a:miter lim="800000"/>
                  <a:headEnd/>
                  <a:tailEnd/>
                </a:ln>
                <a:effectLst/>
              </p:spPr>
              <p:txBody>
                <a:bodyPr wrap="none">
                  <a:spAutoFit/>
                </a:bodyPr>
                <a:lstStyle/>
                <a:p>
                  <a:r>
                    <a:rPr lang="en-US">
                      <a:latin typeface="Tahoma" pitchFamily="34" charset="0"/>
                    </a:rPr>
                    <a:t>Physical</a:t>
                  </a:r>
                </a:p>
                <a:p>
                  <a:r>
                    <a:rPr lang="en-US">
                      <a:latin typeface="Tahoma" pitchFamily="34" charset="0"/>
                    </a:rPr>
                    <a:t>memory</a:t>
                  </a:r>
                </a:p>
              </p:txBody>
            </p:sp>
            <p:sp>
              <p:nvSpPr>
                <p:cNvPr id="28" name="AutoShape 47"/>
                <p:cNvSpPr>
                  <a:spLocks noChangeArrowheads="1"/>
                </p:cNvSpPr>
                <p:nvPr/>
              </p:nvSpPr>
              <p:spPr bwMode="auto">
                <a:xfrm>
                  <a:off x="4848" y="3168"/>
                  <a:ext cx="480" cy="768"/>
                </a:xfrm>
                <a:prstGeom prst="flowChartProcess">
                  <a:avLst/>
                </a:prstGeom>
                <a:solidFill>
                  <a:srgbClr val="C3E2FF"/>
                </a:solidFill>
                <a:ln w="28575">
                  <a:solidFill>
                    <a:schemeClr val="tx1"/>
                  </a:solidFill>
                  <a:miter lim="800000"/>
                  <a:headEnd/>
                  <a:tailEnd/>
                </a:ln>
                <a:effectLst/>
              </p:spPr>
              <p:txBody>
                <a:bodyPr wrap="none" anchor="ctr"/>
                <a:lstStyle/>
                <a:p>
                  <a:pPr algn="ctr"/>
                  <a:r>
                    <a:rPr lang="en-US">
                      <a:latin typeface="Tahoma" pitchFamily="34" charset="0"/>
                    </a:rPr>
                    <a:t>Seg 2</a:t>
                  </a:r>
                </a:p>
                <a:p>
                  <a:pPr algn="ctr"/>
                  <a:r>
                    <a:rPr lang="en-US">
                      <a:latin typeface="Tahoma" pitchFamily="34" charset="0"/>
                    </a:rPr>
                    <a:t>(data)</a:t>
                  </a:r>
                </a:p>
              </p:txBody>
            </p:sp>
            <p:sp>
              <p:nvSpPr>
                <p:cNvPr id="29" name="AutoShape 48"/>
                <p:cNvSpPr>
                  <a:spLocks noChangeArrowheads="1"/>
                </p:cNvSpPr>
                <p:nvPr/>
              </p:nvSpPr>
              <p:spPr bwMode="auto">
                <a:xfrm>
                  <a:off x="4848" y="3744"/>
                  <a:ext cx="480" cy="96"/>
                </a:xfrm>
                <a:prstGeom prst="flowChartProcess">
                  <a:avLst/>
                </a:prstGeom>
                <a:solidFill>
                  <a:schemeClr val="bg2"/>
                </a:solidFill>
                <a:ln w="28575">
                  <a:solidFill>
                    <a:schemeClr val="tx1"/>
                  </a:solidFill>
                  <a:miter lim="800000"/>
                  <a:headEnd/>
                  <a:tailEnd/>
                </a:ln>
                <a:effectLst/>
              </p:spPr>
              <p:txBody>
                <a:bodyPr wrap="none" anchor="ctr"/>
                <a:lstStyle/>
                <a:p>
                  <a:endParaRPr lang="en-US"/>
                </a:p>
              </p:txBody>
            </p:sp>
            <p:sp>
              <p:nvSpPr>
                <p:cNvPr id="30" name="AutoShape 49"/>
                <p:cNvSpPr>
                  <a:spLocks noChangeArrowheads="1"/>
                </p:cNvSpPr>
                <p:nvPr/>
              </p:nvSpPr>
              <p:spPr bwMode="auto">
                <a:xfrm>
                  <a:off x="4848" y="2496"/>
                  <a:ext cx="480" cy="480"/>
                </a:xfrm>
                <a:prstGeom prst="flowChartProcess">
                  <a:avLst/>
                </a:prstGeom>
                <a:solidFill>
                  <a:srgbClr val="C3E2FF"/>
                </a:solidFill>
                <a:ln w="28575">
                  <a:solidFill>
                    <a:schemeClr val="tx1"/>
                  </a:solidFill>
                  <a:miter lim="800000"/>
                  <a:headEnd/>
                  <a:tailEnd/>
                </a:ln>
                <a:effectLst/>
              </p:spPr>
              <p:txBody>
                <a:bodyPr wrap="none" anchor="ctr"/>
                <a:lstStyle/>
                <a:p>
                  <a:pPr algn="ctr"/>
                  <a:r>
                    <a:rPr lang="en-US">
                      <a:latin typeface="Tahoma" pitchFamily="34" charset="0"/>
                    </a:rPr>
                    <a:t>Seg 1</a:t>
                  </a:r>
                </a:p>
                <a:p>
                  <a:pPr algn="ctr"/>
                  <a:r>
                    <a:rPr lang="en-US">
                      <a:latin typeface="Tahoma" pitchFamily="34" charset="0"/>
                    </a:rPr>
                    <a:t>(code)</a:t>
                  </a:r>
                </a:p>
              </p:txBody>
            </p:sp>
            <p:sp>
              <p:nvSpPr>
                <p:cNvPr id="31" name="AutoShape 50"/>
                <p:cNvSpPr>
                  <a:spLocks noChangeArrowheads="1"/>
                </p:cNvSpPr>
                <p:nvPr/>
              </p:nvSpPr>
              <p:spPr bwMode="auto">
                <a:xfrm>
                  <a:off x="4848" y="2016"/>
                  <a:ext cx="480" cy="384"/>
                </a:xfrm>
                <a:prstGeom prst="flowChartProcess">
                  <a:avLst/>
                </a:prstGeom>
                <a:solidFill>
                  <a:srgbClr val="C3E2FF"/>
                </a:solidFill>
                <a:ln w="28575">
                  <a:solidFill>
                    <a:schemeClr val="tx1"/>
                  </a:solidFill>
                  <a:miter lim="800000"/>
                  <a:headEnd/>
                  <a:tailEnd/>
                </a:ln>
                <a:effectLst/>
              </p:spPr>
              <p:txBody>
                <a:bodyPr wrap="none" anchor="ctr"/>
                <a:lstStyle/>
                <a:p>
                  <a:pPr algn="ctr"/>
                  <a:r>
                    <a:rPr lang="en-US">
                      <a:latin typeface="Tahoma" pitchFamily="34" charset="0"/>
                    </a:rPr>
                    <a:t>Seg 3</a:t>
                  </a:r>
                </a:p>
                <a:p>
                  <a:pPr algn="ctr"/>
                  <a:r>
                    <a:rPr lang="en-US">
                      <a:latin typeface="Tahoma" pitchFamily="34" charset="0"/>
                    </a:rPr>
                    <a:t>(stack)</a:t>
                  </a:r>
                </a:p>
              </p:txBody>
            </p:sp>
            <p:sp>
              <p:nvSpPr>
                <p:cNvPr id="32" name="Text Box 51"/>
                <p:cNvSpPr txBox="1">
                  <a:spLocks noChangeArrowheads="1"/>
                </p:cNvSpPr>
                <p:nvPr/>
              </p:nvSpPr>
              <p:spPr bwMode="auto">
                <a:xfrm>
                  <a:off x="4464" y="3984"/>
                  <a:ext cx="424" cy="231"/>
                </a:xfrm>
                <a:prstGeom prst="rect">
                  <a:avLst/>
                </a:prstGeom>
                <a:noFill/>
                <a:ln w="28575">
                  <a:noFill/>
                  <a:miter lim="800000"/>
                  <a:headEnd/>
                  <a:tailEnd/>
                </a:ln>
                <a:effectLst/>
              </p:spPr>
              <p:txBody>
                <a:bodyPr wrap="none">
                  <a:spAutoFit/>
                </a:bodyPr>
                <a:lstStyle/>
                <a:p>
                  <a:r>
                    <a:rPr lang="en-US">
                      <a:latin typeface="Tahoma" pitchFamily="34" charset="0"/>
                    </a:rPr>
                    <a:t>0x00</a:t>
                  </a:r>
                </a:p>
              </p:txBody>
            </p:sp>
          </p:grpSp>
          <p:sp>
            <p:nvSpPr>
              <p:cNvPr id="24" name="Freeform 52"/>
              <p:cNvSpPr>
                <a:spLocks/>
              </p:cNvSpPr>
              <p:nvPr/>
            </p:nvSpPr>
            <p:spPr bwMode="auto">
              <a:xfrm>
                <a:off x="3349" y="3176"/>
                <a:ext cx="1499" cy="802"/>
              </a:xfrm>
              <a:custGeom>
                <a:avLst/>
                <a:gdLst/>
                <a:ahLst/>
                <a:cxnLst>
                  <a:cxn ang="0">
                    <a:pos x="0" y="0"/>
                  </a:cxn>
                  <a:cxn ang="0">
                    <a:pos x="683" y="675"/>
                  </a:cxn>
                  <a:cxn ang="0">
                    <a:pos x="1499" y="760"/>
                  </a:cxn>
                </a:cxnLst>
                <a:rect l="0" t="0" r="r" b="b"/>
                <a:pathLst>
                  <a:path w="1499" h="802">
                    <a:moveTo>
                      <a:pt x="0" y="0"/>
                    </a:moveTo>
                    <a:cubicBezTo>
                      <a:pt x="114" y="112"/>
                      <a:pt x="433" y="548"/>
                      <a:pt x="683" y="675"/>
                    </a:cubicBezTo>
                    <a:cubicBezTo>
                      <a:pt x="933" y="802"/>
                      <a:pt x="1329" y="742"/>
                      <a:pt x="1499" y="760"/>
                    </a:cubicBezTo>
                  </a:path>
                </a:pathLst>
              </a:custGeom>
              <a:noFill/>
              <a:ln w="28575" cap="flat" cmpd="sng">
                <a:solidFill>
                  <a:srgbClr val="FF3300"/>
                </a:solidFill>
                <a:prstDash val="solid"/>
                <a:miter lim="800000"/>
                <a:headEnd type="none" w="med" len="med"/>
                <a:tailEnd type="triangle" w="med" len="med"/>
              </a:ln>
              <a:effectLst/>
            </p:spPr>
            <p:txBody>
              <a:bodyPr wrap="none"/>
              <a:lstStyle/>
              <a:p>
                <a:endParaRPr lang="en-US"/>
              </a:p>
            </p:txBody>
          </p:sp>
          <p:sp>
            <p:nvSpPr>
              <p:cNvPr id="25" name="Freeform 53"/>
              <p:cNvSpPr>
                <a:spLocks/>
              </p:cNvSpPr>
              <p:nvPr/>
            </p:nvSpPr>
            <p:spPr bwMode="auto">
              <a:xfrm>
                <a:off x="3744" y="3167"/>
                <a:ext cx="1104" cy="1"/>
              </a:xfrm>
              <a:custGeom>
                <a:avLst/>
                <a:gdLst/>
                <a:ahLst/>
                <a:cxnLst>
                  <a:cxn ang="0">
                    <a:pos x="0" y="1"/>
                  </a:cxn>
                  <a:cxn ang="0">
                    <a:pos x="453" y="1"/>
                  </a:cxn>
                  <a:cxn ang="0">
                    <a:pos x="1104" y="1"/>
                  </a:cxn>
                </a:cxnLst>
                <a:rect l="0" t="0" r="r" b="b"/>
                <a:pathLst>
                  <a:path w="1104" h="1">
                    <a:moveTo>
                      <a:pt x="0" y="1"/>
                    </a:moveTo>
                    <a:cubicBezTo>
                      <a:pt x="75" y="0"/>
                      <a:pt x="269" y="1"/>
                      <a:pt x="453" y="1"/>
                    </a:cubicBezTo>
                    <a:cubicBezTo>
                      <a:pt x="637" y="1"/>
                      <a:pt x="969" y="1"/>
                      <a:pt x="1104" y="1"/>
                    </a:cubicBezTo>
                  </a:path>
                </a:pathLst>
              </a:custGeom>
              <a:noFill/>
              <a:ln w="28575" cap="flat" cmpd="sng">
                <a:solidFill>
                  <a:srgbClr val="FF3300"/>
                </a:solidFill>
                <a:prstDash val="solid"/>
                <a:miter lim="800000"/>
                <a:headEnd type="none" w="med" len="med"/>
                <a:tailEnd type="triangle" w="med" len="med"/>
              </a:ln>
              <a:effectLst/>
            </p:spPr>
            <p:txBody>
              <a:bodyPr wrap="none"/>
              <a:lstStyle/>
              <a:p>
                <a:endParaRPr lang="en-US"/>
              </a:p>
            </p:txBody>
          </p:sp>
        </p:grpSp>
        <p:sp>
          <p:nvSpPr>
            <p:cNvPr id="10" name="AutoShape 54"/>
            <p:cNvSpPr>
              <a:spLocks/>
            </p:cNvSpPr>
            <p:nvPr/>
          </p:nvSpPr>
          <p:spPr bwMode="auto">
            <a:xfrm>
              <a:off x="5295900" y="2859088"/>
              <a:ext cx="1828800" cy="914400"/>
            </a:xfrm>
            <a:prstGeom prst="borderCallout3">
              <a:avLst>
                <a:gd name="adj1" fmla="val 12500"/>
                <a:gd name="adj2" fmla="val 104167"/>
                <a:gd name="adj3" fmla="val 12500"/>
                <a:gd name="adj4" fmla="val 118838"/>
                <a:gd name="adj5" fmla="val 188889"/>
                <a:gd name="adj6" fmla="val 118838"/>
                <a:gd name="adj7" fmla="val 212676"/>
                <a:gd name="adj8" fmla="val 80731"/>
              </a:avLst>
            </a:prstGeom>
            <a:noFill/>
            <a:ln w="9525">
              <a:solidFill>
                <a:schemeClr val="tx1"/>
              </a:solidFill>
              <a:miter lim="800000"/>
              <a:headEnd/>
              <a:tailEnd/>
            </a:ln>
            <a:effectLst/>
          </p:spPr>
          <p:txBody>
            <a:bodyPr/>
            <a:lstStyle/>
            <a:p>
              <a:pPr algn="ctr"/>
              <a:r>
                <a:rPr lang="en-US" dirty="0">
                  <a:latin typeface="Tahoma" pitchFamily="34" charset="0"/>
                </a:rPr>
                <a:t>as in paging:</a:t>
              </a:r>
            </a:p>
            <a:p>
              <a:pPr algn="ctr"/>
              <a:r>
                <a:rPr lang="en-US" dirty="0">
                  <a:latin typeface="Tahoma" pitchFamily="34" charset="0"/>
                </a:rPr>
                <a:t>valid, modified,</a:t>
              </a:r>
            </a:p>
            <a:p>
              <a:pPr algn="ctr"/>
              <a:r>
                <a:rPr lang="en-US" dirty="0">
                  <a:latin typeface="Tahoma" pitchFamily="34" charset="0"/>
                </a:rPr>
                <a:t>protection, etc.</a:t>
              </a:r>
            </a:p>
          </p:txBody>
        </p:sp>
        <p:grpSp>
          <p:nvGrpSpPr>
            <p:cNvPr id="11" name="Group 55"/>
            <p:cNvGrpSpPr>
              <a:grpSpLocks/>
            </p:cNvGrpSpPr>
            <p:nvPr/>
          </p:nvGrpSpPr>
          <p:grpSpPr bwMode="auto">
            <a:xfrm>
              <a:off x="1981200" y="1828800"/>
              <a:ext cx="4205288" cy="3505200"/>
              <a:chOff x="1248" y="1152"/>
              <a:chExt cx="2649" cy="2208"/>
            </a:xfrm>
          </p:grpSpPr>
          <p:sp>
            <p:nvSpPr>
              <p:cNvPr id="21" name="AutoShape 56"/>
              <p:cNvSpPr>
                <a:spLocks noChangeArrowheads="1"/>
              </p:cNvSpPr>
              <p:nvPr/>
            </p:nvSpPr>
            <p:spPr bwMode="auto">
              <a:xfrm>
                <a:off x="1248" y="2736"/>
                <a:ext cx="864" cy="624"/>
              </a:xfrm>
              <a:prstGeom prst="flowChartDecision">
                <a:avLst/>
              </a:prstGeom>
              <a:solidFill>
                <a:schemeClr val="bg1"/>
              </a:solidFill>
              <a:ln w="28575">
                <a:solidFill>
                  <a:schemeClr val="tx1"/>
                </a:solidFill>
                <a:miter lim="800000"/>
                <a:headEnd/>
                <a:tailEnd/>
              </a:ln>
              <a:effectLst/>
            </p:spPr>
            <p:txBody>
              <a:bodyPr wrap="none" anchor="ctr"/>
              <a:lstStyle/>
              <a:p>
                <a:pPr algn="ctr"/>
                <a:r>
                  <a:rPr lang="en-US">
                    <a:latin typeface="Tahoma" pitchFamily="34" charset="0"/>
                  </a:rPr>
                  <a:t>offset &lt;</a:t>
                </a:r>
              </a:p>
              <a:p>
                <a:pPr algn="ctr"/>
                <a:r>
                  <a:rPr lang="en-US">
                    <a:latin typeface="Tahoma" pitchFamily="34" charset="0"/>
                  </a:rPr>
                  <a:t>limit ?</a:t>
                </a:r>
              </a:p>
            </p:txBody>
          </p:sp>
          <p:cxnSp>
            <p:nvCxnSpPr>
              <p:cNvPr id="22" name="AutoShape 57"/>
              <p:cNvCxnSpPr>
                <a:cxnSpLocks noChangeShapeType="1"/>
                <a:stCxn id="37" idx="3"/>
                <a:endCxn id="21" idx="0"/>
              </p:cNvCxnSpPr>
              <p:nvPr/>
            </p:nvCxnSpPr>
            <p:spPr bwMode="auto">
              <a:xfrm flipH="1">
                <a:off x="1680" y="1152"/>
                <a:ext cx="2217" cy="1575"/>
              </a:xfrm>
              <a:prstGeom prst="curvedConnector4">
                <a:avLst>
                  <a:gd name="adj1" fmla="val -6088"/>
                  <a:gd name="adj2" fmla="val 31236"/>
                </a:avLst>
              </a:prstGeom>
              <a:noFill/>
              <a:ln w="28575">
                <a:solidFill>
                  <a:schemeClr val="tx1"/>
                </a:solidFill>
                <a:miter lim="800000"/>
                <a:headEnd/>
                <a:tailEnd type="triangle" w="med" len="med"/>
              </a:ln>
              <a:effectLst/>
            </p:spPr>
          </p:cxnSp>
        </p:grpSp>
        <p:grpSp>
          <p:nvGrpSpPr>
            <p:cNvPr id="12" name="Group 58"/>
            <p:cNvGrpSpPr>
              <a:grpSpLocks/>
            </p:cNvGrpSpPr>
            <p:nvPr/>
          </p:nvGrpSpPr>
          <p:grpSpPr bwMode="auto">
            <a:xfrm>
              <a:off x="6781800" y="1439864"/>
              <a:ext cx="2057400" cy="3513138"/>
              <a:chOff x="4272" y="907"/>
              <a:chExt cx="1296" cy="2213"/>
            </a:xfrm>
          </p:grpSpPr>
          <p:sp>
            <p:nvSpPr>
              <p:cNvPr id="19" name="AutoShape 59"/>
              <p:cNvSpPr>
                <a:spLocks noChangeArrowheads="1"/>
              </p:cNvSpPr>
              <p:nvPr/>
            </p:nvSpPr>
            <p:spPr bwMode="auto">
              <a:xfrm>
                <a:off x="5328" y="2976"/>
                <a:ext cx="240" cy="144"/>
              </a:xfrm>
              <a:prstGeom prst="leftArrow">
                <a:avLst>
                  <a:gd name="adj1" fmla="val 50000"/>
                  <a:gd name="adj2" fmla="val 41667"/>
                </a:avLst>
              </a:prstGeom>
              <a:solidFill>
                <a:srgbClr val="FF3300"/>
              </a:solidFill>
              <a:ln w="28575">
                <a:solidFill>
                  <a:schemeClr val="tx1"/>
                </a:solidFill>
                <a:miter lim="800000"/>
                <a:headEnd/>
                <a:tailEnd/>
              </a:ln>
              <a:effectLst/>
            </p:spPr>
            <p:txBody>
              <a:bodyPr wrap="none" anchor="ctr"/>
              <a:lstStyle/>
              <a:p>
                <a:endParaRPr lang="en-US"/>
              </a:p>
            </p:txBody>
          </p:sp>
          <p:sp>
            <p:nvSpPr>
              <p:cNvPr id="20" name="AutoShape 60"/>
              <p:cNvSpPr>
                <a:spLocks/>
              </p:cNvSpPr>
              <p:nvPr/>
            </p:nvSpPr>
            <p:spPr bwMode="auto">
              <a:xfrm>
                <a:off x="4272" y="907"/>
                <a:ext cx="1104" cy="384"/>
              </a:xfrm>
              <a:prstGeom prst="borderCallout2">
                <a:avLst>
                  <a:gd name="adj1" fmla="val 18750"/>
                  <a:gd name="adj2" fmla="val 104347"/>
                  <a:gd name="adj3" fmla="val 18750"/>
                  <a:gd name="adj4" fmla="val 111593"/>
                  <a:gd name="adj5" fmla="val 552866"/>
                  <a:gd name="adj6" fmla="val 113315"/>
                </a:avLst>
              </a:prstGeom>
              <a:solidFill>
                <a:schemeClr val="bg1"/>
              </a:solidFill>
              <a:ln w="9525">
                <a:solidFill>
                  <a:schemeClr val="tx1"/>
                </a:solidFill>
                <a:miter lim="800000"/>
                <a:headEnd/>
                <a:tailEnd/>
              </a:ln>
              <a:effectLst/>
            </p:spPr>
            <p:txBody>
              <a:bodyPr/>
              <a:lstStyle/>
              <a:p>
                <a:pPr algn="ctr"/>
                <a:r>
                  <a:rPr lang="en-US">
                    <a:latin typeface="Tahoma" pitchFamily="34" charset="0"/>
                  </a:rPr>
                  <a:t>External fragmentation</a:t>
                </a:r>
              </a:p>
            </p:txBody>
          </p:sp>
        </p:grpSp>
        <p:grpSp>
          <p:nvGrpSpPr>
            <p:cNvPr id="13" name="Group 61"/>
            <p:cNvGrpSpPr>
              <a:grpSpLocks/>
            </p:cNvGrpSpPr>
            <p:nvPr/>
          </p:nvGrpSpPr>
          <p:grpSpPr bwMode="auto">
            <a:xfrm>
              <a:off x="2667000" y="5181604"/>
              <a:ext cx="5014913" cy="1295401"/>
              <a:chOff x="1680" y="3264"/>
              <a:chExt cx="3159" cy="816"/>
            </a:xfrm>
          </p:grpSpPr>
          <p:sp>
            <p:nvSpPr>
              <p:cNvPr id="14" name="Rectangle 62"/>
              <p:cNvSpPr>
                <a:spLocks noChangeArrowheads="1"/>
              </p:cNvSpPr>
              <p:nvPr/>
            </p:nvSpPr>
            <p:spPr bwMode="auto">
              <a:xfrm>
                <a:off x="1968" y="3696"/>
                <a:ext cx="1728" cy="192"/>
              </a:xfrm>
              <a:prstGeom prst="rect">
                <a:avLst/>
              </a:prstGeom>
              <a:solidFill>
                <a:srgbClr val="F4E994"/>
              </a:solidFill>
              <a:ln w="28575">
                <a:solidFill>
                  <a:schemeClr val="tx1"/>
                </a:solidFill>
                <a:miter lim="800000"/>
                <a:headEnd/>
                <a:tailEnd/>
              </a:ln>
              <a:effectLst/>
            </p:spPr>
            <p:txBody>
              <a:bodyPr wrap="none" anchor="ctr"/>
              <a:lstStyle/>
              <a:p>
                <a:pPr algn="ctr"/>
                <a:r>
                  <a:rPr lang="en-US">
                    <a:latin typeface="Tahoma" pitchFamily="34" charset="0"/>
                  </a:rPr>
                  <a:t>Segment Base + Offset</a:t>
                </a:r>
              </a:p>
            </p:txBody>
          </p:sp>
          <p:cxnSp>
            <p:nvCxnSpPr>
              <p:cNvPr id="15" name="AutoShape 63"/>
              <p:cNvCxnSpPr>
                <a:cxnSpLocks noChangeShapeType="1"/>
                <a:stCxn id="14" idx="3"/>
                <a:endCxn id="29" idx="1"/>
              </p:cNvCxnSpPr>
              <p:nvPr/>
            </p:nvCxnSpPr>
            <p:spPr bwMode="auto">
              <a:xfrm>
                <a:off x="3705" y="3792"/>
                <a:ext cx="1134" cy="0"/>
              </a:xfrm>
              <a:prstGeom prst="straightConnector1">
                <a:avLst/>
              </a:prstGeom>
              <a:noFill/>
              <a:ln w="28575">
                <a:solidFill>
                  <a:schemeClr val="tx1"/>
                </a:solidFill>
                <a:miter lim="800000"/>
                <a:headEnd/>
                <a:tailEnd type="triangle" w="med" len="med"/>
              </a:ln>
              <a:effectLst/>
            </p:spPr>
          </p:cxnSp>
          <p:cxnSp>
            <p:nvCxnSpPr>
              <p:cNvPr id="16" name="AutoShape 64"/>
              <p:cNvCxnSpPr>
                <a:cxnSpLocks noChangeShapeType="1"/>
                <a:stCxn id="21" idx="2"/>
                <a:endCxn id="14" idx="1"/>
              </p:cNvCxnSpPr>
              <p:nvPr/>
            </p:nvCxnSpPr>
            <p:spPr bwMode="auto">
              <a:xfrm rot="16200000" flipH="1">
                <a:off x="1608" y="3441"/>
                <a:ext cx="423" cy="279"/>
              </a:xfrm>
              <a:prstGeom prst="bentConnector2">
                <a:avLst/>
              </a:prstGeom>
              <a:noFill/>
              <a:ln w="28575">
                <a:solidFill>
                  <a:schemeClr val="tx1"/>
                </a:solidFill>
                <a:miter lim="800000"/>
                <a:headEnd/>
                <a:tailEnd type="triangle" w="med" len="med"/>
              </a:ln>
              <a:effectLst/>
            </p:spPr>
          </p:cxnSp>
          <p:sp>
            <p:nvSpPr>
              <p:cNvPr id="17" name="Text Box 65"/>
              <p:cNvSpPr txBox="1">
                <a:spLocks noChangeArrowheads="1"/>
              </p:cNvSpPr>
              <p:nvPr/>
            </p:nvSpPr>
            <p:spPr bwMode="auto">
              <a:xfrm>
                <a:off x="2016" y="3849"/>
                <a:ext cx="1632" cy="231"/>
              </a:xfrm>
              <a:prstGeom prst="rect">
                <a:avLst/>
              </a:prstGeom>
              <a:noFill/>
              <a:ln w="28575">
                <a:noFill/>
                <a:miter lim="800000"/>
                <a:headEnd/>
                <a:tailEnd/>
              </a:ln>
              <a:effectLst/>
            </p:spPr>
            <p:txBody>
              <a:bodyPr>
                <a:spAutoFit/>
              </a:bodyPr>
              <a:lstStyle/>
              <a:p>
                <a:pPr algn="ctr"/>
                <a:r>
                  <a:rPr lang="en-US">
                    <a:latin typeface="Tahoma" pitchFamily="34" charset="0"/>
                  </a:rPr>
                  <a:t>physical address</a:t>
                </a:r>
              </a:p>
            </p:txBody>
          </p:sp>
          <p:sp>
            <p:nvSpPr>
              <p:cNvPr id="18" name="Text Box 66"/>
              <p:cNvSpPr txBox="1">
                <a:spLocks noChangeArrowheads="1"/>
              </p:cNvSpPr>
              <p:nvPr/>
            </p:nvSpPr>
            <p:spPr bwMode="auto">
              <a:xfrm>
                <a:off x="1680" y="3264"/>
                <a:ext cx="328" cy="231"/>
              </a:xfrm>
              <a:prstGeom prst="rect">
                <a:avLst/>
              </a:prstGeom>
              <a:noFill/>
              <a:ln w="28575">
                <a:noFill/>
                <a:miter lim="800000"/>
                <a:headEnd/>
                <a:tailEnd/>
              </a:ln>
              <a:effectLst/>
            </p:spPr>
            <p:txBody>
              <a:bodyPr wrap="none">
                <a:spAutoFit/>
              </a:bodyPr>
              <a:lstStyle/>
              <a:p>
                <a:r>
                  <a:rPr lang="en-US">
                    <a:latin typeface="Tahoma" pitchFamily="34" charset="0"/>
                  </a:rPr>
                  <a:t>yes</a:t>
                </a:r>
              </a:p>
            </p:txBody>
          </p:sp>
        </p:gr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dirty="0" smtClean="0"/>
              <a:t>ADVANTAGES OF SEGMENTATION</a:t>
            </a:r>
            <a:endParaRPr lang="en-US" sz="3600" dirty="0"/>
          </a:p>
        </p:txBody>
      </p:sp>
      <p:sp>
        <p:nvSpPr>
          <p:cNvPr id="8" name="Content Placeholder 7"/>
          <p:cNvSpPr>
            <a:spLocks noGrp="1"/>
          </p:cNvSpPr>
          <p:nvPr>
            <p:ph idx="1"/>
          </p:nvPr>
        </p:nvSpPr>
        <p:spPr/>
        <p:txBody>
          <a:bodyPr/>
          <a:lstStyle/>
          <a:p>
            <a:r>
              <a:rPr lang="en-US" sz="2400" dirty="0" smtClean="0"/>
              <a:t>No internal fragmentation</a:t>
            </a:r>
          </a:p>
          <a:p>
            <a:pPr marL="342900" lvl="1" indent="-342900">
              <a:buFont typeface="Arial" pitchFamily="34" charset="0"/>
              <a:buChar char="•"/>
            </a:pPr>
            <a:r>
              <a:rPr lang="en-US" sz="2400" dirty="0" smtClean="0"/>
              <a:t>Segment tables </a:t>
            </a:r>
            <a:r>
              <a:rPr lang="en-US" sz="2400" i="1" dirty="0" smtClean="0"/>
              <a:t>consume less memory </a:t>
            </a:r>
            <a:r>
              <a:rPr lang="en-US" sz="2400" dirty="0" smtClean="0"/>
              <a:t>than page tables ( only one entry per actual segment as opposed to one entry per page in Paging method)</a:t>
            </a:r>
          </a:p>
          <a:p>
            <a:pPr marL="342900" lvl="1" indent="-342900">
              <a:buFont typeface="Arial" pitchFamily="34" charset="0"/>
              <a:buChar char="•"/>
            </a:pPr>
            <a:r>
              <a:rPr lang="en-US" sz="2400" dirty="0" smtClean="0"/>
              <a:t>Because of the small segment table, memory reference is easy.</a:t>
            </a:r>
          </a:p>
          <a:p>
            <a:pPr lvl="0"/>
            <a:r>
              <a:rPr lang="en-US" sz="2400" dirty="0" smtClean="0"/>
              <a:t>Lends itself to sharing data among processes.</a:t>
            </a:r>
          </a:p>
          <a:p>
            <a:r>
              <a:rPr lang="en-US" sz="2400" dirty="0" smtClean="0"/>
              <a:t>Lends itself to protection.</a:t>
            </a:r>
          </a:p>
          <a:p>
            <a:r>
              <a:rPr lang="en-US" sz="2400" dirty="0" smtClean="0"/>
              <a:t>As the individual lines of a page do not form one logical unit, it is not possible to set a particular access right to a page.</a:t>
            </a:r>
          </a:p>
          <a:p>
            <a:r>
              <a:rPr lang="en-US" sz="2400" dirty="0" smtClean="0"/>
              <a:t> Note that each segment could be set up an access right</a:t>
            </a:r>
          </a:p>
          <a:p>
            <a:endParaRPr lang="en-US" sz="2400" dirty="0" smtClean="0"/>
          </a:p>
          <a:p>
            <a:endParaRPr lang="en-US" sz="2400" dirty="0" smtClean="0"/>
          </a:p>
          <a:p>
            <a:pPr lvl="0">
              <a:buNone/>
            </a:pPr>
            <a:endParaRPr lang="en-US" sz="2400" dirty="0" smtClean="0">
              <a:solidFill>
                <a:srgbClr val="FF0000"/>
              </a:solidFill>
            </a:endParaRPr>
          </a:p>
          <a:p>
            <a:endParaRPr lang="en-US" sz="2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NZ" sz="3200" dirty="0" smtClean="0">
                <a:solidFill>
                  <a:srgbClr val="422C16"/>
                </a:solidFill>
              </a:rPr>
              <a:t>PROTECTION AND SHARING</a:t>
            </a:r>
            <a:endParaRPr lang="en-NZ" sz="3200" dirty="0">
              <a:solidFill>
                <a:srgbClr val="422C16"/>
              </a:solidFill>
            </a:endParaRPr>
          </a:p>
        </p:txBody>
      </p:sp>
      <p:sp>
        <p:nvSpPr>
          <p:cNvPr id="323586" name="Content Placeholder 2"/>
          <p:cNvSpPr>
            <a:spLocks noGrp="1"/>
          </p:cNvSpPr>
          <p:nvPr>
            <p:ph idx="4294967295"/>
          </p:nvPr>
        </p:nvSpPr>
        <p:spPr>
          <a:xfrm>
            <a:off x="500034" y="1500174"/>
            <a:ext cx="8229600" cy="3840163"/>
          </a:xfrm>
        </p:spPr>
        <p:txBody>
          <a:bodyPr/>
          <a:lstStyle/>
          <a:p>
            <a:r>
              <a:rPr lang="en-NZ" sz="2400" dirty="0" smtClean="0"/>
              <a:t>Segmentation lends itself to the implementation of protection and sharing policies</a:t>
            </a:r>
          </a:p>
          <a:p>
            <a:r>
              <a:rPr lang="en-NZ" sz="2400" dirty="0" smtClean="0"/>
              <a:t>Each entry has a base address and length so inadvertent memory access can be controlled</a:t>
            </a:r>
          </a:p>
          <a:p>
            <a:r>
              <a:rPr lang="en-NZ" sz="2400" dirty="0" smtClean="0"/>
              <a:t>Sharing can be achieved by segments referencing multiple processes</a:t>
            </a:r>
          </a:p>
          <a:p>
            <a:r>
              <a:rPr lang="en-US" sz="2400" dirty="0" smtClean="0"/>
              <a:t> Two processes that need to share access to a single segment would have the same segment name and address in their segment tables.</a:t>
            </a:r>
          </a:p>
          <a:p>
            <a:endParaRPr lang="en-NZ" sz="2400" dirty="0" smtClean="0"/>
          </a:p>
        </p:txBody>
      </p:sp>
      <p:pic>
        <p:nvPicPr>
          <p:cNvPr id="323587" name="Picture 3"/>
          <p:cNvPicPr>
            <a:picLocks noChangeAspect="1"/>
          </p:cNvPicPr>
          <p:nvPr/>
        </p:nvPicPr>
        <p:blipFill>
          <a:blip r:embed="rId3"/>
          <a:srcRect/>
          <a:stretch>
            <a:fillRect/>
          </a:stretch>
        </p:blipFill>
        <p:spPr bwMode="auto">
          <a:xfrm>
            <a:off x="3214678" y="5072074"/>
            <a:ext cx="2171700" cy="1600200"/>
          </a:xfrm>
          <a:prstGeom prst="rect">
            <a:avLst/>
          </a:prstGeom>
          <a:noFill/>
          <a:ln w="9525">
            <a:noFill/>
            <a:miter lim="800000"/>
            <a:headEnd/>
            <a:tailEnd/>
          </a:ln>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57158" y="928670"/>
            <a:ext cx="8229600" cy="714380"/>
          </a:xfrm>
        </p:spPr>
        <p:txBody>
          <a:bodyPr/>
          <a:lstStyle/>
          <a:p>
            <a:r>
              <a:rPr lang="en-US" sz="3200" dirty="0" smtClean="0"/>
              <a:t>DISADVANTAGES</a:t>
            </a:r>
            <a:br>
              <a:rPr lang="en-US" sz="3200" dirty="0" smtClean="0"/>
            </a:br>
            <a:endParaRPr lang="en-US" sz="3200" dirty="0"/>
          </a:p>
        </p:txBody>
      </p:sp>
      <p:sp>
        <p:nvSpPr>
          <p:cNvPr id="8" name="Content Placeholder 7"/>
          <p:cNvSpPr>
            <a:spLocks noGrp="1"/>
          </p:cNvSpPr>
          <p:nvPr>
            <p:ph idx="1"/>
          </p:nvPr>
        </p:nvSpPr>
        <p:spPr/>
        <p:txBody>
          <a:bodyPr/>
          <a:lstStyle/>
          <a:p>
            <a:r>
              <a:rPr lang="en-US" sz="2400" dirty="0" smtClean="0"/>
              <a:t>External fragmentation.</a:t>
            </a:r>
          </a:p>
          <a:p>
            <a:r>
              <a:rPr lang="en-US" sz="2400" dirty="0" smtClean="0"/>
              <a:t>Costly memory management algorithm</a:t>
            </a:r>
          </a:p>
          <a:p>
            <a:r>
              <a:rPr lang="en-US" sz="2400" dirty="0" smtClean="0"/>
              <a:t>Unequal size of segments is not good in the case of swapping.</a:t>
            </a:r>
          </a:p>
          <a:p>
            <a:pPr>
              <a:buNone/>
            </a:pPr>
            <a:endParaRPr lang="en-US" sz="2400" dirty="0"/>
          </a:p>
        </p:txBody>
      </p:sp>
      <p:sp>
        <p:nvSpPr>
          <p:cNvPr id="9" name="Rounded Rectangle 8"/>
          <p:cNvSpPr/>
          <p:nvPr/>
        </p:nvSpPr>
        <p:spPr>
          <a:xfrm>
            <a:off x="1142976" y="3857628"/>
            <a:ext cx="6929486" cy="13573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smtClean="0">
                <a:solidFill>
                  <a:srgbClr val="422C16"/>
                </a:solidFill>
                <a:latin typeface="Calibri" pitchFamily="34" charset="0"/>
              </a:rPr>
              <a:t>So, why can’t we combine the ease of sharing and protection we get from segments with efficient memory utilization we get from pages ????</a:t>
            </a:r>
            <a:endParaRPr lang="en-US" sz="2400" b="1" dirty="0">
              <a:solidFill>
                <a:srgbClr val="422C16"/>
              </a:solidFill>
              <a:latin typeface="Calibri"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571480"/>
            <a:ext cx="8229600" cy="1143000"/>
          </a:xfrm>
        </p:spPr>
        <p:txBody>
          <a:bodyPr/>
          <a:lstStyle/>
          <a:p>
            <a:r>
              <a:rPr lang="en-US" sz="3600" dirty="0" smtClean="0"/>
              <a:t>COMBINED SEGMENTATION AND PAGING</a:t>
            </a:r>
            <a:endParaRPr lang="en-US" sz="3600"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800" dirty="0" smtClean="0"/>
              <a:t>COMBINING SEGMENTS AND PAGING</a:t>
            </a:r>
            <a:endParaRPr lang="en-US" sz="2800" dirty="0"/>
          </a:p>
        </p:txBody>
      </p:sp>
      <p:pic>
        <p:nvPicPr>
          <p:cNvPr id="202754" name="Picture 2"/>
          <p:cNvPicPr>
            <a:picLocks noGrp="1" noChangeAspect="1" noChangeArrowheads="1"/>
          </p:cNvPicPr>
          <p:nvPr>
            <p:ph idx="1"/>
          </p:nvPr>
        </p:nvPicPr>
        <p:blipFill>
          <a:blip r:embed="rId2"/>
          <a:stretch>
            <a:fillRect/>
          </a:stretch>
        </p:blipFill>
        <p:spPr bwMode="auto">
          <a:xfrm>
            <a:off x="1271260" y="1600200"/>
            <a:ext cx="6601479" cy="4525963"/>
          </a:xfrm>
          <a:prstGeom prst="rect">
            <a:avLst/>
          </a:prstGeom>
          <a:noFill/>
          <a:ln w="9525">
            <a:noFill/>
            <a:miter lim="800000"/>
            <a:headEnd/>
            <a:tailEnd/>
          </a:ln>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IMPLEMENTING SEGMENTATION</a:t>
            </a:r>
            <a:endParaRPr lang="en-US" sz="3600" dirty="0"/>
          </a:p>
        </p:txBody>
      </p:sp>
      <p:sp>
        <p:nvSpPr>
          <p:cNvPr id="3" name="Content Placeholder 2"/>
          <p:cNvSpPr>
            <a:spLocks noGrp="1"/>
          </p:cNvSpPr>
          <p:nvPr>
            <p:ph idx="1"/>
          </p:nvPr>
        </p:nvSpPr>
        <p:spPr/>
        <p:txBody>
          <a:bodyPr/>
          <a:lstStyle/>
          <a:p>
            <a:pPr eaLnBrk="1" hangingPunct="1">
              <a:lnSpc>
                <a:spcPct val="80000"/>
              </a:lnSpc>
            </a:pPr>
            <a:r>
              <a:rPr lang="en-US" sz="2400" dirty="0" smtClean="0"/>
              <a:t>Each process has: </a:t>
            </a:r>
          </a:p>
          <a:p>
            <a:pPr lvl="1" eaLnBrk="1" hangingPunct="1">
              <a:lnSpc>
                <a:spcPct val="80000"/>
              </a:lnSpc>
              <a:buNone/>
            </a:pPr>
            <a:r>
              <a:rPr lang="en-US" sz="2400" dirty="0" smtClean="0"/>
              <a:t>			one segment table.</a:t>
            </a:r>
          </a:p>
          <a:p>
            <a:pPr lvl="1" eaLnBrk="1" hangingPunct="1">
              <a:lnSpc>
                <a:spcPct val="80000"/>
              </a:lnSpc>
              <a:buNone/>
            </a:pPr>
            <a:r>
              <a:rPr lang="en-US" sz="2400" dirty="0" smtClean="0"/>
              <a:t>			several page tables : one page table per segment.</a:t>
            </a:r>
          </a:p>
          <a:p>
            <a:endParaRPr lang="en-US" dirty="0"/>
          </a:p>
        </p:txBody>
      </p:sp>
      <p:graphicFrame>
        <p:nvGraphicFramePr>
          <p:cNvPr id="4" name="Content Placeholder 5"/>
          <p:cNvGraphicFramePr>
            <a:graphicFrameLocks/>
          </p:cNvGraphicFramePr>
          <p:nvPr/>
        </p:nvGraphicFramePr>
        <p:xfrm>
          <a:off x="214282" y="2928934"/>
          <a:ext cx="8358246" cy="37147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571480"/>
            <a:ext cx="8229600" cy="1143000"/>
          </a:xfrm>
        </p:spPr>
        <p:txBody>
          <a:bodyPr/>
          <a:lstStyle/>
          <a:p>
            <a:r>
              <a:rPr lang="en-US" sz="3200" dirty="0" smtClean="0"/>
              <a:t>ADDRESSES IN A SEGMENTED PAGING</a:t>
            </a:r>
            <a:br>
              <a:rPr lang="en-US" sz="3200" dirty="0" smtClean="0"/>
            </a:br>
            <a:r>
              <a:rPr lang="en-US" sz="3200" dirty="0" smtClean="0"/>
              <a:t>SYSTEM</a:t>
            </a:r>
            <a:endParaRPr lang="en-US" sz="3200" dirty="0"/>
          </a:p>
        </p:txBody>
      </p:sp>
      <p:sp>
        <p:nvSpPr>
          <p:cNvPr id="3" name="Content Placeholder 2"/>
          <p:cNvSpPr>
            <a:spLocks noGrp="1"/>
          </p:cNvSpPr>
          <p:nvPr>
            <p:ph idx="1"/>
          </p:nvPr>
        </p:nvSpPr>
        <p:spPr>
          <a:xfrm>
            <a:off x="500034" y="1928802"/>
            <a:ext cx="8229600" cy="4525963"/>
          </a:xfrm>
        </p:spPr>
        <p:txBody>
          <a:bodyPr/>
          <a:lstStyle/>
          <a:p>
            <a:pPr>
              <a:buFont typeface="Wingdings" pitchFamily="2" charset="2"/>
              <a:buChar char="ü"/>
            </a:pPr>
            <a:r>
              <a:rPr lang="en-US" sz="2400" dirty="0" smtClean="0"/>
              <a:t> The segment number indexes into the segment table which yields the base address of the page table for that segment.</a:t>
            </a:r>
          </a:p>
          <a:p>
            <a:pPr>
              <a:buFont typeface="Wingdings" pitchFamily="2" charset="2"/>
              <a:buChar char="ü"/>
            </a:pPr>
            <a:r>
              <a:rPr lang="en-US" sz="2400" dirty="0" smtClean="0"/>
              <a:t>Check the remainder of the address (page number and offset) against the limit of the segment.</a:t>
            </a:r>
          </a:p>
          <a:p>
            <a:pPr>
              <a:buFont typeface="Wingdings" pitchFamily="2" charset="2"/>
              <a:buChar char="ü"/>
            </a:pPr>
            <a:r>
              <a:rPr lang="en-US" sz="2400" dirty="0" smtClean="0"/>
              <a:t>Use the page number to index the page table. The entry is the</a:t>
            </a:r>
          </a:p>
          <a:p>
            <a:pPr>
              <a:buNone/>
            </a:pPr>
            <a:r>
              <a:rPr lang="en-US" sz="2400" dirty="0" smtClean="0"/>
              <a:t>     frame. (The rest of this is just like paging.)</a:t>
            </a:r>
          </a:p>
          <a:p>
            <a:pPr>
              <a:buFont typeface="Wingdings" pitchFamily="2" charset="2"/>
              <a:buChar char="ü"/>
            </a:pPr>
            <a:r>
              <a:rPr lang="en-US" sz="2400" dirty="0" err="1" smtClean="0"/>
              <a:t>Concat</a:t>
            </a:r>
            <a:r>
              <a:rPr lang="en-US" sz="2400" dirty="0" smtClean="0"/>
              <a:t> the frame and the offset to get the physical address.</a:t>
            </a:r>
            <a:endParaRPr lang="en-US" sz="2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4" name="Rectangle 2"/>
          <p:cNvSpPr>
            <a:spLocks noChangeArrowheads="1"/>
          </p:cNvSpPr>
          <p:nvPr/>
        </p:nvSpPr>
        <p:spPr bwMode="auto">
          <a:xfrm>
            <a:off x="533400" y="2819400"/>
            <a:ext cx="1066800" cy="7620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5" name="Rectangle 3"/>
          <p:cNvSpPr>
            <a:spLocks noChangeArrowheads="1"/>
          </p:cNvSpPr>
          <p:nvPr/>
        </p:nvSpPr>
        <p:spPr bwMode="auto">
          <a:xfrm>
            <a:off x="2133600" y="3048000"/>
            <a:ext cx="1295400" cy="3810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6" name="Line 4"/>
          <p:cNvSpPr>
            <a:spLocks noChangeShapeType="1"/>
          </p:cNvSpPr>
          <p:nvPr/>
        </p:nvSpPr>
        <p:spPr bwMode="auto">
          <a:xfrm>
            <a:off x="1600200" y="3276600"/>
            <a:ext cx="533400" cy="0"/>
          </a:xfrm>
          <a:prstGeom prst="line">
            <a:avLst/>
          </a:prstGeom>
          <a:noFill/>
          <a:ln w="9525">
            <a:solidFill>
              <a:schemeClr val="tx1"/>
            </a:solidFill>
            <a:round/>
            <a:headEnd/>
            <a:tailEnd type="triangle" w="med" len="med"/>
          </a:ln>
          <a:effectLst/>
        </p:spPr>
        <p:txBody>
          <a:bodyPr/>
          <a:lstStyle/>
          <a:p>
            <a:endParaRPr lang="en-US"/>
          </a:p>
        </p:txBody>
      </p:sp>
      <p:sp>
        <p:nvSpPr>
          <p:cNvPr id="7" name="Line 5"/>
          <p:cNvSpPr>
            <a:spLocks noChangeShapeType="1"/>
          </p:cNvSpPr>
          <p:nvPr/>
        </p:nvSpPr>
        <p:spPr bwMode="auto">
          <a:xfrm>
            <a:off x="2743200" y="3048000"/>
            <a:ext cx="0" cy="381000"/>
          </a:xfrm>
          <a:prstGeom prst="line">
            <a:avLst/>
          </a:prstGeom>
          <a:noFill/>
          <a:ln w="9525">
            <a:solidFill>
              <a:schemeClr val="tx1"/>
            </a:solidFill>
            <a:round/>
            <a:headEnd/>
            <a:tailEnd/>
          </a:ln>
          <a:effectLst/>
        </p:spPr>
        <p:txBody>
          <a:bodyPr/>
          <a:lstStyle/>
          <a:p>
            <a:endParaRPr lang="en-US"/>
          </a:p>
        </p:txBody>
      </p:sp>
      <p:sp>
        <p:nvSpPr>
          <p:cNvPr id="8" name="Line 6"/>
          <p:cNvSpPr>
            <a:spLocks noChangeShapeType="1"/>
          </p:cNvSpPr>
          <p:nvPr/>
        </p:nvSpPr>
        <p:spPr bwMode="auto">
          <a:xfrm>
            <a:off x="2514600" y="1981200"/>
            <a:ext cx="0" cy="1066800"/>
          </a:xfrm>
          <a:prstGeom prst="line">
            <a:avLst/>
          </a:prstGeom>
          <a:noFill/>
          <a:ln w="9525">
            <a:solidFill>
              <a:schemeClr val="tx1"/>
            </a:solidFill>
            <a:round/>
            <a:headEnd/>
            <a:tailEnd/>
          </a:ln>
          <a:effectLst/>
        </p:spPr>
        <p:txBody>
          <a:bodyPr/>
          <a:lstStyle/>
          <a:p>
            <a:endParaRPr lang="en-US"/>
          </a:p>
        </p:txBody>
      </p:sp>
      <p:sp>
        <p:nvSpPr>
          <p:cNvPr id="9" name="Line 7"/>
          <p:cNvSpPr>
            <a:spLocks noChangeShapeType="1"/>
          </p:cNvSpPr>
          <p:nvPr/>
        </p:nvSpPr>
        <p:spPr bwMode="auto">
          <a:xfrm>
            <a:off x="2514600" y="1981200"/>
            <a:ext cx="1447800" cy="0"/>
          </a:xfrm>
          <a:prstGeom prst="line">
            <a:avLst/>
          </a:prstGeom>
          <a:noFill/>
          <a:ln w="9525">
            <a:solidFill>
              <a:schemeClr val="tx1"/>
            </a:solidFill>
            <a:round/>
            <a:headEnd/>
            <a:tailEnd type="triangle" w="med" len="med"/>
          </a:ln>
          <a:effectLst/>
        </p:spPr>
        <p:txBody>
          <a:bodyPr/>
          <a:lstStyle/>
          <a:p>
            <a:endParaRPr lang="en-US"/>
          </a:p>
        </p:txBody>
      </p:sp>
      <p:sp>
        <p:nvSpPr>
          <p:cNvPr id="10" name="Rectangle 8"/>
          <p:cNvSpPr>
            <a:spLocks noChangeArrowheads="1"/>
          </p:cNvSpPr>
          <p:nvPr/>
        </p:nvSpPr>
        <p:spPr bwMode="auto">
          <a:xfrm>
            <a:off x="3962400" y="1524000"/>
            <a:ext cx="1600200" cy="10668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11" name="AutoShape 9"/>
          <p:cNvSpPr>
            <a:spLocks noChangeArrowheads="1"/>
          </p:cNvSpPr>
          <p:nvPr/>
        </p:nvSpPr>
        <p:spPr bwMode="auto">
          <a:xfrm>
            <a:off x="3962400" y="2971800"/>
            <a:ext cx="990600" cy="762000"/>
          </a:xfrm>
          <a:prstGeom prst="diamond">
            <a:avLst/>
          </a:prstGeom>
          <a:solidFill>
            <a:schemeClr val="accent1"/>
          </a:solidFill>
          <a:ln w="9525">
            <a:solidFill>
              <a:schemeClr val="tx1"/>
            </a:solidFill>
            <a:miter lim="800000"/>
            <a:headEnd/>
            <a:tailEnd/>
          </a:ln>
          <a:effectLst/>
        </p:spPr>
        <p:txBody>
          <a:bodyPr wrap="none" anchor="ctr"/>
          <a:lstStyle/>
          <a:p>
            <a:endParaRPr lang="en-US"/>
          </a:p>
        </p:txBody>
      </p:sp>
      <p:sp>
        <p:nvSpPr>
          <p:cNvPr id="12" name="Line 10"/>
          <p:cNvSpPr>
            <a:spLocks noChangeShapeType="1"/>
          </p:cNvSpPr>
          <p:nvPr/>
        </p:nvSpPr>
        <p:spPr bwMode="auto">
          <a:xfrm>
            <a:off x="3429000" y="3352800"/>
            <a:ext cx="533400" cy="0"/>
          </a:xfrm>
          <a:prstGeom prst="line">
            <a:avLst/>
          </a:prstGeom>
          <a:noFill/>
          <a:ln w="9525">
            <a:solidFill>
              <a:schemeClr val="tx1"/>
            </a:solidFill>
            <a:round/>
            <a:headEnd/>
            <a:tailEnd type="triangle" w="med" len="med"/>
          </a:ln>
          <a:effectLst/>
        </p:spPr>
        <p:txBody>
          <a:bodyPr/>
          <a:lstStyle/>
          <a:p>
            <a:endParaRPr lang="en-US"/>
          </a:p>
        </p:txBody>
      </p:sp>
      <p:sp>
        <p:nvSpPr>
          <p:cNvPr id="13" name="Line 11"/>
          <p:cNvSpPr>
            <a:spLocks noChangeShapeType="1"/>
          </p:cNvSpPr>
          <p:nvPr/>
        </p:nvSpPr>
        <p:spPr bwMode="auto">
          <a:xfrm>
            <a:off x="4724400" y="1524000"/>
            <a:ext cx="0" cy="1066800"/>
          </a:xfrm>
          <a:prstGeom prst="line">
            <a:avLst/>
          </a:prstGeom>
          <a:noFill/>
          <a:ln w="9525">
            <a:solidFill>
              <a:schemeClr val="tx1"/>
            </a:solidFill>
            <a:round/>
            <a:headEnd/>
            <a:tailEnd/>
          </a:ln>
          <a:effectLst/>
        </p:spPr>
        <p:txBody>
          <a:bodyPr/>
          <a:lstStyle/>
          <a:p>
            <a:endParaRPr lang="en-US"/>
          </a:p>
        </p:txBody>
      </p:sp>
      <p:sp>
        <p:nvSpPr>
          <p:cNvPr id="14" name="Line 12"/>
          <p:cNvSpPr>
            <a:spLocks noChangeShapeType="1"/>
          </p:cNvSpPr>
          <p:nvPr/>
        </p:nvSpPr>
        <p:spPr bwMode="auto">
          <a:xfrm>
            <a:off x="4419600" y="2590800"/>
            <a:ext cx="0" cy="381000"/>
          </a:xfrm>
          <a:prstGeom prst="line">
            <a:avLst/>
          </a:prstGeom>
          <a:noFill/>
          <a:ln w="9525">
            <a:solidFill>
              <a:schemeClr val="tx1"/>
            </a:solidFill>
            <a:round/>
            <a:headEnd/>
            <a:tailEnd type="triangle" w="med" len="med"/>
          </a:ln>
          <a:effectLst/>
        </p:spPr>
        <p:txBody>
          <a:bodyPr/>
          <a:lstStyle/>
          <a:p>
            <a:endParaRPr lang="en-US"/>
          </a:p>
        </p:txBody>
      </p:sp>
      <p:sp>
        <p:nvSpPr>
          <p:cNvPr id="15" name="Rectangle 13"/>
          <p:cNvSpPr>
            <a:spLocks noChangeArrowheads="1"/>
          </p:cNvSpPr>
          <p:nvPr/>
        </p:nvSpPr>
        <p:spPr bwMode="auto">
          <a:xfrm>
            <a:off x="5943600" y="3124200"/>
            <a:ext cx="762000" cy="3810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5791200" y="3810000"/>
            <a:ext cx="1066800" cy="3048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17" name="Line 15"/>
          <p:cNvSpPr>
            <a:spLocks noChangeShapeType="1"/>
          </p:cNvSpPr>
          <p:nvPr/>
        </p:nvSpPr>
        <p:spPr bwMode="auto">
          <a:xfrm>
            <a:off x="4953000" y="3352800"/>
            <a:ext cx="990600" cy="0"/>
          </a:xfrm>
          <a:prstGeom prst="line">
            <a:avLst/>
          </a:prstGeom>
          <a:noFill/>
          <a:ln w="9525">
            <a:solidFill>
              <a:schemeClr val="tx1"/>
            </a:solidFill>
            <a:round/>
            <a:headEnd/>
            <a:tailEnd type="triangle" w="med" len="med"/>
          </a:ln>
          <a:effectLst/>
        </p:spPr>
        <p:txBody>
          <a:bodyPr/>
          <a:lstStyle/>
          <a:p>
            <a:endParaRPr lang="en-US"/>
          </a:p>
        </p:txBody>
      </p:sp>
      <p:sp>
        <p:nvSpPr>
          <p:cNvPr id="18" name="Line 16"/>
          <p:cNvSpPr>
            <a:spLocks noChangeShapeType="1"/>
          </p:cNvSpPr>
          <p:nvPr/>
        </p:nvSpPr>
        <p:spPr bwMode="auto">
          <a:xfrm>
            <a:off x="6324600" y="3810000"/>
            <a:ext cx="0" cy="304800"/>
          </a:xfrm>
          <a:prstGeom prst="line">
            <a:avLst/>
          </a:prstGeom>
          <a:noFill/>
          <a:ln w="9525">
            <a:solidFill>
              <a:schemeClr val="tx1"/>
            </a:solidFill>
            <a:round/>
            <a:headEnd/>
            <a:tailEnd/>
          </a:ln>
          <a:effectLst/>
        </p:spPr>
        <p:txBody>
          <a:bodyPr/>
          <a:lstStyle/>
          <a:p>
            <a:endParaRPr lang="en-US"/>
          </a:p>
        </p:txBody>
      </p:sp>
      <p:sp>
        <p:nvSpPr>
          <p:cNvPr id="19" name="Oval 17"/>
          <p:cNvSpPr>
            <a:spLocks noChangeArrowheads="1"/>
          </p:cNvSpPr>
          <p:nvPr/>
        </p:nvSpPr>
        <p:spPr bwMode="auto">
          <a:xfrm>
            <a:off x="4876800" y="4267200"/>
            <a:ext cx="609600" cy="6096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0" name="Line 18"/>
          <p:cNvSpPr>
            <a:spLocks noChangeShapeType="1"/>
          </p:cNvSpPr>
          <p:nvPr/>
        </p:nvSpPr>
        <p:spPr bwMode="auto">
          <a:xfrm>
            <a:off x="5181600" y="2590800"/>
            <a:ext cx="0" cy="1676400"/>
          </a:xfrm>
          <a:prstGeom prst="line">
            <a:avLst/>
          </a:prstGeom>
          <a:noFill/>
          <a:ln w="9525">
            <a:solidFill>
              <a:schemeClr val="tx1"/>
            </a:solidFill>
            <a:round/>
            <a:headEnd/>
            <a:tailEnd type="triangle" w="med" len="med"/>
          </a:ln>
          <a:effectLst/>
        </p:spPr>
        <p:txBody>
          <a:bodyPr/>
          <a:lstStyle/>
          <a:p>
            <a:endParaRPr lang="en-US"/>
          </a:p>
        </p:txBody>
      </p:sp>
      <p:sp>
        <p:nvSpPr>
          <p:cNvPr id="21" name="Line 19"/>
          <p:cNvSpPr>
            <a:spLocks noChangeShapeType="1"/>
          </p:cNvSpPr>
          <p:nvPr/>
        </p:nvSpPr>
        <p:spPr bwMode="auto">
          <a:xfrm>
            <a:off x="6324600" y="3505200"/>
            <a:ext cx="0" cy="304800"/>
          </a:xfrm>
          <a:prstGeom prst="line">
            <a:avLst/>
          </a:prstGeom>
          <a:noFill/>
          <a:ln w="9525">
            <a:solidFill>
              <a:schemeClr val="tx1"/>
            </a:solidFill>
            <a:round/>
            <a:headEnd/>
            <a:tailEnd type="triangle" w="med" len="med"/>
          </a:ln>
          <a:effectLst/>
        </p:spPr>
        <p:txBody>
          <a:bodyPr/>
          <a:lstStyle/>
          <a:p>
            <a:endParaRPr lang="en-US"/>
          </a:p>
        </p:txBody>
      </p:sp>
      <p:sp>
        <p:nvSpPr>
          <p:cNvPr id="22" name="Rectangle 20"/>
          <p:cNvSpPr>
            <a:spLocks noChangeArrowheads="1"/>
          </p:cNvSpPr>
          <p:nvPr/>
        </p:nvSpPr>
        <p:spPr bwMode="auto">
          <a:xfrm>
            <a:off x="7620000" y="3581400"/>
            <a:ext cx="1295400" cy="22860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23" name="Line 21"/>
          <p:cNvSpPr>
            <a:spLocks noChangeShapeType="1"/>
          </p:cNvSpPr>
          <p:nvPr/>
        </p:nvSpPr>
        <p:spPr bwMode="auto">
          <a:xfrm>
            <a:off x="7620000" y="3886200"/>
            <a:ext cx="1295400" cy="0"/>
          </a:xfrm>
          <a:prstGeom prst="line">
            <a:avLst/>
          </a:prstGeom>
          <a:noFill/>
          <a:ln w="9525">
            <a:solidFill>
              <a:schemeClr val="tx1"/>
            </a:solidFill>
            <a:round/>
            <a:headEnd/>
            <a:tailEnd/>
          </a:ln>
          <a:effectLst/>
        </p:spPr>
        <p:txBody>
          <a:bodyPr/>
          <a:lstStyle/>
          <a:p>
            <a:endParaRPr lang="en-US"/>
          </a:p>
        </p:txBody>
      </p:sp>
      <p:sp>
        <p:nvSpPr>
          <p:cNvPr id="24" name="Line 22"/>
          <p:cNvSpPr>
            <a:spLocks noChangeShapeType="1"/>
          </p:cNvSpPr>
          <p:nvPr/>
        </p:nvSpPr>
        <p:spPr bwMode="auto">
          <a:xfrm>
            <a:off x="7620000" y="4191000"/>
            <a:ext cx="1295400" cy="0"/>
          </a:xfrm>
          <a:prstGeom prst="line">
            <a:avLst/>
          </a:prstGeom>
          <a:noFill/>
          <a:ln w="9525">
            <a:solidFill>
              <a:schemeClr val="tx1"/>
            </a:solidFill>
            <a:round/>
            <a:headEnd/>
            <a:tailEnd/>
          </a:ln>
          <a:effectLst/>
        </p:spPr>
        <p:txBody>
          <a:bodyPr/>
          <a:lstStyle/>
          <a:p>
            <a:endParaRPr lang="en-US"/>
          </a:p>
        </p:txBody>
      </p:sp>
      <p:sp>
        <p:nvSpPr>
          <p:cNvPr id="25" name="Line 23"/>
          <p:cNvSpPr>
            <a:spLocks noChangeShapeType="1"/>
          </p:cNvSpPr>
          <p:nvPr/>
        </p:nvSpPr>
        <p:spPr bwMode="auto">
          <a:xfrm>
            <a:off x="7620000" y="4495800"/>
            <a:ext cx="1295400" cy="0"/>
          </a:xfrm>
          <a:prstGeom prst="line">
            <a:avLst/>
          </a:prstGeom>
          <a:noFill/>
          <a:ln w="9525">
            <a:solidFill>
              <a:schemeClr val="tx1"/>
            </a:solidFill>
            <a:round/>
            <a:headEnd/>
            <a:tailEnd/>
          </a:ln>
          <a:effectLst/>
        </p:spPr>
        <p:txBody>
          <a:bodyPr/>
          <a:lstStyle/>
          <a:p>
            <a:endParaRPr lang="en-US"/>
          </a:p>
        </p:txBody>
      </p:sp>
      <p:sp>
        <p:nvSpPr>
          <p:cNvPr id="26" name="Line 24"/>
          <p:cNvSpPr>
            <a:spLocks noChangeShapeType="1"/>
          </p:cNvSpPr>
          <p:nvPr/>
        </p:nvSpPr>
        <p:spPr bwMode="auto">
          <a:xfrm>
            <a:off x="7620000" y="4800600"/>
            <a:ext cx="1295400" cy="0"/>
          </a:xfrm>
          <a:prstGeom prst="line">
            <a:avLst/>
          </a:prstGeom>
          <a:noFill/>
          <a:ln w="9525">
            <a:solidFill>
              <a:schemeClr val="tx1"/>
            </a:solidFill>
            <a:round/>
            <a:headEnd/>
            <a:tailEnd/>
          </a:ln>
          <a:effectLst/>
        </p:spPr>
        <p:txBody>
          <a:bodyPr/>
          <a:lstStyle/>
          <a:p>
            <a:endParaRPr lang="en-US"/>
          </a:p>
        </p:txBody>
      </p:sp>
      <p:sp>
        <p:nvSpPr>
          <p:cNvPr id="27" name="Line 25"/>
          <p:cNvSpPr>
            <a:spLocks noChangeShapeType="1"/>
          </p:cNvSpPr>
          <p:nvPr/>
        </p:nvSpPr>
        <p:spPr bwMode="auto">
          <a:xfrm>
            <a:off x="7620000" y="5105400"/>
            <a:ext cx="1295400" cy="0"/>
          </a:xfrm>
          <a:prstGeom prst="line">
            <a:avLst/>
          </a:prstGeom>
          <a:noFill/>
          <a:ln w="9525">
            <a:solidFill>
              <a:schemeClr val="tx1"/>
            </a:solidFill>
            <a:round/>
            <a:headEnd/>
            <a:tailEnd/>
          </a:ln>
          <a:effectLst/>
        </p:spPr>
        <p:txBody>
          <a:bodyPr/>
          <a:lstStyle/>
          <a:p>
            <a:endParaRPr lang="en-US"/>
          </a:p>
        </p:txBody>
      </p:sp>
      <p:sp>
        <p:nvSpPr>
          <p:cNvPr id="28" name="Line 26"/>
          <p:cNvSpPr>
            <a:spLocks noChangeShapeType="1"/>
          </p:cNvSpPr>
          <p:nvPr/>
        </p:nvSpPr>
        <p:spPr bwMode="auto">
          <a:xfrm>
            <a:off x="7620000" y="5410200"/>
            <a:ext cx="1295400" cy="0"/>
          </a:xfrm>
          <a:prstGeom prst="line">
            <a:avLst/>
          </a:prstGeom>
          <a:noFill/>
          <a:ln w="9525">
            <a:solidFill>
              <a:schemeClr val="tx1"/>
            </a:solidFill>
            <a:round/>
            <a:headEnd/>
            <a:tailEnd/>
          </a:ln>
          <a:effectLst/>
        </p:spPr>
        <p:txBody>
          <a:bodyPr/>
          <a:lstStyle/>
          <a:p>
            <a:endParaRPr lang="en-US"/>
          </a:p>
        </p:txBody>
      </p:sp>
      <p:sp>
        <p:nvSpPr>
          <p:cNvPr id="29" name="Rectangle 27"/>
          <p:cNvSpPr>
            <a:spLocks noChangeArrowheads="1"/>
          </p:cNvSpPr>
          <p:nvPr/>
        </p:nvSpPr>
        <p:spPr bwMode="auto">
          <a:xfrm>
            <a:off x="5638800" y="5257800"/>
            <a:ext cx="685800" cy="10668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30" name="Line 28"/>
          <p:cNvSpPr>
            <a:spLocks noChangeShapeType="1"/>
          </p:cNvSpPr>
          <p:nvPr/>
        </p:nvSpPr>
        <p:spPr bwMode="auto">
          <a:xfrm>
            <a:off x="5638800" y="5486400"/>
            <a:ext cx="685800" cy="0"/>
          </a:xfrm>
          <a:prstGeom prst="line">
            <a:avLst/>
          </a:prstGeom>
          <a:noFill/>
          <a:ln w="9525">
            <a:solidFill>
              <a:schemeClr val="tx1"/>
            </a:solidFill>
            <a:round/>
            <a:headEnd/>
            <a:tailEnd/>
          </a:ln>
          <a:effectLst/>
        </p:spPr>
        <p:txBody>
          <a:bodyPr/>
          <a:lstStyle/>
          <a:p>
            <a:endParaRPr lang="en-US"/>
          </a:p>
        </p:txBody>
      </p:sp>
      <p:sp>
        <p:nvSpPr>
          <p:cNvPr id="31" name="Line 29"/>
          <p:cNvSpPr>
            <a:spLocks noChangeShapeType="1"/>
          </p:cNvSpPr>
          <p:nvPr/>
        </p:nvSpPr>
        <p:spPr bwMode="auto">
          <a:xfrm>
            <a:off x="5638800" y="5715000"/>
            <a:ext cx="685800" cy="0"/>
          </a:xfrm>
          <a:prstGeom prst="line">
            <a:avLst/>
          </a:prstGeom>
          <a:noFill/>
          <a:ln w="9525">
            <a:solidFill>
              <a:schemeClr val="tx1"/>
            </a:solidFill>
            <a:round/>
            <a:headEnd/>
            <a:tailEnd/>
          </a:ln>
          <a:effectLst/>
        </p:spPr>
        <p:txBody>
          <a:bodyPr/>
          <a:lstStyle/>
          <a:p>
            <a:endParaRPr lang="en-US"/>
          </a:p>
        </p:txBody>
      </p:sp>
      <p:sp>
        <p:nvSpPr>
          <p:cNvPr id="32" name="Line 30"/>
          <p:cNvSpPr>
            <a:spLocks noChangeShapeType="1"/>
          </p:cNvSpPr>
          <p:nvPr/>
        </p:nvSpPr>
        <p:spPr bwMode="auto">
          <a:xfrm>
            <a:off x="5638800" y="5943600"/>
            <a:ext cx="685800" cy="0"/>
          </a:xfrm>
          <a:prstGeom prst="line">
            <a:avLst/>
          </a:prstGeom>
          <a:noFill/>
          <a:ln w="9525">
            <a:solidFill>
              <a:schemeClr val="tx1"/>
            </a:solidFill>
            <a:round/>
            <a:headEnd/>
            <a:tailEnd/>
          </a:ln>
          <a:effectLst/>
        </p:spPr>
        <p:txBody>
          <a:bodyPr/>
          <a:lstStyle/>
          <a:p>
            <a:endParaRPr lang="en-US"/>
          </a:p>
        </p:txBody>
      </p:sp>
      <p:sp>
        <p:nvSpPr>
          <p:cNvPr id="33" name="Line 31"/>
          <p:cNvSpPr>
            <a:spLocks noChangeShapeType="1"/>
          </p:cNvSpPr>
          <p:nvPr/>
        </p:nvSpPr>
        <p:spPr bwMode="auto">
          <a:xfrm>
            <a:off x="5638800" y="6096000"/>
            <a:ext cx="685800" cy="0"/>
          </a:xfrm>
          <a:prstGeom prst="line">
            <a:avLst/>
          </a:prstGeom>
          <a:noFill/>
          <a:ln w="9525">
            <a:solidFill>
              <a:schemeClr val="tx1"/>
            </a:solidFill>
            <a:round/>
            <a:headEnd/>
            <a:tailEnd/>
          </a:ln>
          <a:effectLst/>
        </p:spPr>
        <p:txBody>
          <a:bodyPr/>
          <a:lstStyle/>
          <a:p>
            <a:endParaRPr lang="en-US"/>
          </a:p>
        </p:txBody>
      </p:sp>
      <p:sp>
        <p:nvSpPr>
          <p:cNvPr id="34" name="Line 32"/>
          <p:cNvSpPr>
            <a:spLocks noChangeShapeType="1"/>
          </p:cNvSpPr>
          <p:nvPr/>
        </p:nvSpPr>
        <p:spPr bwMode="auto">
          <a:xfrm>
            <a:off x="6019800" y="4114800"/>
            <a:ext cx="0" cy="533400"/>
          </a:xfrm>
          <a:prstGeom prst="line">
            <a:avLst/>
          </a:prstGeom>
          <a:noFill/>
          <a:ln w="9525">
            <a:solidFill>
              <a:schemeClr val="tx1"/>
            </a:solidFill>
            <a:round/>
            <a:headEnd/>
            <a:tailEnd/>
          </a:ln>
          <a:effectLst/>
        </p:spPr>
        <p:txBody>
          <a:bodyPr/>
          <a:lstStyle/>
          <a:p>
            <a:endParaRPr lang="en-US"/>
          </a:p>
        </p:txBody>
      </p:sp>
      <p:sp>
        <p:nvSpPr>
          <p:cNvPr id="35" name="Line 33"/>
          <p:cNvSpPr>
            <a:spLocks noChangeShapeType="1"/>
          </p:cNvSpPr>
          <p:nvPr/>
        </p:nvSpPr>
        <p:spPr bwMode="auto">
          <a:xfrm flipH="1">
            <a:off x="5486400" y="4648200"/>
            <a:ext cx="533400" cy="0"/>
          </a:xfrm>
          <a:prstGeom prst="line">
            <a:avLst/>
          </a:prstGeom>
          <a:noFill/>
          <a:ln w="9525">
            <a:solidFill>
              <a:schemeClr val="tx1"/>
            </a:solidFill>
            <a:round/>
            <a:headEnd/>
            <a:tailEnd type="triangle" w="med" len="med"/>
          </a:ln>
          <a:effectLst/>
        </p:spPr>
        <p:txBody>
          <a:bodyPr/>
          <a:lstStyle/>
          <a:p>
            <a:endParaRPr lang="en-US"/>
          </a:p>
        </p:txBody>
      </p:sp>
      <p:sp>
        <p:nvSpPr>
          <p:cNvPr id="36" name="Line 34"/>
          <p:cNvSpPr>
            <a:spLocks noChangeShapeType="1"/>
          </p:cNvSpPr>
          <p:nvPr/>
        </p:nvSpPr>
        <p:spPr bwMode="auto">
          <a:xfrm>
            <a:off x="4495800" y="3733800"/>
            <a:ext cx="0" cy="533400"/>
          </a:xfrm>
          <a:prstGeom prst="line">
            <a:avLst/>
          </a:prstGeom>
          <a:noFill/>
          <a:ln w="9525">
            <a:solidFill>
              <a:schemeClr val="tx1"/>
            </a:solidFill>
            <a:round/>
            <a:headEnd/>
            <a:tailEnd type="triangle" w="med" len="med"/>
          </a:ln>
          <a:effectLst/>
        </p:spPr>
        <p:txBody>
          <a:bodyPr/>
          <a:lstStyle/>
          <a:p>
            <a:endParaRPr lang="en-US"/>
          </a:p>
        </p:txBody>
      </p:sp>
      <p:sp>
        <p:nvSpPr>
          <p:cNvPr id="37" name="Rectangle 35"/>
          <p:cNvSpPr>
            <a:spLocks noChangeArrowheads="1"/>
          </p:cNvSpPr>
          <p:nvPr/>
        </p:nvSpPr>
        <p:spPr bwMode="auto">
          <a:xfrm>
            <a:off x="6629400" y="5334000"/>
            <a:ext cx="685800" cy="3048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38" name="Line 36"/>
          <p:cNvSpPr>
            <a:spLocks noChangeShapeType="1"/>
          </p:cNvSpPr>
          <p:nvPr/>
        </p:nvSpPr>
        <p:spPr bwMode="auto">
          <a:xfrm>
            <a:off x="6934200" y="5334000"/>
            <a:ext cx="0" cy="304800"/>
          </a:xfrm>
          <a:prstGeom prst="line">
            <a:avLst/>
          </a:prstGeom>
          <a:noFill/>
          <a:ln w="9525">
            <a:solidFill>
              <a:schemeClr val="tx1"/>
            </a:solidFill>
            <a:round/>
            <a:headEnd/>
            <a:tailEnd/>
          </a:ln>
          <a:effectLst/>
        </p:spPr>
        <p:txBody>
          <a:bodyPr/>
          <a:lstStyle/>
          <a:p>
            <a:endParaRPr lang="en-US"/>
          </a:p>
        </p:txBody>
      </p:sp>
      <p:sp>
        <p:nvSpPr>
          <p:cNvPr id="39" name="Line 37"/>
          <p:cNvSpPr>
            <a:spLocks noChangeShapeType="1"/>
          </p:cNvSpPr>
          <p:nvPr/>
        </p:nvSpPr>
        <p:spPr bwMode="auto">
          <a:xfrm>
            <a:off x="5181600" y="4876800"/>
            <a:ext cx="0" cy="609600"/>
          </a:xfrm>
          <a:prstGeom prst="line">
            <a:avLst/>
          </a:prstGeom>
          <a:noFill/>
          <a:ln w="9525">
            <a:solidFill>
              <a:schemeClr val="tx1"/>
            </a:solidFill>
            <a:round/>
            <a:headEnd/>
            <a:tailEnd/>
          </a:ln>
          <a:effectLst/>
        </p:spPr>
        <p:txBody>
          <a:bodyPr/>
          <a:lstStyle/>
          <a:p>
            <a:endParaRPr lang="en-US"/>
          </a:p>
        </p:txBody>
      </p:sp>
      <p:sp>
        <p:nvSpPr>
          <p:cNvPr id="40" name="Line 38"/>
          <p:cNvSpPr>
            <a:spLocks noChangeShapeType="1"/>
          </p:cNvSpPr>
          <p:nvPr/>
        </p:nvSpPr>
        <p:spPr bwMode="auto">
          <a:xfrm>
            <a:off x="5181600" y="5486400"/>
            <a:ext cx="457200" cy="0"/>
          </a:xfrm>
          <a:prstGeom prst="line">
            <a:avLst/>
          </a:prstGeom>
          <a:noFill/>
          <a:ln w="9525">
            <a:solidFill>
              <a:schemeClr val="tx1"/>
            </a:solidFill>
            <a:round/>
            <a:headEnd/>
            <a:tailEnd type="triangle" w="med" len="med"/>
          </a:ln>
          <a:effectLst/>
        </p:spPr>
        <p:txBody>
          <a:bodyPr/>
          <a:lstStyle/>
          <a:p>
            <a:endParaRPr lang="en-US"/>
          </a:p>
        </p:txBody>
      </p:sp>
      <p:sp>
        <p:nvSpPr>
          <p:cNvPr id="41" name="Line 39"/>
          <p:cNvSpPr>
            <a:spLocks noChangeShapeType="1"/>
          </p:cNvSpPr>
          <p:nvPr/>
        </p:nvSpPr>
        <p:spPr bwMode="auto">
          <a:xfrm>
            <a:off x="6324600" y="5486400"/>
            <a:ext cx="304800" cy="0"/>
          </a:xfrm>
          <a:prstGeom prst="line">
            <a:avLst/>
          </a:prstGeom>
          <a:noFill/>
          <a:ln w="9525">
            <a:solidFill>
              <a:schemeClr val="tx1"/>
            </a:solidFill>
            <a:round/>
            <a:headEnd/>
            <a:tailEnd type="triangle" w="med" len="med"/>
          </a:ln>
          <a:effectLst/>
        </p:spPr>
        <p:txBody>
          <a:bodyPr/>
          <a:lstStyle/>
          <a:p>
            <a:endParaRPr lang="en-US"/>
          </a:p>
        </p:txBody>
      </p:sp>
      <p:sp>
        <p:nvSpPr>
          <p:cNvPr id="42" name="Line 40"/>
          <p:cNvSpPr>
            <a:spLocks noChangeShapeType="1"/>
          </p:cNvSpPr>
          <p:nvPr/>
        </p:nvSpPr>
        <p:spPr bwMode="auto">
          <a:xfrm>
            <a:off x="7315200" y="5486400"/>
            <a:ext cx="304800" cy="0"/>
          </a:xfrm>
          <a:prstGeom prst="line">
            <a:avLst/>
          </a:prstGeom>
          <a:noFill/>
          <a:ln w="9525">
            <a:solidFill>
              <a:schemeClr val="tx1"/>
            </a:solidFill>
            <a:round/>
            <a:headEnd/>
            <a:tailEnd type="triangle" w="med" len="med"/>
          </a:ln>
          <a:effectLst/>
        </p:spPr>
        <p:txBody>
          <a:bodyPr/>
          <a:lstStyle/>
          <a:p>
            <a:endParaRPr lang="en-US"/>
          </a:p>
        </p:txBody>
      </p:sp>
      <p:sp>
        <p:nvSpPr>
          <p:cNvPr id="43" name="Text Box 41"/>
          <p:cNvSpPr txBox="1">
            <a:spLocks noChangeArrowheads="1"/>
          </p:cNvSpPr>
          <p:nvPr/>
        </p:nvSpPr>
        <p:spPr bwMode="auto">
          <a:xfrm>
            <a:off x="762000" y="2971800"/>
            <a:ext cx="685800" cy="366713"/>
          </a:xfrm>
          <a:prstGeom prst="rect">
            <a:avLst/>
          </a:prstGeom>
          <a:noFill/>
          <a:ln w="9525">
            <a:noFill/>
            <a:miter lim="800000"/>
            <a:headEnd/>
            <a:tailEnd/>
          </a:ln>
          <a:effectLst/>
        </p:spPr>
        <p:txBody>
          <a:bodyPr>
            <a:spAutoFit/>
          </a:bodyPr>
          <a:lstStyle/>
          <a:p>
            <a:pPr>
              <a:spcBef>
                <a:spcPct val="50000"/>
              </a:spcBef>
            </a:pPr>
            <a:r>
              <a:rPr lang="en-US"/>
              <a:t>CPU</a:t>
            </a:r>
          </a:p>
        </p:txBody>
      </p:sp>
      <p:sp>
        <p:nvSpPr>
          <p:cNvPr id="44" name="Text Box 42"/>
          <p:cNvSpPr txBox="1">
            <a:spLocks noChangeArrowheads="1"/>
          </p:cNvSpPr>
          <p:nvPr/>
        </p:nvSpPr>
        <p:spPr bwMode="auto">
          <a:xfrm>
            <a:off x="2286000" y="3124200"/>
            <a:ext cx="304800" cy="366713"/>
          </a:xfrm>
          <a:prstGeom prst="rect">
            <a:avLst/>
          </a:prstGeom>
          <a:noFill/>
          <a:ln w="9525">
            <a:noFill/>
            <a:miter lim="800000"/>
            <a:headEnd/>
            <a:tailEnd/>
          </a:ln>
          <a:effectLst/>
        </p:spPr>
        <p:txBody>
          <a:bodyPr>
            <a:spAutoFit/>
          </a:bodyPr>
          <a:lstStyle/>
          <a:p>
            <a:pPr>
              <a:spcBef>
                <a:spcPct val="50000"/>
              </a:spcBef>
            </a:pPr>
            <a:r>
              <a:rPr lang="en-US"/>
              <a:t>s</a:t>
            </a:r>
          </a:p>
        </p:txBody>
      </p:sp>
      <p:sp>
        <p:nvSpPr>
          <p:cNvPr id="45" name="Text Box 43"/>
          <p:cNvSpPr txBox="1">
            <a:spLocks noChangeArrowheads="1"/>
          </p:cNvSpPr>
          <p:nvPr/>
        </p:nvSpPr>
        <p:spPr bwMode="auto">
          <a:xfrm>
            <a:off x="2819400" y="3124200"/>
            <a:ext cx="533400" cy="366713"/>
          </a:xfrm>
          <a:prstGeom prst="rect">
            <a:avLst/>
          </a:prstGeom>
          <a:noFill/>
          <a:ln w="9525">
            <a:noFill/>
            <a:miter lim="800000"/>
            <a:headEnd/>
            <a:tailEnd/>
          </a:ln>
          <a:effectLst/>
        </p:spPr>
        <p:txBody>
          <a:bodyPr>
            <a:spAutoFit/>
          </a:bodyPr>
          <a:lstStyle/>
          <a:p>
            <a:pPr>
              <a:spcBef>
                <a:spcPct val="50000"/>
              </a:spcBef>
            </a:pPr>
            <a:r>
              <a:rPr lang="en-US"/>
              <a:t>so</a:t>
            </a:r>
          </a:p>
        </p:txBody>
      </p:sp>
      <p:sp>
        <p:nvSpPr>
          <p:cNvPr id="46" name="Text Box 44"/>
          <p:cNvSpPr txBox="1">
            <a:spLocks noChangeArrowheads="1"/>
          </p:cNvSpPr>
          <p:nvPr/>
        </p:nvSpPr>
        <p:spPr bwMode="auto">
          <a:xfrm>
            <a:off x="4038600" y="1676400"/>
            <a:ext cx="609600" cy="730250"/>
          </a:xfrm>
          <a:prstGeom prst="rect">
            <a:avLst/>
          </a:prstGeom>
          <a:noFill/>
          <a:ln w="9525">
            <a:noFill/>
            <a:miter lim="800000"/>
            <a:headEnd/>
            <a:tailEnd/>
          </a:ln>
          <a:effectLst/>
        </p:spPr>
        <p:txBody>
          <a:bodyPr>
            <a:spAutoFit/>
          </a:bodyPr>
          <a:lstStyle/>
          <a:p>
            <a:pPr>
              <a:spcBef>
                <a:spcPct val="50000"/>
              </a:spcBef>
            </a:pPr>
            <a:r>
              <a:rPr lang="en-US" sz="1400"/>
              <a:t>Segment limit</a:t>
            </a:r>
          </a:p>
        </p:txBody>
      </p:sp>
      <p:sp>
        <p:nvSpPr>
          <p:cNvPr id="47" name="Text Box 45"/>
          <p:cNvSpPr txBox="1">
            <a:spLocks noChangeArrowheads="1"/>
          </p:cNvSpPr>
          <p:nvPr/>
        </p:nvSpPr>
        <p:spPr bwMode="auto">
          <a:xfrm>
            <a:off x="4800600" y="1676400"/>
            <a:ext cx="685800" cy="730250"/>
          </a:xfrm>
          <a:prstGeom prst="rect">
            <a:avLst/>
          </a:prstGeom>
          <a:noFill/>
          <a:ln w="9525">
            <a:noFill/>
            <a:miter lim="800000"/>
            <a:headEnd/>
            <a:tailEnd/>
          </a:ln>
          <a:effectLst/>
        </p:spPr>
        <p:txBody>
          <a:bodyPr>
            <a:spAutoFit/>
          </a:bodyPr>
          <a:lstStyle/>
          <a:p>
            <a:pPr>
              <a:spcBef>
                <a:spcPct val="50000"/>
              </a:spcBef>
            </a:pPr>
            <a:r>
              <a:rPr lang="en-US" sz="1400"/>
              <a:t>Page table base</a:t>
            </a:r>
          </a:p>
        </p:txBody>
      </p:sp>
      <p:sp>
        <p:nvSpPr>
          <p:cNvPr id="48" name="Text Box 47"/>
          <p:cNvSpPr txBox="1">
            <a:spLocks noChangeArrowheads="1"/>
          </p:cNvSpPr>
          <p:nvPr/>
        </p:nvSpPr>
        <p:spPr bwMode="auto">
          <a:xfrm>
            <a:off x="4267200" y="3200400"/>
            <a:ext cx="381000" cy="366713"/>
          </a:xfrm>
          <a:prstGeom prst="rect">
            <a:avLst/>
          </a:prstGeom>
          <a:noFill/>
          <a:ln w="9525">
            <a:noFill/>
            <a:miter lim="800000"/>
            <a:headEnd/>
            <a:tailEnd/>
          </a:ln>
          <a:effectLst/>
        </p:spPr>
        <p:txBody>
          <a:bodyPr>
            <a:spAutoFit/>
          </a:bodyPr>
          <a:lstStyle/>
          <a:p>
            <a:pPr>
              <a:spcBef>
                <a:spcPct val="50000"/>
              </a:spcBef>
            </a:pPr>
            <a:r>
              <a:rPr lang="en-US"/>
              <a:t>&lt;</a:t>
            </a:r>
          </a:p>
        </p:txBody>
      </p:sp>
      <p:sp>
        <p:nvSpPr>
          <p:cNvPr id="49" name="Text Box 48"/>
          <p:cNvSpPr txBox="1">
            <a:spLocks noChangeArrowheads="1"/>
          </p:cNvSpPr>
          <p:nvPr/>
        </p:nvSpPr>
        <p:spPr bwMode="auto">
          <a:xfrm>
            <a:off x="4724400" y="2895600"/>
            <a:ext cx="990600" cy="304800"/>
          </a:xfrm>
          <a:prstGeom prst="rect">
            <a:avLst/>
          </a:prstGeom>
          <a:noFill/>
          <a:ln w="9525">
            <a:noFill/>
            <a:miter lim="800000"/>
            <a:headEnd/>
            <a:tailEnd/>
          </a:ln>
          <a:effectLst/>
        </p:spPr>
        <p:txBody>
          <a:bodyPr>
            <a:spAutoFit/>
          </a:bodyPr>
          <a:lstStyle/>
          <a:p>
            <a:pPr>
              <a:spcBef>
                <a:spcPct val="50000"/>
              </a:spcBef>
            </a:pPr>
            <a:r>
              <a:rPr lang="en-US" sz="1400"/>
              <a:t>yes</a:t>
            </a:r>
          </a:p>
        </p:txBody>
      </p:sp>
      <p:sp>
        <p:nvSpPr>
          <p:cNvPr id="50" name="Text Box 49"/>
          <p:cNvSpPr txBox="1">
            <a:spLocks noChangeArrowheads="1"/>
          </p:cNvSpPr>
          <p:nvPr/>
        </p:nvSpPr>
        <p:spPr bwMode="auto">
          <a:xfrm>
            <a:off x="4038600" y="3657600"/>
            <a:ext cx="838200" cy="304800"/>
          </a:xfrm>
          <a:prstGeom prst="rect">
            <a:avLst/>
          </a:prstGeom>
          <a:noFill/>
          <a:ln w="9525">
            <a:noFill/>
            <a:miter lim="800000"/>
            <a:headEnd/>
            <a:tailEnd/>
          </a:ln>
          <a:effectLst/>
        </p:spPr>
        <p:txBody>
          <a:bodyPr>
            <a:spAutoFit/>
          </a:bodyPr>
          <a:lstStyle/>
          <a:p>
            <a:pPr>
              <a:spcBef>
                <a:spcPct val="50000"/>
              </a:spcBef>
            </a:pPr>
            <a:r>
              <a:rPr lang="en-US" sz="1400"/>
              <a:t>no</a:t>
            </a:r>
          </a:p>
        </p:txBody>
      </p:sp>
      <p:sp>
        <p:nvSpPr>
          <p:cNvPr id="51" name="Text Box 50"/>
          <p:cNvSpPr txBox="1">
            <a:spLocks noChangeArrowheads="1"/>
          </p:cNvSpPr>
          <p:nvPr/>
        </p:nvSpPr>
        <p:spPr bwMode="auto">
          <a:xfrm>
            <a:off x="5029200" y="4343400"/>
            <a:ext cx="304800" cy="366713"/>
          </a:xfrm>
          <a:prstGeom prst="rect">
            <a:avLst/>
          </a:prstGeom>
          <a:noFill/>
          <a:ln w="9525">
            <a:noFill/>
            <a:miter lim="800000"/>
            <a:headEnd/>
            <a:tailEnd/>
          </a:ln>
          <a:effectLst/>
        </p:spPr>
        <p:txBody>
          <a:bodyPr>
            <a:spAutoFit/>
          </a:bodyPr>
          <a:lstStyle/>
          <a:p>
            <a:pPr>
              <a:spcBef>
                <a:spcPct val="50000"/>
              </a:spcBef>
            </a:pPr>
            <a:r>
              <a:rPr lang="en-US"/>
              <a:t>+</a:t>
            </a:r>
          </a:p>
        </p:txBody>
      </p:sp>
      <p:sp>
        <p:nvSpPr>
          <p:cNvPr id="52" name="Text Box 51"/>
          <p:cNvSpPr txBox="1">
            <a:spLocks noChangeArrowheads="1"/>
          </p:cNvSpPr>
          <p:nvPr/>
        </p:nvSpPr>
        <p:spPr bwMode="auto">
          <a:xfrm>
            <a:off x="2057400" y="3581400"/>
            <a:ext cx="1371600" cy="517525"/>
          </a:xfrm>
          <a:prstGeom prst="rect">
            <a:avLst/>
          </a:prstGeom>
          <a:noFill/>
          <a:ln w="9525">
            <a:noFill/>
            <a:miter lim="800000"/>
            <a:headEnd/>
            <a:tailEnd/>
          </a:ln>
          <a:effectLst/>
        </p:spPr>
        <p:txBody>
          <a:bodyPr>
            <a:spAutoFit/>
          </a:bodyPr>
          <a:lstStyle/>
          <a:p>
            <a:pPr>
              <a:spcBef>
                <a:spcPct val="50000"/>
              </a:spcBef>
            </a:pPr>
            <a:r>
              <a:rPr lang="en-US" sz="1400"/>
              <a:t>Logical address</a:t>
            </a:r>
          </a:p>
        </p:txBody>
      </p:sp>
      <p:sp>
        <p:nvSpPr>
          <p:cNvPr id="53" name="Text Box 52"/>
          <p:cNvSpPr txBox="1">
            <a:spLocks noChangeArrowheads="1"/>
          </p:cNvSpPr>
          <p:nvPr/>
        </p:nvSpPr>
        <p:spPr bwMode="auto">
          <a:xfrm>
            <a:off x="4038600" y="4343400"/>
            <a:ext cx="1066800" cy="517525"/>
          </a:xfrm>
          <a:prstGeom prst="rect">
            <a:avLst/>
          </a:prstGeom>
          <a:noFill/>
          <a:ln w="9525">
            <a:noFill/>
            <a:miter lim="800000"/>
            <a:headEnd/>
            <a:tailEnd/>
          </a:ln>
          <a:effectLst/>
        </p:spPr>
        <p:txBody>
          <a:bodyPr>
            <a:spAutoFit/>
          </a:bodyPr>
          <a:lstStyle/>
          <a:p>
            <a:pPr>
              <a:spcBef>
                <a:spcPct val="50000"/>
              </a:spcBef>
            </a:pPr>
            <a:r>
              <a:rPr lang="en-US" sz="1400"/>
              <a:t>Memory trap</a:t>
            </a:r>
          </a:p>
        </p:txBody>
      </p:sp>
      <p:sp>
        <p:nvSpPr>
          <p:cNvPr id="54" name="Text Box 53"/>
          <p:cNvSpPr txBox="1">
            <a:spLocks noChangeArrowheads="1"/>
          </p:cNvSpPr>
          <p:nvPr/>
        </p:nvSpPr>
        <p:spPr bwMode="auto">
          <a:xfrm>
            <a:off x="6096000" y="3200400"/>
            <a:ext cx="381000" cy="304800"/>
          </a:xfrm>
          <a:prstGeom prst="rect">
            <a:avLst/>
          </a:prstGeom>
          <a:noFill/>
          <a:ln w="9525">
            <a:noFill/>
            <a:miter lim="800000"/>
            <a:headEnd/>
            <a:tailEnd/>
          </a:ln>
          <a:effectLst/>
        </p:spPr>
        <p:txBody>
          <a:bodyPr>
            <a:spAutoFit/>
          </a:bodyPr>
          <a:lstStyle/>
          <a:p>
            <a:pPr>
              <a:spcBef>
                <a:spcPct val="50000"/>
              </a:spcBef>
            </a:pPr>
            <a:r>
              <a:rPr lang="en-US" sz="1400"/>
              <a:t>so</a:t>
            </a:r>
          </a:p>
        </p:txBody>
      </p:sp>
      <p:sp>
        <p:nvSpPr>
          <p:cNvPr id="55" name="Text Box 54"/>
          <p:cNvSpPr txBox="1">
            <a:spLocks noChangeArrowheads="1"/>
          </p:cNvSpPr>
          <p:nvPr/>
        </p:nvSpPr>
        <p:spPr bwMode="auto">
          <a:xfrm>
            <a:off x="5791200" y="3810000"/>
            <a:ext cx="358775" cy="304800"/>
          </a:xfrm>
          <a:prstGeom prst="rect">
            <a:avLst/>
          </a:prstGeom>
          <a:noFill/>
          <a:ln w="9525">
            <a:noFill/>
            <a:miter lim="800000"/>
            <a:headEnd/>
            <a:tailEnd/>
          </a:ln>
          <a:effectLst/>
        </p:spPr>
        <p:txBody>
          <a:bodyPr>
            <a:spAutoFit/>
          </a:bodyPr>
          <a:lstStyle/>
          <a:p>
            <a:pPr>
              <a:spcBef>
                <a:spcPct val="50000"/>
              </a:spcBef>
            </a:pPr>
            <a:r>
              <a:rPr lang="en-US" sz="1400"/>
              <a:t>p</a:t>
            </a:r>
          </a:p>
        </p:txBody>
      </p:sp>
      <p:sp>
        <p:nvSpPr>
          <p:cNvPr id="56" name="Text Box 55"/>
          <p:cNvSpPr txBox="1">
            <a:spLocks noChangeArrowheads="1"/>
          </p:cNvSpPr>
          <p:nvPr/>
        </p:nvSpPr>
        <p:spPr bwMode="auto">
          <a:xfrm>
            <a:off x="6400800" y="3810000"/>
            <a:ext cx="685800" cy="304800"/>
          </a:xfrm>
          <a:prstGeom prst="rect">
            <a:avLst/>
          </a:prstGeom>
          <a:noFill/>
          <a:ln w="9525">
            <a:noFill/>
            <a:miter lim="800000"/>
            <a:headEnd/>
            <a:tailEnd/>
          </a:ln>
          <a:effectLst/>
        </p:spPr>
        <p:txBody>
          <a:bodyPr>
            <a:spAutoFit/>
          </a:bodyPr>
          <a:lstStyle/>
          <a:p>
            <a:pPr>
              <a:spcBef>
                <a:spcPct val="50000"/>
              </a:spcBef>
            </a:pPr>
            <a:r>
              <a:rPr lang="en-US" sz="1400"/>
              <a:t>po</a:t>
            </a:r>
          </a:p>
        </p:txBody>
      </p:sp>
      <p:sp>
        <p:nvSpPr>
          <p:cNvPr id="57" name="Text Box 56"/>
          <p:cNvSpPr txBox="1">
            <a:spLocks noChangeArrowheads="1"/>
          </p:cNvSpPr>
          <p:nvPr/>
        </p:nvSpPr>
        <p:spPr bwMode="auto">
          <a:xfrm>
            <a:off x="7924800" y="2971800"/>
            <a:ext cx="1447800" cy="517525"/>
          </a:xfrm>
          <a:prstGeom prst="rect">
            <a:avLst/>
          </a:prstGeom>
          <a:noFill/>
          <a:ln w="9525">
            <a:noFill/>
            <a:miter lim="800000"/>
            <a:headEnd/>
            <a:tailEnd/>
          </a:ln>
          <a:effectLst/>
        </p:spPr>
        <p:txBody>
          <a:bodyPr>
            <a:spAutoFit/>
          </a:bodyPr>
          <a:lstStyle/>
          <a:p>
            <a:pPr>
              <a:spcBef>
                <a:spcPct val="50000"/>
              </a:spcBef>
            </a:pPr>
            <a:r>
              <a:rPr lang="en-US" sz="1400"/>
              <a:t>Physical memory</a:t>
            </a:r>
          </a:p>
        </p:txBody>
      </p:sp>
      <p:sp>
        <p:nvSpPr>
          <p:cNvPr id="58" name="Text Box 57"/>
          <p:cNvSpPr txBox="1">
            <a:spLocks noChangeArrowheads="1"/>
          </p:cNvSpPr>
          <p:nvPr/>
        </p:nvSpPr>
        <p:spPr bwMode="auto">
          <a:xfrm>
            <a:off x="5562600" y="4800600"/>
            <a:ext cx="1828800" cy="517525"/>
          </a:xfrm>
          <a:prstGeom prst="rect">
            <a:avLst/>
          </a:prstGeom>
          <a:noFill/>
          <a:ln w="9525">
            <a:noFill/>
            <a:miter lim="800000"/>
            <a:headEnd/>
            <a:tailEnd/>
          </a:ln>
          <a:effectLst/>
        </p:spPr>
        <p:txBody>
          <a:bodyPr>
            <a:spAutoFit/>
          </a:bodyPr>
          <a:lstStyle/>
          <a:p>
            <a:pPr>
              <a:spcBef>
                <a:spcPct val="50000"/>
              </a:spcBef>
            </a:pPr>
            <a:r>
              <a:rPr lang="en-US" sz="1400"/>
              <a:t>Page table (for segment)</a:t>
            </a:r>
          </a:p>
        </p:txBody>
      </p:sp>
      <p:sp>
        <p:nvSpPr>
          <p:cNvPr id="59" name="Text Box 58"/>
          <p:cNvSpPr txBox="1">
            <a:spLocks noChangeArrowheads="1"/>
          </p:cNvSpPr>
          <p:nvPr/>
        </p:nvSpPr>
        <p:spPr bwMode="auto">
          <a:xfrm>
            <a:off x="5867400" y="5486400"/>
            <a:ext cx="304800" cy="304800"/>
          </a:xfrm>
          <a:prstGeom prst="rect">
            <a:avLst/>
          </a:prstGeom>
          <a:noFill/>
          <a:ln w="9525">
            <a:noFill/>
            <a:miter lim="800000"/>
            <a:headEnd/>
            <a:tailEnd/>
          </a:ln>
          <a:effectLst/>
        </p:spPr>
        <p:txBody>
          <a:bodyPr>
            <a:spAutoFit/>
          </a:bodyPr>
          <a:lstStyle/>
          <a:p>
            <a:pPr>
              <a:spcBef>
                <a:spcPct val="50000"/>
              </a:spcBef>
            </a:pPr>
            <a:r>
              <a:rPr lang="en-US" sz="1400"/>
              <a:t>f</a:t>
            </a:r>
          </a:p>
        </p:txBody>
      </p:sp>
      <p:sp>
        <p:nvSpPr>
          <p:cNvPr id="60" name="Rectangle 59"/>
          <p:cNvSpPr>
            <a:spLocks noChangeArrowheads="1"/>
          </p:cNvSpPr>
          <p:nvPr/>
        </p:nvSpPr>
        <p:spPr bwMode="auto">
          <a:xfrm>
            <a:off x="6629400" y="5334000"/>
            <a:ext cx="247650" cy="366713"/>
          </a:xfrm>
          <a:prstGeom prst="rect">
            <a:avLst/>
          </a:prstGeom>
          <a:noFill/>
          <a:ln w="9525">
            <a:noFill/>
            <a:miter lim="800000"/>
            <a:headEnd/>
            <a:tailEnd/>
          </a:ln>
          <a:effectLst/>
        </p:spPr>
        <p:txBody>
          <a:bodyPr wrap="none">
            <a:spAutoFit/>
          </a:bodyPr>
          <a:lstStyle/>
          <a:p>
            <a:r>
              <a:rPr lang="en-US"/>
              <a:t>f</a:t>
            </a:r>
          </a:p>
        </p:txBody>
      </p:sp>
      <p:sp>
        <p:nvSpPr>
          <p:cNvPr id="61" name="Rectangle 60"/>
          <p:cNvSpPr>
            <a:spLocks noChangeArrowheads="1"/>
          </p:cNvSpPr>
          <p:nvPr/>
        </p:nvSpPr>
        <p:spPr bwMode="auto">
          <a:xfrm>
            <a:off x="6934200" y="5334000"/>
            <a:ext cx="381000" cy="304800"/>
          </a:xfrm>
          <a:prstGeom prst="rect">
            <a:avLst/>
          </a:prstGeom>
          <a:noFill/>
          <a:ln w="9525">
            <a:noFill/>
            <a:miter lim="800000"/>
            <a:headEnd/>
            <a:tailEnd/>
          </a:ln>
          <a:effectLst/>
        </p:spPr>
        <p:txBody>
          <a:bodyPr wrap="none">
            <a:spAutoFit/>
          </a:bodyPr>
          <a:lstStyle/>
          <a:p>
            <a:r>
              <a:rPr lang="en-US" sz="1400"/>
              <a:t>po</a:t>
            </a:r>
          </a:p>
        </p:txBody>
      </p:sp>
      <p:sp>
        <p:nvSpPr>
          <p:cNvPr id="62" name="Title 1"/>
          <p:cNvSpPr>
            <a:spLocks noGrp="1"/>
          </p:cNvSpPr>
          <p:nvPr>
            <p:ph type="title"/>
          </p:nvPr>
        </p:nvSpPr>
        <p:spPr/>
        <p:txBody>
          <a:bodyPr/>
          <a:lstStyle/>
          <a:p>
            <a:r>
              <a:rPr lang="en-US" sz="3600" dirty="0" smtClean="0"/>
              <a:t>ADDRESS TRANSLATION</a:t>
            </a:r>
            <a:endParaRPr lang="en-US" sz="3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ADVANTAGES</a:t>
            </a:r>
            <a:endParaRPr lang="en-US" sz="3600" dirty="0"/>
          </a:p>
        </p:txBody>
      </p:sp>
      <p:sp>
        <p:nvSpPr>
          <p:cNvPr id="3" name="Content Placeholder 2"/>
          <p:cNvSpPr>
            <a:spLocks noGrp="1"/>
          </p:cNvSpPr>
          <p:nvPr>
            <p:ph idx="1"/>
          </p:nvPr>
        </p:nvSpPr>
        <p:spPr>
          <a:xfrm>
            <a:off x="457200" y="1357298"/>
            <a:ext cx="8229600" cy="4768865"/>
          </a:xfrm>
        </p:spPr>
        <p:txBody>
          <a:bodyPr/>
          <a:lstStyle/>
          <a:p>
            <a:pPr>
              <a:tabLst>
                <a:tab pos="1141413" algn="l"/>
              </a:tabLst>
            </a:pPr>
            <a:r>
              <a:rPr lang="en-US" sz="2400" dirty="0" smtClean="0"/>
              <a:t>Reduce</a:t>
            </a:r>
            <a:r>
              <a:rPr lang="de-DE" sz="2400" dirty="0" smtClean="0"/>
              <a:t>s</a:t>
            </a:r>
            <a:r>
              <a:rPr lang="en-US" sz="2400" dirty="0" smtClean="0"/>
              <a:t> memory usage as opposed to pure paging</a:t>
            </a:r>
            <a:endParaRPr lang="de-DE" sz="2400" dirty="0" smtClean="0"/>
          </a:p>
          <a:p>
            <a:pPr lvl="1">
              <a:tabLst>
                <a:tab pos="1141413" algn="l"/>
              </a:tabLst>
            </a:pPr>
            <a:r>
              <a:rPr lang="de-DE" sz="2400" i="1" dirty="0" smtClean="0"/>
              <a:t>Page table size limited by segment size</a:t>
            </a:r>
          </a:p>
          <a:p>
            <a:pPr lvl="1">
              <a:tabLst>
                <a:tab pos="1141413" algn="l"/>
              </a:tabLst>
            </a:pPr>
            <a:r>
              <a:rPr lang="de-DE" sz="2400" i="1" dirty="0" smtClean="0"/>
              <a:t>Segment table has only one entry per actual segment</a:t>
            </a:r>
            <a:endParaRPr lang="en-US" sz="2400" i="1" dirty="0" smtClean="0"/>
          </a:p>
          <a:p>
            <a:r>
              <a:rPr lang="en-US" sz="2400" dirty="0" smtClean="0"/>
              <a:t>Share individual pages by copying page table entries.</a:t>
            </a:r>
          </a:p>
          <a:p>
            <a:r>
              <a:rPr lang="en-US" sz="2400" dirty="0" smtClean="0"/>
              <a:t>Share whole segments by sharing segment table entries, which is the same as sharing the page table for that segment.</a:t>
            </a:r>
          </a:p>
          <a:p>
            <a:pPr>
              <a:tabLst>
                <a:tab pos="1141413" algn="l"/>
              </a:tabLst>
            </a:pPr>
            <a:r>
              <a:rPr lang="en-US" sz="2400" dirty="0" smtClean="0"/>
              <a:t>Most advantages of paging</a:t>
            </a:r>
            <a:r>
              <a:rPr lang="de-DE" sz="2400" dirty="0" smtClean="0"/>
              <a:t> still hold</a:t>
            </a:r>
            <a:endParaRPr lang="en-US" sz="2400" dirty="0" smtClean="0"/>
          </a:p>
          <a:p>
            <a:pPr lvl="1">
              <a:tabLst>
                <a:tab pos="1141413" algn="l"/>
              </a:tabLst>
            </a:pPr>
            <a:r>
              <a:rPr lang="en-US" sz="2400" i="1" dirty="0" smtClean="0"/>
              <a:t>Simplifies memory allocation</a:t>
            </a:r>
          </a:p>
          <a:p>
            <a:pPr lvl="1">
              <a:tabLst>
                <a:tab pos="1141413" algn="l"/>
              </a:tabLst>
            </a:pPr>
            <a:r>
              <a:rPr lang="en-US" sz="2400" i="1" dirty="0" smtClean="0"/>
              <a:t>Eliminates external fragmentation.</a:t>
            </a:r>
          </a:p>
          <a:p>
            <a:pPr marL="465138" lvl="1" indent="-406400">
              <a:buFont typeface="Arial" pitchFamily="34" charset="0"/>
              <a:buChar char="•"/>
              <a:tabLst>
                <a:tab pos="1141413" algn="l"/>
              </a:tabLst>
            </a:pPr>
            <a:r>
              <a:rPr lang="en-US" sz="2400" dirty="0" smtClean="0"/>
              <a:t>In general this system combines the efficiency in paging with the protection and sharing capabilities of the segmentation.</a:t>
            </a:r>
          </a:p>
          <a:p>
            <a:endParaRPr lang="en-US" sz="2400" dirty="0" smtClean="0"/>
          </a:p>
          <a:p>
            <a:endParaRPr lang="en-US" sz="2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DISADVANTAGE</a:t>
            </a:r>
            <a:endParaRPr lang="en-US" sz="3600" dirty="0"/>
          </a:p>
        </p:txBody>
      </p:sp>
      <p:sp>
        <p:nvSpPr>
          <p:cNvPr id="4" name="Rectangle 3"/>
          <p:cNvSpPr>
            <a:spLocks noGrp="1" noChangeArrowheads="1"/>
          </p:cNvSpPr>
          <p:nvPr>
            <p:ph idx="1"/>
          </p:nvPr>
        </p:nvSpPr>
        <p:spPr/>
        <p:txBody>
          <a:bodyPr/>
          <a:lstStyle/>
          <a:p>
            <a:pPr>
              <a:tabLst>
                <a:tab pos="1141413" algn="l"/>
              </a:tabLst>
            </a:pPr>
            <a:r>
              <a:rPr lang="en-US" sz="2800" i="1" dirty="0"/>
              <a:t>Internal </a:t>
            </a:r>
            <a:r>
              <a:rPr lang="en-US" sz="2800" i="1" dirty="0" smtClean="0"/>
              <a:t>fragmentation</a:t>
            </a:r>
            <a:r>
              <a:rPr lang="en-US" sz="2400" i="1" dirty="0"/>
              <a:t> </a:t>
            </a:r>
            <a:r>
              <a:rPr lang="en-US" sz="2400" i="1" dirty="0" smtClean="0"/>
              <a:t>still exists…</a:t>
            </a:r>
            <a:endParaRPr lang="en-US" sz="2800" i="1" dirty="0"/>
          </a:p>
        </p:txBody>
      </p:sp>
      <p:grpSp>
        <p:nvGrpSpPr>
          <p:cNvPr id="5" name="Group 4"/>
          <p:cNvGrpSpPr>
            <a:grpSpLocks/>
          </p:cNvGrpSpPr>
          <p:nvPr/>
        </p:nvGrpSpPr>
        <p:grpSpPr bwMode="auto">
          <a:xfrm>
            <a:off x="1857356" y="2428868"/>
            <a:ext cx="5024438" cy="2065338"/>
            <a:chOff x="1104" y="2112"/>
            <a:chExt cx="3165" cy="1301"/>
          </a:xfrm>
        </p:grpSpPr>
        <p:grpSp>
          <p:nvGrpSpPr>
            <p:cNvPr id="6" name="Group 5"/>
            <p:cNvGrpSpPr>
              <a:grpSpLocks/>
            </p:cNvGrpSpPr>
            <p:nvPr/>
          </p:nvGrpSpPr>
          <p:grpSpPr bwMode="auto">
            <a:xfrm>
              <a:off x="1104" y="2112"/>
              <a:ext cx="3165" cy="432"/>
              <a:chOff x="864" y="2496"/>
              <a:chExt cx="3165" cy="432"/>
            </a:xfrm>
          </p:grpSpPr>
          <p:sp>
            <p:nvSpPr>
              <p:cNvPr id="8" name="Rectangle 6"/>
              <p:cNvSpPr>
                <a:spLocks noChangeArrowheads="1"/>
              </p:cNvSpPr>
              <p:nvPr/>
            </p:nvSpPr>
            <p:spPr bwMode="auto">
              <a:xfrm>
                <a:off x="864" y="2544"/>
                <a:ext cx="576" cy="384"/>
              </a:xfrm>
              <a:prstGeom prst="rect">
                <a:avLst/>
              </a:prstGeom>
              <a:solidFill>
                <a:schemeClr val="bg1"/>
              </a:solidFill>
              <a:ln w="28575">
                <a:solidFill>
                  <a:schemeClr val="tx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864" y="2544"/>
                <a:ext cx="576" cy="288"/>
              </a:xfrm>
              <a:prstGeom prst="rect">
                <a:avLst/>
              </a:prstGeom>
              <a:solidFill>
                <a:srgbClr val="FFA7F9"/>
              </a:solidFill>
              <a:ln w="28575">
                <a:noFill/>
                <a:miter lim="800000"/>
                <a:headEnd/>
                <a:tailEnd/>
              </a:ln>
              <a:effectLst/>
            </p:spPr>
            <p:txBody>
              <a:bodyPr wrap="none" anchor="ctr"/>
              <a:lstStyle/>
              <a:p>
                <a:endParaRPr lang="en-US"/>
              </a:p>
            </p:txBody>
          </p:sp>
          <p:sp>
            <p:nvSpPr>
              <p:cNvPr id="10" name="Rectangle 8"/>
              <p:cNvSpPr>
                <a:spLocks noChangeArrowheads="1"/>
              </p:cNvSpPr>
              <p:nvPr/>
            </p:nvSpPr>
            <p:spPr bwMode="auto">
              <a:xfrm>
                <a:off x="864" y="2544"/>
                <a:ext cx="576" cy="192"/>
              </a:xfrm>
              <a:prstGeom prst="rect">
                <a:avLst/>
              </a:prstGeom>
              <a:noFill/>
              <a:ln w="28575">
                <a:solidFill>
                  <a:schemeClr val="tx1"/>
                </a:solidFill>
                <a:miter lim="800000"/>
                <a:headEnd/>
                <a:tailEnd/>
              </a:ln>
              <a:effectLst/>
            </p:spPr>
            <p:txBody>
              <a:bodyPr wrap="none" anchor="ctr"/>
              <a:lstStyle/>
              <a:p>
                <a:pPr algn="ctr"/>
                <a:r>
                  <a:rPr lang="de-DE" dirty="0">
                    <a:latin typeface="Tahoma" pitchFamily="34" charset="0"/>
                  </a:rPr>
                  <a:t>Page 1</a:t>
                </a:r>
                <a:endParaRPr lang="en-US" dirty="0">
                  <a:latin typeface="Tahoma" pitchFamily="34" charset="0"/>
                </a:endParaRPr>
              </a:p>
            </p:txBody>
          </p:sp>
          <p:sp>
            <p:nvSpPr>
              <p:cNvPr id="11" name="Rectangle 9"/>
              <p:cNvSpPr>
                <a:spLocks noChangeArrowheads="1"/>
              </p:cNvSpPr>
              <p:nvPr/>
            </p:nvSpPr>
            <p:spPr bwMode="auto">
              <a:xfrm>
                <a:off x="864" y="2736"/>
                <a:ext cx="576" cy="192"/>
              </a:xfrm>
              <a:prstGeom prst="rect">
                <a:avLst/>
              </a:prstGeom>
              <a:noFill/>
              <a:ln w="28575">
                <a:solidFill>
                  <a:schemeClr val="tx1"/>
                </a:solidFill>
                <a:miter lim="800000"/>
                <a:headEnd/>
                <a:tailEnd/>
              </a:ln>
              <a:effectLst/>
            </p:spPr>
            <p:txBody>
              <a:bodyPr wrap="none" anchor="ctr"/>
              <a:lstStyle/>
              <a:p>
                <a:pPr algn="ctr"/>
                <a:r>
                  <a:rPr lang="de-DE">
                    <a:latin typeface="Tahoma" pitchFamily="34" charset="0"/>
                  </a:rPr>
                  <a:t>Page 2</a:t>
                </a:r>
                <a:endParaRPr lang="en-US">
                  <a:latin typeface="Tahoma" pitchFamily="34" charset="0"/>
                </a:endParaRPr>
              </a:p>
            </p:txBody>
          </p:sp>
          <p:sp>
            <p:nvSpPr>
              <p:cNvPr id="12" name="Text Box 10"/>
              <p:cNvSpPr txBox="1">
                <a:spLocks noChangeArrowheads="1"/>
              </p:cNvSpPr>
              <p:nvPr/>
            </p:nvSpPr>
            <p:spPr bwMode="auto">
              <a:xfrm>
                <a:off x="1488" y="2496"/>
                <a:ext cx="2541" cy="404"/>
              </a:xfrm>
              <a:prstGeom prst="rect">
                <a:avLst/>
              </a:prstGeom>
              <a:noFill/>
              <a:ln w="28575">
                <a:noFill/>
                <a:miter lim="800000"/>
                <a:headEnd/>
                <a:tailEnd/>
              </a:ln>
              <a:effectLst/>
            </p:spPr>
            <p:txBody>
              <a:bodyPr wrap="none">
                <a:spAutoFit/>
              </a:bodyPr>
              <a:lstStyle/>
              <a:p>
                <a:r>
                  <a:rPr lang="de-DE" dirty="0">
                    <a:latin typeface="Tahoma" pitchFamily="34" charset="0"/>
                  </a:rPr>
                  <a:t>Process requests a 6KB address range</a:t>
                </a:r>
              </a:p>
              <a:p>
                <a:r>
                  <a:rPr lang="de-DE" dirty="0">
                    <a:latin typeface="Tahoma" pitchFamily="34" charset="0"/>
                  </a:rPr>
                  <a:t>(4KB pages)</a:t>
                </a:r>
                <a:endParaRPr lang="en-US" dirty="0">
                  <a:latin typeface="Tahoma" pitchFamily="34" charset="0"/>
                </a:endParaRPr>
              </a:p>
            </p:txBody>
          </p:sp>
        </p:grpSp>
        <p:sp>
          <p:nvSpPr>
            <p:cNvPr id="7" name="AutoShape 11"/>
            <p:cNvSpPr>
              <a:spLocks/>
            </p:cNvSpPr>
            <p:nvPr/>
          </p:nvSpPr>
          <p:spPr bwMode="auto">
            <a:xfrm>
              <a:off x="2131" y="3029"/>
              <a:ext cx="1037" cy="384"/>
            </a:xfrm>
            <a:prstGeom prst="borderCallout2">
              <a:avLst>
                <a:gd name="adj1" fmla="val 18750"/>
                <a:gd name="adj2" fmla="val -4630"/>
                <a:gd name="adj3" fmla="val 18750"/>
                <a:gd name="adj4" fmla="val -4630"/>
                <a:gd name="adj5" fmla="val -137500"/>
                <a:gd name="adj6" fmla="val -48796"/>
              </a:avLst>
            </a:prstGeom>
            <a:solidFill>
              <a:schemeClr val="bg1"/>
            </a:solidFill>
            <a:ln w="9525">
              <a:solidFill>
                <a:schemeClr val="tx1"/>
              </a:solidFill>
              <a:miter lim="800000"/>
              <a:headEnd/>
              <a:tailEnd/>
            </a:ln>
            <a:effectLst/>
          </p:spPr>
          <p:txBody>
            <a:bodyPr/>
            <a:lstStyle/>
            <a:p>
              <a:pPr algn="ctr"/>
              <a:r>
                <a:rPr lang="de-DE">
                  <a:latin typeface="Tahoma" pitchFamily="34" charset="0"/>
                </a:rPr>
                <a:t>internal fragmentation</a:t>
              </a:r>
              <a:endParaRPr lang="en-US">
                <a:latin typeface="Tahoma" pitchFamily="34" charset="0"/>
              </a:endParaRPr>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EXAMPLE</a:t>
            </a:r>
            <a:endParaRPr lang="en-US" sz="4000" dirty="0"/>
          </a:p>
        </p:txBody>
      </p:sp>
      <p:sp>
        <p:nvSpPr>
          <p:cNvPr id="3" name="Content Placeholder 2"/>
          <p:cNvSpPr>
            <a:spLocks noGrp="1"/>
          </p:cNvSpPr>
          <p:nvPr>
            <p:ph idx="1"/>
          </p:nvPr>
        </p:nvSpPr>
        <p:spPr>
          <a:xfrm>
            <a:off x="500034" y="1571612"/>
            <a:ext cx="8229600" cy="4197361"/>
          </a:xfrm>
        </p:spPr>
        <p:txBody>
          <a:bodyPr/>
          <a:lstStyle/>
          <a:p>
            <a:endParaRPr lang="en-US" sz="2400" dirty="0"/>
          </a:p>
        </p:txBody>
      </p:sp>
      <p:sp>
        <p:nvSpPr>
          <p:cNvPr id="4" name="Rounded Rectangle 3"/>
          <p:cNvSpPr/>
          <p:nvPr/>
        </p:nvSpPr>
        <p:spPr>
          <a:xfrm>
            <a:off x="1214414" y="1714488"/>
            <a:ext cx="6643734" cy="31432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None/>
            </a:pPr>
            <a:r>
              <a:rPr lang="en-US" sz="2400" b="1" dirty="0" smtClean="0">
                <a:solidFill>
                  <a:srgbClr val="422C16"/>
                </a:solidFill>
              </a:rPr>
              <a:t>                   </a:t>
            </a:r>
            <a:r>
              <a:rPr lang="en-US" sz="2800" b="1" dirty="0" smtClean="0">
                <a:solidFill>
                  <a:srgbClr val="422C16"/>
                </a:solidFill>
              </a:rPr>
              <a:t>The Intel Pentium</a:t>
            </a:r>
            <a:endParaRPr lang="en-US" sz="2400" b="1" dirty="0" smtClean="0">
              <a:solidFill>
                <a:srgbClr val="422C16"/>
              </a:solidFill>
            </a:endParaRPr>
          </a:p>
          <a:p>
            <a:r>
              <a:rPr lang="en-US" sz="2400" dirty="0" smtClean="0">
                <a:solidFill>
                  <a:srgbClr val="422C16"/>
                </a:solidFill>
              </a:rPr>
              <a:t>Supports both segmentation and segmentation with paging. CPU generates logical address given to segmentation unit which in turn is handed over to  paging unit which generates physical address in main memory</a:t>
            </a:r>
          </a:p>
          <a:p>
            <a:endParaRPr lang="en-US" sz="2400" dirty="0">
              <a:solidFill>
                <a:srgbClr val="422C16"/>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EXAMPLE 1</a:t>
            </a:r>
            <a:endParaRPr lang="en-US" sz="4000" dirty="0"/>
          </a:p>
        </p:txBody>
      </p:sp>
      <p:sp>
        <p:nvSpPr>
          <p:cNvPr id="3" name="Content Placeholder 2"/>
          <p:cNvSpPr>
            <a:spLocks noGrp="1"/>
          </p:cNvSpPr>
          <p:nvPr>
            <p:ph idx="1"/>
          </p:nvPr>
        </p:nvSpPr>
        <p:spPr/>
        <p:txBody>
          <a:bodyPr/>
          <a:lstStyle/>
          <a:p>
            <a:r>
              <a:rPr lang="en-IN" sz="2400" dirty="0" smtClean="0"/>
              <a:t>Assume that a task is divided into four equal-sized segments and that the system builds an eight-entry page descriptor table for each segment. Thus, the system has a combination of segmentation and paging. Assume also that the page size is 2 Kbytes.</a:t>
            </a:r>
          </a:p>
          <a:p>
            <a:pPr>
              <a:buNone/>
            </a:pPr>
            <a:r>
              <a:rPr lang="en-IN" sz="2400" dirty="0" smtClean="0"/>
              <a:t>      a. What is the maximum size of each segment?</a:t>
            </a:r>
          </a:p>
          <a:p>
            <a:pPr>
              <a:buNone/>
            </a:pPr>
            <a:r>
              <a:rPr lang="en-IN" sz="2400" dirty="0" smtClean="0"/>
              <a:t>      b  What is the maximum logical address space for the task?</a:t>
            </a:r>
          </a:p>
          <a:p>
            <a:pPr>
              <a:buNone/>
            </a:pPr>
            <a:r>
              <a:rPr lang="en-IN" sz="2400" dirty="0" smtClean="0"/>
              <a:t>      c. Assume that an element in physical location 00021ABC is accessed by this task. What is the format of the logical address that the task generates for it? What is the maximum physical address space for the system?</a:t>
            </a:r>
          </a:p>
          <a:p>
            <a:pPr>
              <a:buNone/>
            </a:pPr>
            <a:r>
              <a:rPr lang="en-IN" sz="2400" dirty="0" smtClean="0"/>
              <a:t> </a:t>
            </a:r>
          </a:p>
          <a:p>
            <a:endParaRPr lang="en-US" sz="2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SOLUTION</a:t>
            </a:r>
            <a:endParaRPr lang="en-IN" sz="3600" dirty="0"/>
          </a:p>
        </p:txBody>
      </p:sp>
      <p:sp>
        <p:nvSpPr>
          <p:cNvPr id="3" name="Content Placeholder 2"/>
          <p:cNvSpPr>
            <a:spLocks noGrp="1"/>
          </p:cNvSpPr>
          <p:nvPr>
            <p:ph idx="1"/>
          </p:nvPr>
        </p:nvSpPr>
        <p:spPr>
          <a:xfrm>
            <a:off x="457200" y="1600200"/>
            <a:ext cx="8229600" cy="4829196"/>
          </a:xfrm>
        </p:spPr>
        <p:txBody>
          <a:bodyPr>
            <a:normAutofit/>
          </a:bodyPr>
          <a:lstStyle/>
          <a:p>
            <a:pPr marL="457200" indent="-457200">
              <a:buAutoNum type="alphaUcPeriod"/>
            </a:pPr>
            <a:r>
              <a:rPr lang="en-IN" sz="2400" dirty="0" smtClean="0"/>
              <a:t>(8 entries in the page table) x 2K = 16K.</a:t>
            </a:r>
          </a:p>
          <a:p>
            <a:pPr marL="457200" indent="-457200">
              <a:buAutoNum type="alphaUcPeriod"/>
            </a:pPr>
            <a:endParaRPr lang="en-US" sz="2400" dirty="0" smtClean="0"/>
          </a:p>
          <a:p>
            <a:pPr>
              <a:buNone/>
            </a:pPr>
            <a:r>
              <a:rPr lang="en-IN" sz="2400" dirty="0" smtClean="0"/>
              <a:t>B.   (16 K) x 4 segments per task = 64K.</a:t>
            </a:r>
          </a:p>
          <a:p>
            <a:pPr>
              <a:buNone/>
            </a:pPr>
            <a:endParaRPr lang="en-US" sz="2400" dirty="0" smtClean="0"/>
          </a:p>
          <a:p>
            <a:pPr marL="457200" indent="-457200">
              <a:buAutoNum type="alphaUcPeriod" startAt="3"/>
            </a:pPr>
            <a:r>
              <a:rPr lang="en-IN" sz="2400" dirty="0" smtClean="0"/>
              <a:t>The physical address is 32 bits wide total, so the frame number must be 21 bits wide. Thus 00021ABC is represented in binary as:              </a:t>
            </a:r>
          </a:p>
          <a:p>
            <a:pPr marL="457200" indent="-457200">
              <a:buNone/>
            </a:pPr>
            <a:r>
              <a:rPr lang="en-IN" sz="2400" dirty="0" smtClean="0"/>
              <a:t>                      Frame                           Offset                </a:t>
            </a:r>
          </a:p>
          <a:p>
            <a:pPr marL="457200" indent="-457200">
              <a:buNone/>
            </a:pPr>
            <a:r>
              <a:rPr lang="en-IN" sz="2400" dirty="0" smtClean="0"/>
              <a:t>        0000 0000 0000 0010 0001 1 | 010 1011 1100   </a:t>
            </a:r>
          </a:p>
          <a:p>
            <a:pPr marL="457200" indent="-457200">
              <a:buNone/>
            </a:pPr>
            <a:r>
              <a:rPr lang="en-IN" sz="2400" dirty="0" smtClean="0"/>
              <a:t>     </a:t>
            </a:r>
          </a:p>
          <a:p>
            <a:pPr marL="457200" indent="-457200">
              <a:buNone/>
            </a:pPr>
            <a:r>
              <a:rPr lang="en-IN" sz="2400" dirty="0" smtClean="0"/>
              <a:t>D.   The maximum physical address space is 2</a:t>
            </a:r>
            <a:r>
              <a:rPr lang="en-IN" sz="2400" baseline="30000" dirty="0" smtClean="0"/>
              <a:t>32</a:t>
            </a:r>
            <a:r>
              <a:rPr lang="en-IN" sz="2400" dirty="0" smtClean="0"/>
              <a:t> = 4 GB</a:t>
            </a:r>
          </a:p>
          <a:p>
            <a:endParaRPr lang="en-US" dirty="0" smtClean="0"/>
          </a:p>
          <a:p>
            <a:endParaRPr lang="en-IN"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dirty="0" smtClean="0"/>
              <a:t>EXAMPLE-2</a:t>
            </a:r>
            <a:endParaRPr lang="en-US" sz="4000" dirty="0"/>
          </a:p>
        </p:txBody>
      </p:sp>
      <p:sp>
        <p:nvSpPr>
          <p:cNvPr id="5" name="Content Placeholder 4"/>
          <p:cNvSpPr>
            <a:spLocks noGrp="1"/>
          </p:cNvSpPr>
          <p:nvPr>
            <p:ph idx="1"/>
          </p:nvPr>
        </p:nvSpPr>
        <p:spPr>
          <a:xfrm>
            <a:off x="457200" y="1600200"/>
            <a:ext cx="8229600" cy="4829196"/>
          </a:xfrm>
        </p:spPr>
        <p:txBody>
          <a:bodyPr>
            <a:normAutofit fontScale="92500" lnSpcReduction="20000"/>
          </a:bodyPr>
          <a:lstStyle/>
          <a:p>
            <a:r>
              <a:rPr lang="en-US" sz="2400" dirty="0"/>
              <a:t>This question refers to an architecture using segmentation with paging. In this architecture, the 32-bit virtual address is divided into fields </a:t>
            </a:r>
            <a:r>
              <a:rPr lang="en-US" sz="2400" dirty="0" smtClean="0"/>
              <a:t>as follows:</a:t>
            </a:r>
          </a:p>
          <a:p>
            <a:pPr>
              <a:buNone/>
            </a:pPr>
            <a:r>
              <a:rPr lang="en-US" sz="2400" dirty="0" smtClean="0"/>
              <a:t>                       4 </a:t>
            </a:r>
            <a:r>
              <a:rPr lang="en-US" sz="2400" dirty="0"/>
              <a:t>bit segment </a:t>
            </a:r>
            <a:r>
              <a:rPr lang="en-US" sz="2400" dirty="0" smtClean="0"/>
              <a:t>number</a:t>
            </a:r>
          </a:p>
          <a:p>
            <a:pPr>
              <a:buNone/>
            </a:pPr>
            <a:r>
              <a:rPr lang="en-US" sz="2400" dirty="0" smtClean="0"/>
              <a:t>                       12 </a:t>
            </a:r>
            <a:r>
              <a:rPr lang="en-US" sz="2400" dirty="0"/>
              <a:t>bit page </a:t>
            </a:r>
            <a:r>
              <a:rPr lang="en-US" sz="2400" dirty="0" smtClean="0"/>
              <a:t>number</a:t>
            </a:r>
          </a:p>
          <a:p>
            <a:pPr>
              <a:buNone/>
            </a:pPr>
            <a:r>
              <a:rPr lang="en-US" sz="2400" dirty="0" smtClean="0"/>
              <a:t>		          16 </a:t>
            </a:r>
            <a:r>
              <a:rPr lang="en-US" sz="2400" dirty="0"/>
              <a:t>bit </a:t>
            </a:r>
            <a:r>
              <a:rPr lang="en-US" sz="2400" dirty="0" smtClean="0"/>
              <a:t>offset</a:t>
            </a:r>
          </a:p>
          <a:p>
            <a:pPr>
              <a:buNone/>
            </a:pPr>
            <a:r>
              <a:rPr lang="en-US" sz="2400" dirty="0"/>
              <a:t/>
            </a:r>
            <a:br>
              <a:rPr lang="en-US" sz="2400" dirty="0"/>
            </a:br>
            <a:r>
              <a:rPr lang="en-US" sz="2400" dirty="0"/>
              <a:t>Find the physical address corresponding to each of the following virtual addresses (answer "bad virtual address" if the virtual address is invalid</a:t>
            </a:r>
            <a:r>
              <a:rPr lang="en-US" sz="2400" dirty="0" smtClean="0"/>
              <a:t>)..</a:t>
            </a:r>
          </a:p>
          <a:p>
            <a:pPr>
              <a:buNone/>
            </a:pPr>
            <a:endParaRPr lang="en-US" sz="2400" dirty="0"/>
          </a:p>
          <a:p>
            <a:pPr marL="457200" indent="-457200">
              <a:buFont typeface="+mj-lt"/>
              <a:buAutoNum type="arabicPeriod"/>
            </a:pPr>
            <a:r>
              <a:rPr lang="en-US" sz="2400" dirty="0"/>
              <a:t>00000000</a:t>
            </a:r>
          </a:p>
          <a:p>
            <a:pPr marL="457200" indent="-457200">
              <a:buFont typeface="+mj-lt"/>
              <a:buAutoNum type="arabicPeriod"/>
            </a:pPr>
            <a:r>
              <a:rPr lang="en-US" sz="2400" dirty="0"/>
              <a:t>20022002</a:t>
            </a:r>
          </a:p>
          <a:p>
            <a:pPr marL="457200" indent="-457200">
              <a:buFont typeface="+mj-lt"/>
              <a:buAutoNum type="arabicPeriod"/>
            </a:pPr>
            <a:r>
              <a:rPr lang="en-US" sz="2400" dirty="0"/>
              <a:t>10015555</a:t>
            </a:r>
          </a:p>
          <a:p>
            <a:endParaRPr lang="en-US" sz="2400" dirty="0"/>
          </a:p>
        </p:txBody>
      </p:sp>
    </p:spTree>
    <p:extLst>
      <p:ext uri="{BB962C8B-B14F-4D97-AF65-F5344CB8AC3E}">
        <p14:creationId xmlns:p14="http://schemas.microsoft.com/office/powerpoint/2010/main" val="11480554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049610030"/>
              </p:ext>
            </p:extLst>
          </p:nvPr>
        </p:nvGraphicFramePr>
        <p:xfrm>
          <a:off x="357158" y="2000240"/>
          <a:ext cx="8458200" cy="3947160"/>
        </p:xfrm>
        <a:graphic>
          <a:graphicData uri="http://schemas.openxmlformats.org/drawingml/2006/table">
            <a:tbl>
              <a:tblPr firstRow="1" bandRow="1">
                <a:tableStyleId>{5C22544A-7EE6-4342-B048-85BDC9FD1C3A}</a:tableStyleId>
              </a:tblPr>
              <a:tblGrid>
                <a:gridCol w="609600"/>
                <a:gridCol w="2057400"/>
                <a:gridCol w="504825"/>
                <a:gridCol w="485775"/>
                <a:gridCol w="2286000"/>
                <a:gridCol w="400050"/>
                <a:gridCol w="438150"/>
                <a:gridCol w="1676400"/>
              </a:tblGrid>
              <a:tr h="381000">
                <a:tc>
                  <a:txBody>
                    <a:bodyPr/>
                    <a:lstStyle/>
                    <a:p>
                      <a:pPr algn="ct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smtClean="0">
                          <a:solidFill>
                            <a:schemeClr val="tx1"/>
                          </a:solidFill>
                        </a:rPr>
                        <a:t>Segment  table</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smtClean="0">
                          <a:solidFill>
                            <a:schemeClr val="tx1"/>
                          </a:solidFill>
                        </a:rPr>
                        <a:t>Page  table A</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smtClean="0">
                          <a:solidFill>
                            <a:schemeClr val="tx1"/>
                          </a:solidFill>
                        </a:rPr>
                        <a:t>Page table B</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800100">
                <a:tc>
                  <a:txBody>
                    <a:bodyPr/>
                    <a:lstStyle/>
                    <a:p>
                      <a:pPr algn="ctr"/>
                      <a:r>
                        <a:rPr lang="en-US" baseline="0" dirty="0" smtClean="0">
                          <a:solidFill>
                            <a:schemeClr val="tx1"/>
                          </a:solidFill>
                        </a:rPr>
                        <a:t> 0</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smtClean="0">
                          <a:solidFill>
                            <a:schemeClr val="tx1"/>
                          </a:solidFill>
                        </a:rPr>
                        <a:t>Page table A</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smtClean="0">
                          <a:solidFill>
                            <a:schemeClr val="tx1"/>
                          </a:solidFill>
                        </a:rPr>
                        <a:t>0</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smtClean="0">
                          <a:solidFill>
                            <a:schemeClr val="tx1"/>
                          </a:solidFill>
                        </a:rPr>
                        <a:t>CAFE</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smtClean="0">
                          <a:solidFill>
                            <a:schemeClr val="tx1"/>
                          </a:solidFill>
                        </a:rPr>
                        <a:t>0</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smtClean="0">
                          <a:solidFill>
                            <a:schemeClr val="tx1"/>
                          </a:solidFill>
                        </a:rPr>
                        <a:t>F000</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800100">
                <a:tc>
                  <a:txBody>
                    <a:bodyPr/>
                    <a:lstStyle/>
                    <a:p>
                      <a:pPr algn="ctr"/>
                      <a:r>
                        <a:rPr lang="en-US" dirty="0" smtClean="0">
                          <a:solidFill>
                            <a:schemeClr val="tx1"/>
                          </a:solidFill>
                        </a:rPr>
                        <a:t>1</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smtClean="0">
                          <a:solidFill>
                            <a:schemeClr val="tx1"/>
                          </a:solidFill>
                        </a:rPr>
                        <a:t>Page table  B</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smtClean="0">
                          <a:solidFill>
                            <a:schemeClr val="tx1"/>
                          </a:solidFill>
                        </a:rPr>
                        <a:t>1</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smtClean="0">
                          <a:solidFill>
                            <a:schemeClr val="tx1"/>
                          </a:solidFill>
                        </a:rPr>
                        <a:t>DEAD</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smtClean="0">
                          <a:solidFill>
                            <a:schemeClr val="tx1"/>
                          </a:solidFill>
                        </a:rPr>
                        <a:t>1</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smtClean="0">
                          <a:solidFill>
                            <a:schemeClr val="tx1"/>
                          </a:solidFill>
                        </a:rPr>
                        <a:t>D8BF</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800100">
                <a:tc>
                  <a:txBody>
                    <a:bodyPr/>
                    <a:lstStyle/>
                    <a:p>
                      <a:pPr algn="ctr"/>
                      <a:r>
                        <a:rPr lang="en-US" dirty="0" smtClean="0">
                          <a:solidFill>
                            <a:schemeClr val="tx1"/>
                          </a:solidFill>
                        </a:rPr>
                        <a:t>x</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smtClean="0">
                          <a:solidFill>
                            <a:schemeClr val="tx1"/>
                          </a:solidFill>
                        </a:rPr>
                        <a:t>(rest invalid)</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smtClean="0">
                          <a:solidFill>
                            <a:schemeClr val="tx1"/>
                          </a:solidFill>
                        </a:rPr>
                        <a:t>2</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smtClean="0">
                          <a:solidFill>
                            <a:schemeClr val="tx1"/>
                          </a:solidFill>
                        </a:rPr>
                        <a:t>BEEF</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smtClean="0">
                          <a:solidFill>
                            <a:schemeClr val="tx1"/>
                          </a:solidFill>
                        </a:rPr>
                        <a:t>X</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smtClean="0">
                          <a:solidFill>
                            <a:schemeClr val="tx1"/>
                          </a:solidFill>
                        </a:rPr>
                        <a:t>(rest invalid)</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800100">
                <a:tc>
                  <a:txBody>
                    <a:bodyPr/>
                    <a:lstStyle/>
                    <a:p>
                      <a:pPr algn="ctr"/>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smtClean="0">
                          <a:solidFill>
                            <a:schemeClr val="tx1"/>
                          </a:solidFill>
                        </a:rPr>
                        <a:t>3</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smtClean="0">
                          <a:solidFill>
                            <a:schemeClr val="tx1"/>
                          </a:solidFill>
                        </a:rPr>
                        <a:t>BA11</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52400">
                <a:tc>
                  <a:txBody>
                    <a:bodyPr/>
                    <a:lstStyle/>
                    <a:p>
                      <a:pPr algn="ct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smtClean="0">
                          <a:solidFill>
                            <a:schemeClr val="tx1"/>
                          </a:solidFill>
                        </a:rPr>
                        <a:t>X</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13161193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785794"/>
            <a:ext cx="8229600" cy="725470"/>
          </a:xfrm>
        </p:spPr>
        <p:txBody>
          <a:bodyPr/>
          <a:lstStyle/>
          <a:p>
            <a:r>
              <a:rPr lang="en-US" sz="3600" dirty="0" smtClean="0"/>
              <a:t>SOLUTION:</a:t>
            </a:r>
            <a:br>
              <a:rPr lang="en-US" sz="3600" dirty="0" smtClean="0"/>
            </a:br>
            <a:endParaRPr lang="en-US" sz="3600" dirty="0"/>
          </a:p>
        </p:txBody>
      </p:sp>
      <p:sp>
        <p:nvSpPr>
          <p:cNvPr id="3" name="Content Placeholder 2"/>
          <p:cNvSpPr>
            <a:spLocks noGrp="1"/>
          </p:cNvSpPr>
          <p:nvPr>
            <p:ph idx="1"/>
          </p:nvPr>
        </p:nvSpPr>
        <p:spPr>
          <a:xfrm>
            <a:off x="428596" y="1857364"/>
            <a:ext cx="8229600" cy="4525963"/>
          </a:xfrm>
        </p:spPr>
        <p:txBody>
          <a:bodyPr/>
          <a:lstStyle/>
          <a:p>
            <a:pPr>
              <a:buNone/>
            </a:pPr>
            <a:r>
              <a:rPr lang="en-US" dirty="0" smtClean="0"/>
              <a:t>   1</a:t>
            </a:r>
            <a:r>
              <a:rPr lang="en-US" dirty="0"/>
              <a:t>. CAFE0000.</a:t>
            </a:r>
          </a:p>
          <a:p>
            <a:pPr>
              <a:buNone/>
            </a:pPr>
            <a:r>
              <a:rPr lang="en-US" dirty="0" smtClean="0"/>
              <a:t>   2. </a:t>
            </a:r>
            <a:r>
              <a:rPr lang="en-US" dirty="0"/>
              <a:t>Bad virtual address.</a:t>
            </a:r>
          </a:p>
          <a:p>
            <a:pPr>
              <a:buNone/>
            </a:pPr>
            <a:r>
              <a:rPr lang="en-US" dirty="0" smtClean="0"/>
              <a:t>   3</a:t>
            </a:r>
            <a:r>
              <a:rPr lang="en-US" dirty="0"/>
              <a:t>. D8BF5555.</a:t>
            </a:r>
          </a:p>
          <a:p>
            <a:endParaRPr lang="en-US" dirty="0"/>
          </a:p>
        </p:txBody>
      </p:sp>
    </p:spTree>
    <p:extLst>
      <p:ext uri="{BB962C8B-B14F-4D97-AF65-F5344CB8AC3E}">
        <p14:creationId xmlns:p14="http://schemas.microsoft.com/office/powerpoint/2010/main" val="19550808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48" y="785794"/>
            <a:ext cx="8229600" cy="654032"/>
          </a:xfrm>
        </p:spPr>
        <p:txBody>
          <a:bodyPr/>
          <a:lstStyle/>
          <a:p>
            <a:r>
              <a:rPr lang="en-US" sz="4000" dirty="0" smtClean="0"/>
              <a:t>REFERENCES….</a:t>
            </a:r>
            <a:br>
              <a:rPr lang="en-US" sz="4000" dirty="0" smtClean="0"/>
            </a:br>
            <a:endParaRPr lang="en-US" sz="4000" dirty="0"/>
          </a:p>
        </p:txBody>
      </p:sp>
      <p:sp>
        <p:nvSpPr>
          <p:cNvPr id="5" name="Snip Diagonal Corner Rectangle 4"/>
          <p:cNvSpPr/>
          <p:nvPr/>
        </p:nvSpPr>
        <p:spPr>
          <a:xfrm>
            <a:off x="1428728" y="2500306"/>
            <a:ext cx="6786610" cy="2643206"/>
          </a:xfrm>
          <a:prstGeom prst="snip2DiagRect">
            <a:avLst/>
          </a:prstGeom>
        </p:spPr>
        <p:style>
          <a:lnRef idx="2">
            <a:schemeClr val="accent1"/>
          </a:lnRef>
          <a:fillRef idx="1">
            <a:schemeClr val="lt1"/>
          </a:fillRef>
          <a:effectRef idx="0">
            <a:schemeClr val="accent1"/>
          </a:effectRef>
          <a:fontRef idx="minor">
            <a:schemeClr val="dk1"/>
          </a:fontRef>
        </p:style>
        <p:txBody>
          <a:bodyPr rtlCol="0" anchor="ctr"/>
          <a:lstStyle/>
          <a:p>
            <a:pPr marL="174625" indent="-174625">
              <a:buFont typeface="Arial" pitchFamily="34" charset="0"/>
              <a:buChar char="•"/>
            </a:pPr>
            <a:r>
              <a:rPr lang="en-US" sz="2800" i="1" dirty="0" err="1" smtClean="0">
                <a:solidFill>
                  <a:schemeClr val="tx1"/>
                </a:solidFill>
              </a:rPr>
              <a:t>Silberschatz,Galvin,Gange</a:t>
            </a:r>
            <a:r>
              <a:rPr lang="en-US" sz="2800" i="1" dirty="0" smtClean="0">
                <a:solidFill>
                  <a:schemeClr val="tx1"/>
                </a:solidFill>
              </a:rPr>
              <a:t> – Operating   System  Concepts (7</a:t>
            </a:r>
            <a:r>
              <a:rPr lang="en-US" sz="2800" i="1" baseline="30000" dirty="0" smtClean="0">
                <a:solidFill>
                  <a:schemeClr val="tx1"/>
                </a:solidFill>
              </a:rPr>
              <a:t>th</a:t>
            </a:r>
            <a:r>
              <a:rPr lang="en-US" sz="2800" i="1" dirty="0" smtClean="0">
                <a:solidFill>
                  <a:schemeClr val="tx1"/>
                </a:solidFill>
              </a:rPr>
              <a:t> Ed)</a:t>
            </a:r>
          </a:p>
          <a:p>
            <a:pPr>
              <a:buFont typeface="Arial" pitchFamily="34" charset="0"/>
              <a:buChar char="•"/>
            </a:pPr>
            <a:r>
              <a:rPr lang="en-US" sz="2800" i="1" dirty="0" smtClean="0">
                <a:solidFill>
                  <a:schemeClr val="tx1"/>
                </a:solidFill>
              </a:rPr>
              <a:t>William Stalling – Operating System </a:t>
            </a:r>
          </a:p>
          <a:p>
            <a:r>
              <a:rPr lang="en-US" sz="2800" i="1" dirty="0" smtClean="0">
                <a:solidFill>
                  <a:schemeClr val="tx1"/>
                </a:solidFill>
              </a:rPr>
              <a:t>(6</a:t>
            </a:r>
            <a:r>
              <a:rPr lang="en-US" sz="2800" i="1" baseline="30000" dirty="0" smtClean="0">
                <a:solidFill>
                  <a:schemeClr val="tx1"/>
                </a:solidFill>
              </a:rPr>
              <a:t>th</a:t>
            </a:r>
            <a:r>
              <a:rPr lang="en-US" sz="2800" i="1" dirty="0" smtClean="0">
                <a:solidFill>
                  <a:schemeClr val="tx1"/>
                </a:solidFill>
              </a:rPr>
              <a:t> Ed)</a:t>
            </a:r>
            <a:endParaRPr lang="en-US" sz="2800" i="1" dirty="0">
              <a:solidFill>
                <a:schemeClr val="tx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28596" y="1785926"/>
            <a:ext cx="8229600" cy="4525963"/>
          </a:xfrm>
        </p:spPr>
        <p:txBody>
          <a:bodyPr/>
          <a:lstStyle/>
          <a:p>
            <a:pPr algn="ctr">
              <a:buNone/>
            </a:pPr>
            <a:endParaRPr lang="en-US" sz="6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lgn="ctr">
              <a:buNone/>
            </a:pPr>
            <a:r>
              <a:rPr lang="en-US" sz="6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THANK YOU</a:t>
            </a:r>
            <a:endParaRPr lang="en-US" sz="6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6765</TotalTime>
  <Words>1652</Words>
  <Application>Microsoft Macintosh PowerPoint</Application>
  <PresentationFormat>On-screen Show (4:3)</PresentationFormat>
  <Paragraphs>405</Paragraphs>
  <Slides>33</Slides>
  <Notes>1</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Diseño predeterminado</vt:lpstr>
      <vt:lpstr>COMBINED PAGING AND SEGMENTATION</vt:lpstr>
      <vt:lpstr>CONTENTS</vt:lpstr>
      <vt:lpstr>PAGING</vt:lpstr>
      <vt:lpstr>PAGING HARDWARE</vt:lpstr>
      <vt:lpstr>EXAMPLE-LOGICAL TO PHYSICAL ADDRESS TRANSLATION IN PAGING</vt:lpstr>
      <vt:lpstr>PowerPoint Presentation</vt:lpstr>
      <vt:lpstr>HOW DOES USER VIEW MEMORY??</vt:lpstr>
      <vt:lpstr>SEGMENTATION</vt:lpstr>
      <vt:lpstr>SO HOW IS IT FOR C COMPILER???</vt:lpstr>
      <vt:lpstr>LOGICAL ADDRESSING IN SEGMENTATION</vt:lpstr>
      <vt:lpstr>PowerPoint Presentation</vt:lpstr>
      <vt:lpstr>EXAMPLE OF SEGMENTATION</vt:lpstr>
      <vt:lpstr>EXAMPLE-LOGICAL TO PHYSICAL ADDRESS TRANSLATION IN SEGMENTATION</vt:lpstr>
      <vt:lpstr>SEGMENTATION HARDWARE</vt:lpstr>
      <vt:lpstr>PowerPoint Presentation</vt:lpstr>
      <vt:lpstr>ADVANTAGES OF SEGMENTATION</vt:lpstr>
      <vt:lpstr>PROTECTION AND SHARING</vt:lpstr>
      <vt:lpstr>DISADVANTAGES </vt:lpstr>
      <vt:lpstr>COMBINED SEGMENTATION AND PAGING</vt:lpstr>
      <vt:lpstr>COMBINING SEGMENTS AND PAGING</vt:lpstr>
      <vt:lpstr>IMPLEMENTING SEGMENTATION</vt:lpstr>
      <vt:lpstr>ADDRESSES IN A SEGMENTED PAGING SYSTEM</vt:lpstr>
      <vt:lpstr>ADDRESS TRANSLATION</vt:lpstr>
      <vt:lpstr>ADVANTAGES</vt:lpstr>
      <vt:lpstr>DISADVANTAGE</vt:lpstr>
      <vt:lpstr>EXAMPLE</vt:lpstr>
      <vt:lpstr>EXAMPLE 1</vt:lpstr>
      <vt:lpstr>SOLUTION</vt:lpstr>
      <vt:lpstr>EXAMPLE-2</vt:lpstr>
      <vt:lpstr>PowerPoint Presentation</vt:lpstr>
      <vt:lpstr>SOLUTION: </vt:lpstr>
      <vt:lpstr>REFERENCES…. </vt:lpstr>
      <vt:lpstr>PowerPoint Presentation</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Mariajose</dc:creator>
  <cp:lastModifiedBy>Sadi Evren SEKER</cp:lastModifiedBy>
  <cp:revision>800</cp:revision>
  <dcterms:created xsi:type="dcterms:W3CDTF">2010-05-23T14:28:12Z</dcterms:created>
  <dcterms:modified xsi:type="dcterms:W3CDTF">2016-10-27T19:05:28Z</dcterms:modified>
</cp:coreProperties>
</file>