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0328" autoAdjust="0"/>
  </p:normalViewPr>
  <p:slideViewPr>
    <p:cSldViewPr>
      <p:cViewPr>
        <p:scale>
          <a:sx n="116" d="100"/>
          <a:sy n="116" d="100"/>
        </p:scale>
        <p:origin x="-88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howe\AppData\Local\Temp\XPgrpwise\spam-virus%20scan%20data%2020081105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2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Inbound Email Filtering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2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Last 7 days - Nov 5th, 2008</a:t>
            </a:r>
          </a:p>
        </c:rich>
      </c:tx>
      <c:layout>
        <c:manualLayout>
          <c:xMode val="edge"/>
          <c:yMode val="edge"/>
          <c:x val="0.382222222222223"/>
          <c:y val="0.0196078431372549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4074074074074"/>
          <c:y val="0.135076252723312"/>
          <c:w val="0.874074074074076"/>
          <c:h val="0.74945533769063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Sheet1!$D$18</c:f>
              <c:strCache>
                <c:ptCount val="1"/>
                <c:pt idx="0">
                  <c:v>Passed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Sheet1!$E$17:$G$17</c:f>
              <c:strCache>
                <c:ptCount val="3"/>
                <c:pt idx="0">
                  <c:v>McAfee</c:v>
                </c:pt>
                <c:pt idx="1">
                  <c:v>MessageScreen</c:v>
                </c:pt>
                <c:pt idx="2">
                  <c:v>GroupWise</c:v>
                </c:pt>
              </c:strCache>
            </c:strRef>
          </c:cat>
          <c:val>
            <c:numRef>
              <c:f>Sheet1!$E$18:$G$18</c:f>
              <c:numCache>
                <c:formatCode>#,##0</c:formatCode>
                <c:ptCount val="3"/>
                <c:pt idx="0">
                  <c:v>500000.0</c:v>
                </c:pt>
                <c:pt idx="1">
                  <c:v>300000.0</c:v>
                </c:pt>
                <c:pt idx="2">
                  <c:v>300000.0</c:v>
                </c:pt>
              </c:numCache>
            </c:numRef>
          </c:val>
        </c:ser>
        <c:ser>
          <c:idx val="1"/>
          <c:order val="1"/>
          <c:tx>
            <c:strRef>
              <c:f>Sheet1!$D$19</c:f>
              <c:strCache>
                <c:ptCount val="1"/>
                <c:pt idx="0">
                  <c:v>Blocked</c:v>
                </c:pt>
              </c:strCache>
            </c:strRef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Sheet1!$E$17:$G$17</c:f>
              <c:strCache>
                <c:ptCount val="3"/>
                <c:pt idx="0">
                  <c:v>McAfee</c:v>
                </c:pt>
                <c:pt idx="1">
                  <c:v>MessageScreen</c:v>
                </c:pt>
                <c:pt idx="2">
                  <c:v>GroupWise</c:v>
                </c:pt>
              </c:strCache>
            </c:strRef>
          </c:cat>
          <c:val>
            <c:numRef>
              <c:f>Sheet1!$E$19:$G$19</c:f>
              <c:numCache>
                <c:formatCode>#,##0</c:formatCode>
                <c:ptCount val="3"/>
                <c:pt idx="0">
                  <c:v>2.1E6</c:v>
                </c:pt>
                <c:pt idx="1">
                  <c:v>200000.0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54321832"/>
        <c:axId val="-2054361848"/>
      </c:barChart>
      <c:catAx>
        <c:axId val="-2054321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0543618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2054361848"/>
        <c:scaling>
          <c:orientation val="minMax"/>
        </c:scaling>
        <c:delete val="1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Messages</a:t>
                </a:r>
              </a:p>
            </c:rich>
          </c:tx>
          <c:layout>
            <c:manualLayout>
              <c:xMode val="edge"/>
              <c:yMode val="edge"/>
              <c:x val="0.0133333333333333"/>
              <c:y val="0.453159041394335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one"/>
        <c:crossAx val="-20543218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 rtl="0"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dTable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78878-4BDC-454C-9A5F-BBE49EC875AA}" type="datetimeFigureOut">
              <a:rPr lang="en-US" smtClean="0"/>
              <a:pPr/>
              <a:t>12/10/16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50478-7710-4EE2-A2D4-045339DCE7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920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/</a:t>
            </a:r>
            <a:r>
              <a:rPr lang="en-US" dirty="0" err="1" smtClean="0"/>
              <a:t>usr</a:t>
            </a:r>
            <a:r>
              <a:rPr lang="en-US" dirty="0" smtClean="0"/>
              <a:t>/</a:t>
            </a:r>
            <a:r>
              <a:rPr lang="en-US" dirty="0" err="1" smtClean="0"/>
              <a:t>sbin</a:t>
            </a:r>
            <a:r>
              <a:rPr lang="en-US" dirty="0" smtClean="0"/>
              <a:t>/</a:t>
            </a:r>
            <a:r>
              <a:rPr lang="en-US" dirty="0" err="1" smtClean="0"/>
              <a:t>sendmail</a:t>
            </a:r>
            <a:r>
              <a:rPr lang="en-US" dirty="0" smtClean="0"/>
              <a:t> –t &lt; toothfairy.txt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50478-7710-4EE2-A2D4-045339DCE7E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B3075-65EF-4C78-8F9C-80271E45A66D}" type="datetimeFigureOut">
              <a:rPr lang="en-US" smtClean="0"/>
              <a:pPr/>
              <a:t>12/10/16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FC5D-80C9-446D-BBF2-82530C5288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B3075-65EF-4C78-8F9C-80271E45A66D}" type="datetimeFigureOut">
              <a:rPr lang="en-US" smtClean="0"/>
              <a:pPr/>
              <a:t>12/10/16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FC5D-80C9-446D-BBF2-82530C5288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B3075-65EF-4C78-8F9C-80271E45A66D}" type="datetimeFigureOut">
              <a:rPr lang="en-US" smtClean="0"/>
              <a:pPr/>
              <a:t>12/10/16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FC5D-80C9-446D-BBF2-82530C5288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B3075-65EF-4C78-8F9C-80271E45A66D}" type="datetimeFigureOut">
              <a:rPr lang="en-US" smtClean="0"/>
              <a:pPr/>
              <a:t>12/10/16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FC5D-80C9-446D-BBF2-82530C5288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B3075-65EF-4C78-8F9C-80271E45A66D}" type="datetimeFigureOut">
              <a:rPr lang="en-US" smtClean="0"/>
              <a:pPr/>
              <a:t>12/10/16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FC5D-80C9-446D-BBF2-82530C5288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B3075-65EF-4C78-8F9C-80271E45A66D}" type="datetimeFigureOut">
              <a:rPr lang="en-US" smtClean="0"/>
              <a:pPr/>
              <a:t>12/10/16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FC5D-80C9-446D-BBF2-82530C5288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B3075-65EF-4C78-8F9C-80271E45A66D}" type="datetimeFigureOut">
              <a:rPr lang="en-US" smtClean="0"/>
              <a:pPr/>
              <a:t>12/10/16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FC5D-80C9-446D-BBF2-82530C5288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B3075-65EF-4C78-8F9C-80271E45A66D}" type="datetimeFigureOut">
              <a:rPr lang="en-US" smtClean="0"/>
              <a:pPr/>
              <a:t>12/10/16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FC5D-80C9-446D-BBF2-82530C5288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B3075-65EF-4C78-8F9C-80271E45A66D}" type="datetimeFigureOut">
              <a:rPr lang="en-US" smtClean="0"/>
              <a:pPr/>
              <a:t>12/10/16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FC5D-80C9-446D-BBF2-82530C5288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B3075-65EF-4C78-8F9C-80271E45A66D}" type="datetimeFigureOut">
              <a:rPr lang="en-US" smtClean="0"/>
              <a:pPr/>
              <a:t>12/10/16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FC5D-80C9-446D-BBF2-82530C5288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B3075-65EF-4C78-8F9C-80271E45A66D}" type="datetimeFigureOut">
              <a:rPr lang="en-US" smtClean="0"/>
              <a:pPr/>
              <a:t>12/10/16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0FC5D-80C9-446D-BBF2-82530C5288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B3075-65EF-4C78-8F9C-80271E45A66D}" type="datetimeFigureOut">
              <a:rPr lang="en-US" smtClean="0"/>
              <a:pPr/>
              <a:t>12/10/16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0FC5D-80C9-446D-BBF2-82530C5288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wmf"/><Relationship Id="rId3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anwy2MPT5RE" TargetMode="External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E-Mail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CSC 102 Lecture 9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/>
          <p:cNvSpPr/>
          <p:nvPr/>
        </p:nvSpPr>
        <p:spPr>
          <a:xfrm>
            <a:off x="2130458" y="3516198"/>
            <a:ext cx="645736" cy="1121790"/>
          </a:xfrm>
          <a:custGeom>
            <a:avLst/>
            <a:gdLst>
              <a:gd name="connsiteX0" fmla="*/ 0 w 645736"/>
              <a:gd name="connsiteY0" fmla="*/ 0 h 1121790"/>
              <a:gd name="connsiteX1" fmla="*/ 37707 w 645736"/>
              <a:gd name="connsiteY1" fmla="*/ 320511 h 1121790"/>
              <a:gd name="connsiteX2" fmla="*/ 188536 w 645736"/>
              <a:gd name="connsiteY2" fmla="*/ 622169 h 1121790"/>
              <a:gd name="connsiteX3" fmla="*/ 499620 w 645736"/>
              <a:gd name="connsiteY3" fmla="*/ 631596 h 1121790"/>
              <a:gd name="connsiteX4" fmla="*/ 622169 w 645736"/>
              <a:gd name="connsiteY4" fmla="*/ 339365 h 1121790"/>
              <a:gd name="connsiteX5" fmla="*/ 358218 w 645736"/>
              <a:gd name="connsiteY5" fmla="*/ 282804 h 1121790"/>
              <a:gd name="connsiteX6" fmla="*/ 188536 w 645736"/>
              <a:gd name="connsiteY6" fmla="*/ 593889 h 1121790"/>
              <a:gd name="connsiteX7" fmla="*/ 452486 w 645736"/>
              <a:gd name="connsiteY7" fmla="*/ 961534 h 1121790"/>
              <a:gd name="connsiteX8" fmla="*/ 603315 w 645736"/>
              <a:gd name="connsiteY8" fmla="*/ 1121790 h 1121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736" h="1121790">
                <a:moveTo>
                  <a:pt x="0" y="0"/>
                </a:moveTo>
                <a:cubicBezTo>
                  <a:pt x="3142" y="108408"/>
                  <a:pt x="6284" y="216816"/>
                  <a:pt x="37707" y="320511"/>
                </a:cubicBezTo>
                <a:cubicBezTo>
                  <a:pt x="69130" y="424206"/>
                  <a:pt x="111551" y="570322"/>
                  <a:pt x="188536" y="622169"/>
                </a:cubicBezTo>
                <a:cubicBezTo>
                  <a:pt x="265521" y="674016"/>
                  <a:pt x="427348" y="678730"/>
                  <a:pt x="499620" y="631596"/>
                </a:cubicBezTo>
                <a:cubicBezTo>
                  <a:pt x="571892" y="584462"/>
                  <a:pt x="645736" y="397497"/>
                  <a:pt x="622169" y="339365"/>
                </a:cubicBezTo>
                <a:cubicBezTo>
                  <a:pt x="598602" y="281233"/>
                  <a:pt x="430490" y="240383"/>
                  <a:pt x="358218" y="282804"/>
                </a:cubicBezTo>
                <a:cubicBezTo>
                  <a:pt x="285946" y="325225"/>
                  <a:pt x="172825" y="480767"/>
                  <a:pt x="188536" y="593889"/>
                </a:cubicBezTo>
                <a:cubicBezTo>
                  <a:pt x="204247" y="707011"/>
                  <a:pt x="383356" y="873551"/>
                  <a:pt x="452486" y="961534"/>
                </a:cubicBezTo>
                <a:cubicBezTo>
                  <a:pt x="521616" y="1049517"/>
                  <a:pt x="527901" y="997671"/>
                  <a:pt x="603315" y="1121790"/>
                </a:cubicBezTo>
              </a:path>
            </a:pathLst>
          </a:cu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3124200" y="4648200"/>
            <a:ext cx="2971015" cy="1305613"/>
          </a:xfrm>
          <a:custGeom>
            <a:avLst/>
            <a:gdLst>
              <a:gd name="connsiteX0" fmla="*/ 0 w 2971015"/>
              <a:gd name="connsiteY0" fmla="*/ 336223 h 1305613"/>
              <a:gd name="connsiteX1" fmla="*/ 113121 w 2971015"/>
              <a:gd name="connsiteY1" fmla="*/ 600174 h 1305613"/>
              <a:gd name="connsiteX2" fmla="*/ 443060 w 2971015"/>
              <a:gd name="connsiteY2" fmla="*/ 835844 h 1305613"/>
              <a:gd name="connsiteX3" fmla="*/ 820132 w 2971015"/>
              <a:gd name="connsiteY3" fmla="*/ 948965 h 1305613"/>
              <a:gd name="connsiteX4" fmla="*/ 1131216 w 2971015"/>
              <a:gd name="connsiteY4" fmla="*/ 864124 h 1305613"/>
              <a:gd name="connsiteX5" fmla="*/ 1159497 w 2971015"/>
              <a:gd name="connsiteY5" fmla="*/ 619027 h 1305613"/>
              <a:gd name="connsiteX6" fmla="*/ 952107 w 2971015"/>
              <a:gd name="connsiteY6" fmla="*/ 543613 h 1305613"/>
              <a:gd name="connsiteX7" fmla="*/ 782425 w 2971015"/>
              <a:gd name="connsiteY7" fmla="*/ 713295 h 1305613"/>
              <a:gd name="connsiteX8" fmla="*/ 763571 w 2971015"/>
              <a:gd name="connsiteY8" fmla="*/ 892404 h 1305613"/>
              <a:gd name="connsiteX9" fmla="*/ 961534 w 2971015"/>
              <a:gd name="connsiteY9" fmla="*/ 1118648 h 1305613"/>
              <a:gd name="connsiteX10" fmla="*/ 1159497 w 2971015"/>
              <a:gd name="connsiteY10" fmla="*/ 1222343 h 1305613"/>
              <a:gd name="connsiteX11" fmla="*/ 1574276 w 2971015"/>
              <a:gd name="connsiteY11" fmla="*/ 1231769 h 1305613"/>
              <a:gd name="connsiteX12" fmla="*/ 1894787 w 2971015"/>
              <a:gd name="connsiteY12" fmla="*/ 1109221 h 1305613"/>
              <a:gd name="connsiteX13" fmla="*/ 1960775 w 2971015"/>
              <a:gd name="connsiteY13" fmla="*/ 901831 h 1305613"/>
              <a:gd name="connsiteX14" fmla="*/ 1857080 w 2971015"/>
              <a:gd name="connsiteY14" fmla="*/ 741576 h 1305613"/>
              <a:gd name="connsiteX15" fmla="*/ 1687398 w 2971015"/>
              <a:gd name="connsiteY15" fmla="*/ 760429 h 1305613"/>
              <a:gd name="connsiteX16" fmla="*/ 1602556 w 2971015"/>
              <a:gd name="connsiteY16" fmla="*/ 901831 h 1305613"/>
              <a:gd name="connsiteX17" fmla="*/ 1706251 w 2971015"/>
              <a:gd name="connsiteY17" fmla="*/ 1241196 h 1305613"/>
              <a:gd name="connsiteX18" fmla="*/ 1819373 w 2971015"/>
              <a:gd name="connsiteY18" fmla="*/ 1288330 h 1305613"/>
              <a:gd name="connsiteX19" fmla="*/ 2055043 w 2971015"/>
              <a:gd name="connsiteY19" fmla="*/ 1269477 h 1305613"/>
              <a:gd name="connsiteX20" fmla="*/ 2309567 w 2971015"/>
              <a:gd name="connsiteY20" fmla="*/ 1137501 h 1305613"/>
              <a:gd name="connsiteX21" fmla="*/ 2450969 w 2971015"/>
              <a:gd name="connsiteY21" fmla="*/ 1024380 h 1305613"/>
              <a:gd name="connsiteX22" fmla="*/ 2611225 w 2971015"/>
              <a:gd name="connsiteY22" fmla="*/ 854697 h 1305613"/>
              <a:gd name="connsiteX23" fmla="*/ 2714919 w 2971015"/>
              <a:gd name="connsiteY23" fmla="*/ 637881 h 1305613"/>
              <a:gd name="connsiteX24" fmla="*/ 2790334 w 2971015"/>
              <a:gd name="connsiteY24" fmla="*/ 458771 h 1305613"/>
              <a:gd name="connsiteX25" fmla="*/ 2837468 w 2971015"/>
              <a:gd name="connsiteY25" fmla="*/ 326796 h 1305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971015" h="1305613">
                <a:moveTo>
                  <a:pt x="0" y="336223"/>
                </a:moveTo>
                <a:cubicBezTo>
                  <a:pt x="19639" y="426563"/>
                  <a:pt x="39278" y="516904"/>
                  <a:pt x="113121" y="600174"/>
                </a:cubicBezTo>
                <a:cubicBezTo>
                  <a:pt x="186964" y="683444"/>
                  <a:pt x="325225" y="777712"/>
                  <a:pt x="443060" y="835844"/>
                </a:cubicBezTo>
                <a:cubicBezTo>
                  <a:pt x="560895" y="893976"/>
                  <a:pt x="705440" y="944252"/>
                  <a:pt x="820132" y="948965"/>
                </a:cubicBezTo>
                <a:cubicBezTo>
                  <a:pt x="934824" y="953678"/>
                  <a:pt x="1074655" y="919114"/>
                  <a:pt x="1131216" y="864124"/>
                </a:cubicBezTo>
                <a:cubicBezTo>
                  <a:pt x="1187777" y="809134"/>
                  <a:pt x="1189348" y="672445"/>
                  <a:pt x="1159497" y="619027"/>
                </a:cubicBezTo>
                <a:cubicBezTo>
                  <a:pt x="1129646" y="565609"/>
                  <a:pt x="1014952" y="527902"/>
                  <a:pt x="952107" y="543613"/>
                </a:cubicBezTo>
                <a:cubicBezTo>
                  <a:pt x="889262" y="559324"/>
                  <a:pt x="813848" y="655163"/>
                  <a:pt x="782425" y="713295"/>
                </a:cubicBezTo>
                <a:cubicBezTo>
                  <a:pt x="751002" y="771427"/>
                  <a:pt x="733720" y="824845"/>
                  <a:pt x="763571" y="892404"/>
                </a:cubicBezTo>
                <a:cubicBezTo>
                  <a:pt x="793422" y="959963"/>
                  <a:pt x="895546" y="1063658"/>
                  <a:pt x="961534" y="1118648"/>
                </a:cubicBezTo>
                <a:cubicBezTo>
                  <a:pt x="1027522" y="1173638"/>
                  <a:pt x="1057373" y="1203490"/>
                  <a:pt x="1159497" y="1222343"/>
                </a:cubicBezTo>
                <a:cubicBezTo>
                  <a:pt x="1261621" y="1241196"/>
                  <a:pt x="1451728" y="1250623"/>
                  <a:pt x="1574276" y="1231769"/>
                </a:cubicBezTo>
                <a:cubicBezTo>
                  <a:pt x="1696824" y="1212915"/>
                  <a:pt x="1830371" y="1164211"/>
                  <a:pt x="1894787" y="1109221"/>
                </a:cubicBezTo>
                <a:cubicBezTo>
                  <a:pt x="1959203" y="1054231"/>
                  <a:pt x="1967059" y="963105"/>
                  <a:pt x="1960775" y="901831"/>
                </a:cubicBezTo>
                <a:cubicBezTo>
                  <a:pt x="1954491" y="840557"/>
                  <a:pt x="1902643" y="765143"/>
                  <a:pt x="1857080" y="741576"/>
                </a:cubicBezTo>
                <a:cubicBezTo>
                  <a:pt x="1811517" y="718009"/>
                  <a:pt x="1729819" y="733720"/>
                  <a:pt x="1687398" y="760429"/>
                </a:cubicBezTo>
                <a:cubicBezTo>
                  <a:pt x="1644977" y="787138"/>
                  <a:pt x="1599414" y="821703"/>
                  <a:pt x="1602556" y="901831"/>
                </a:cubicBezTo>
                <a:cubicBezTo>
                  <a:pt x="1605698" y="981959"/>
                  <a:pt x="1670115" y="1176779"/>
                  <a:pt x="1706251" y="1241196"/>
                </a:cubicBezTo>
                <a:cubicBezTo>
                  <a:pt x="1742387" y="1305613"/>
                  <a:pt x="1761241" y="1283616"/>
                  <a:pt x="1819373" y="1288330"/>
                </a:cubicBezTo>
                <a:cubicBezTo>
                  <a:pt x="1877505" y="1293044"/>
                  <a:pt x="1973344" y="1294615"/>
                  <a:pt x="2055043" y="1269477"/>
                </a:cubicBezTo>
                <a:cubicBezTo>
                  <a:pt x="2136742" y="1244339"/>
                  <a:pt x="2243579" y="1178350"/>
                  <a:pt x="2309567" y="1137501"/>
                </a:cubicBezTo>
                <a:cubicBezTo>
                  <a:pt x="2375555" y="1096652"/>
                  <a:pt x="2400693" y="1071514"/>
                  <a:pt x="2450969" y="1024380"/>
                </a:cubicBezTo>
                <a:cubicBezTo>
                  <a:pt x="2501245" y="977246"/>
                  <a:pt x="2567233" y="919113"/>
                  <a:pt x="2611225" y="854697"/>
                </a:cubicBezTo>
                <a:cubicBezTo>
                  <a:pt x="2655217" y="790281"/>
                  <a:pt x="2685068" y="703869"/>
                  <a:pt x="2714919" y="637881"/>
                </a:cubicBezTo>
                <a:cubicBezTo>
                  <a:pt x="2744771" y="571893"/>
                  <a:pt x="2769909" y="510619"/>
                  <a:pt x="2790334" y="458771"/>
                </a:cubicBezTo>
                <a:cubicBezTo>
                  <a:pt x="2810759" y="406923"/>
                  <a:pt x="2971015" y="0"/>
                  <a:pt x="2837468" y="326796"/>
                </a:cubicBezTo>
              </a:path>
            </a:pathLst>
          </a:cu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6579909" y="3359084"/>
            <a:ext cx="917542" cy="1288330"/>
          </a:xfrm>
          <a:custGeom>
            <a:avLst/>
            <a:gdLst>
              <a:gd name="connsiteX0" fmla="*/ 0 w 917542"/>
              <a:gd name="connsiteY0" fmla="*/ 1288330 h 1288330"/>
              <a:gd name="connsiteX1" fmla="*/ 556182 w 917542"/>
              <a:gd name="connsiteY1" fmla="*/ 958392 h 1288330"/>
              <a:gd name="connsiteX2" fmla="*/ 593889 w 917542"/>
              <a:gd name="connsiteY2" fmla="*/ 619027 h 1288330"/>
              <a:gd name="connsiteX3" fmla="*/ 311085 w 917542"/>
              <a:gd name="connsiteY3" fmla="*/ 600174 h 1288330"/>
              <a:gd name="connsiteX4" fmla="*/ 292231 w 917542"/>
              <a:gd name="connsiteY4" fmla="*/ 901831 h 1288330"/>
              <a:gd name="connsiteX5" fmla="*/ 575035 w 917542"/>
              <a:gd name="connsiteY5" fmla="*/ 1062087 h 1288330"/>
              <a:gd name="connsiteX6" fmla="*/ 876693 w 917542"/>
              <a:gd name="connsiteY6" fmla="*/ 788710 h 1288330"/>
              <a:gd name="connsiteX7" fmla="*/ 820132 w 917542"/>
              <a:gd name="connsiteY7" fmla="*/ 138260 h 1288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7542" h="1288330">
                <a:moveTo>
                  <a:pt x="0" y="1288330"/>
                </a:moveTo>
                <a:cubicBezTo>
                  <a:pt x="228600" y="1179136"/>
                  <a:pt x="457201" y="1069942"/>
                  <a:pt x="556182" y="958392"/>
                </a:cubicBezTo>
                <a:cubicBezTo>
                  <a:pt x="655163" y="846842"/>
                  <a:pt x="634738" y="678730"/>
                  <a:pt x="593889" y="619027"/>
                </a:cubicBezTo>
                <a:cubicBezTo>
                  <a:pt x="553040" y="559324"/>
                  <a:pt x="361361" y="553040"/>
                  <a:pt x="311085" y="600174"/>
                </a:cubicBezTo>
                <a:cubicBezTo>
                  <a:pt x="260809" y="647308"/>
                  <a:pt x="248239" y="824845"/>
                  <a:pt x="292231" y="901831"/>
                </a:cubicBezTo>
                <a:cubicBezTo>
                  <a:pt x="336223" y="978817"/>
                  <a:pt x="477625" y="1080941"/>
                  <a:pt x="575035" y="1062087"/>
                </a:cubicBezTo>
                <a:cubicBezTo>
                  <a:pt x="672445" y="1043234"/>
                  <a:pt x="835844" y="942681"/>
                  <a:pt x="876693" y="788710"/>
                </a:cubicBezTo>
                <a:cubicBezTo>
                  <a:pt x="917542" y="634739"/>
                  <a:pt x="881406" y="0"/>
                  <a:pt x="820132" y="138260"/>
                </a:cubicBezTo>
              </a:path>
            </a:pathLst>
          </a:cu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Email Life Cycle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2819400"/>
            <a:ext cx="13740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1.</a:t>
            </a:r>
          </a:p>
          <a:p>
            <a:pPr algn="ctr"/>
            <a:r>
              <a:rPr lang="en-US" smtClean="0"/>
              <a:t>Composition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371600" y="5181600"/>
            <a:ext cx="13935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2.</a:t>
            </a:r>
          </a:p>
          <a:p>
            <a:pPr algn="ctr"/>
            <a:r>
              <a:rPr lang="en-US" smtClean="0"/>
              <a:t>Transmission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705600" y="4953000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3.</a:t>
            </a:r>
          </a:p>
          <a:p>
            <a:pPr algn="ctr"/>
            <a:r>
              <a:rPr lang="en-US" smtClean="0"/>
              <a:t>Queueing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772400" y="2590800"/>
            <a:ext cx="9321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4.</a:t>
            </a:r>
          </a:p>
          <a:p>
            <a:pPr algn="ctr"/>
            <a:r>
              <a:rPr lang="en-US" smtClean="0"/>
              <a:t>Viewing</a:t>
            </a: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257800" y="3276600"/>
            <a:ext cx="931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5.</a:t>
            </a:r>
          </a:p>
          <a:p>
            <a:pPr algn="ctr"/>
            <a:r>
              <a:rPr lang="en-US" smtClean="0"/>
              <a:t>Archival</a:t>
            </a:r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1676400" y="1828800"/>
            <a:ext cx="914400" cy="1066800"/>
            <a:chOff x="1066800" y="1828800"/>
            <a:chExt cx="914400" cy="1066800"/>
          </a:xfrm>
        </p:grpSpPr>
        <p:sp>
          <p:nvSpPr>
            <p:cNvPr id="15" name="Chord 14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A</a:t>
              </a:r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781800" y="1828800"/>
            <a:ext cx="914400" cy="1066800"/>
            <a:chOff x="1066800" y="1828800"/>
            <a:chExt cx="914400" cy="1066800"/>
          </a:xfrm>
        </p:grpSpPr>
        <p:sp>
          <p:nvSpPr>
            <p:cNvPr id="20" name="Chord 19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B</a:t>
              </a:r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752600" y="2667000"/>
            <a:ext cx="838200" cy="838200"/>
            <a:chOff x="1752600" y="2667000"/>
            <a:chExt cx="838200" cy="838200"/>
          </a:xfrm>
        </p:grpSpPr>
        <p:sp>
          <p:nvSpPr>
            <p:cNvPr id="24" name="Rounded Rectangle 23"/>
            <p:cNvSpPr/>
            <p:nvPr/>
          </p:nvSpPr>
          <p:spPr>
            <a:xfrm>
              <a:off x="1752600" y="2667000"/>
              <a:ext cx="838200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828800" y="2743200"/>
              <a:ext cx="685800" cy="4572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smtClean="0">
                  <a:solidFill>
                    <a:schemeClr val="tx1"/>
                  </a:solidFill>
                </a:rPr>
                <a:t>Groupwise,</a:t>
              </a:r>
            </a:p>
            <a:p>
              <a:pPr algn="ctr"/>
              <a:r>
                <a:rPr lang="en-US" sz="1050" smtClean="0">
                  <a:solidFill>
                    <a:schemeClr val="tx1"/>
                  </a:solidFill>
                </a:rPr>
                <a:t>Eudora etc.</a:t>
              </a:r>
              <a:endParaRPr lang="en-US" sz="1050">
                <a:solidFill>
                  <a:schemeClr val="tx1"/>
                </a:solidFill>
              </a:endParaRPr>
            </a:p>
          </p:txBody>
        </p:sp>
        <p:sp>
          <p:nvSpPr>
            <p:cNvPr id="26" name="Trapezoid 25"/>
            <p:cNvSpPr/>
            <p:nvPr/>
          </p:nvSpPr>
          <p:spPr>
            <a:xfrm>
              <a:off x="1752600" y="3352800"/>
              <a:ext cx="838200" cy="152400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2438400" y="4648200"/>
            <a:ext cx="1371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Mail server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562600" y="4648200"/>
            <a:ext cx="1371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Mail server</a:t>
            </a:r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858000" y="2667000"/>
            <a:ext cx="838200" cy="838200"/>
            <a:chOff x="1752600" y="2667000"/>
            <a:chExt cx="838200" cy="838200"/>
          </a:xfrm>
        </p:grpSpPr>
        <p:sp>
          <p:nvSpPr>
            <p:cNvPr id="31" name="Rounded Rectangle 30"/>
            <p:cNvSpPr/>
            <p:nvPr/>
          </p:nvSpPr>
          <p:spPr>
            <a:xfrm>
              <a:off x="1752600" y="2667000"/>
              <a:ext cx="838200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1828800" y="2743200"/>
              <a:ext cx="685800" cy="4572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smtClean="0">
                  <a:solidFill>
                    <a:schemeClr val="tx1"/>
                  </a:solidFill>
                </a:rPr>
                <a:t>Groupwise,</a:t>
              </a:r>
            </a:p>
            <a:p>
              <a:pPr algn="ctr"/>
              <a:r>
                <a:rPr lang="en-US" sz="1050" smtClean="0">
                  <a:solidFill>
                    <a:schemeClr val="tx1"/>
                  </a:solidFill>
                </a:rPr>
                <a:t>Eudora etc.</a:t>
              </a:r>
              <a:endParaRPr lang="en-US" sz="1050">
                <a:solidFill>
                  <a:schemeClr val="tx1"/>
                </a:solidFill>
              </a:endParaRPr>
            </a:p>
          </p:txBody>
        </p:sp>
        <p:sp>
          <p:nvSpPr>
            <p:cNvPr id="33" name="Trapezoid 32"/>
            <p:cNvSpPr/>
            <p:nvPr/>
          </p:nvSpPr>
          <p:spPr>
            <a:xfrm>
              <a:off x="1752600" y="3352800"/>
              <a:ext cx="838200" cy="152400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586459" y="3962400"/>
            <a:ext cx="5100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smtClean="0"/>
              <a:t>SMTP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91000" y="5943600"/>
            <a:ext cx="5629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smtClean="0"/>
              <a:t>TCP/IP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467600" y="4038600"/>
            <a:ext cx="7857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smtClean="0"/>
              <a:t>POP/IMAP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SMTP = Simple Mail Transport Protocol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i="1" smtClean="0"/>
              <a:t>“The goal of [SMTP] is to transfer mail reliably and efficiently.”</a:t>
            </a:r>
          </a:p>
          <a:p>
            <a:r>
              <a:rPr lang="en-US" smtClean="0"/>
              <a:t>Email written in plain ASCII text</a:t>
            </a:r>
          </a:p>
          <a:p>
            <a:r>
              <a:rPr lang="en-US" smtClean="0"/>
              <a:t>Uses TCP/IP for transmission</a:t>
            </a:r>
          </a:p>
          <a:p>
            <a:r>
              <a:rPr lang="en-US" smtClean="0"/>
              <a:t>Flexible, expandable format</a:t>
            </a:r>
          </a:p>
          <a:p>
            <a:r>
              <a:rPr lang="en-US" smtClean="0"/>
              <a:t>Trust-based -- no verification!</a:t>
            </a:r>
            <a:endParaRPr lang="en-US"/>
          </a:p>
        </p:txBody>
      </p:sp>
      <p:pic>
        <p:nvPicPr>
          <p:cNvPr id="1029" name="Picture 5" descr="C:\Users\nhowe\AppData\Local\Microsoft\Windows\Temporary Internet Files\Content.IE5\LKJ0GEWQ\MC90039096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553200" y="3581400"/>
            <a:ext cx="2026745" cy="2789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SMTP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Email begins with </a:t>
            </a:r>
            <a:r>
              <a:rPr lang="en-US" b="1" smtClean="0"/>
              <a:t>header</a:t>
            </a:r>
          </a:p>
          <a:p>
            <a:pPr lvl="1"/>
            <a:r>
              <a:rPr lang="en-US" smtClean="0"/>
              <a:t>Each header line begins with descriptor</a:t>
            </a:r>
          </a:p>
          <a:p>
            <a:pPr lvl="1"/>
            <a:r>
              <a:rPr lang="en-US" smtClean="0"/>
              <a:t>E.g.:  </a:t>
            </a:r>
            <a:r>
              <a:rPr lang="en-US" b="1" smtClean="0"/>
              <a:t>To:</a:t>
            </a:r>
            <a:r>
              <a:rPr lang="en-US" smtClean="0"/>
              <a:t>  </a:t>
            </a:r>
            <a:r>
              <a:rPr lang="en-US" b="1" smtClean="0"/>
              <a:t>Subject:</a:t>
            </a:r>
            <a:r>
              <a:rPr lang="en-US" smtClean="0"/>
              <a:t>  </a:t>
            </a:r>
            <a:r>
              <a:rPr lang="en-US" b="1" smtClean="0"/>
              <a:t>Date:</a:t>
            </a:r>
            <a:r>
              <a:rPr lang="en-US" smtClean="0"/>
              <a:t>  etc.</a:t>
            </a:r>
          </a:p>
          <a:p>
            <a:r>
              <a:rPr lang="en-US" smtClean="0"/>
              <a:t>Blank line indicates end of header</a:t>
            </a:r>
          </a:p>
          <a:p>
            <a:r>
              <a:rPr lang="en-US" smtClean="0"/>
              <a:t>Remainder of message is </a:t>
            </a:r>
            <a:r>
              <a:rPr lang="en-US" b="1" smtClean="0"/>
              <a:t>body</a:t>
            </a:r>
          </a:p>
          <a:p>
            <a:pPr lvl="1"/>
            <a:r>
              <a:rPr lang="en-US" smtClean="0"/>
              <a:t>Arbitrary format</a:t>
            </a:r>
          </a:p>
          <a:p>
            <a:pPr lvl="1"/>
            <a:r>
              <a:rPr lang="en-US" smtClean="0"/>
              <a:t>This is what shows up in your email reader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1600200"/>
            <a:ext cx="145732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3429000"/>
            <a:ext cx="6629400" cy="2514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6629400" cy="1600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Sample Email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/>
              <a:t>From: "British Telecom" &lt;telecom02@9.cn&gt;</a:t>
            </a:r>
          </a:p>
          <a:p>
            <a:pPr>
              <a:buNone/>
            </a:pPr>
            <a:r>
              <a:rPr lang="en-US"/>
              <a:t>Subject: One Million Pounds</a:t>
            </a:r>
          </a:p>
          <a:p>
            <a:pPr>
              <a:buNone/>
            </a:pPr>
            <a:r>
              <a:rPr lang="en-US" smtClean="0"/>
              <a:t>Date</a:t>
            </a:r>
            <a:r>
              <a:rPr lang="en-US"/>
              <a:t>: Fri, 09 Jul 2010 18:16:26 -0500</a:t>
            </a:r>
          </a:p>
          <a:p>
            <a:pPr>
              <a:buNone/>
            </a:pPr>
            <a:r>
              <a:rPr lang="en-US" smtClean="0"/>
              <a:t>Content-Type</a:t>
            </a:r>
            <a:r>
              <a:rPr lang="en-US"/>
              <a:t>: text/plain;charset=iso-8859-1; format="flowed"</a:t>
            </a:r>
          </a:p>
          <a:p>
            <a:pPr>
              <a:buNone/>
            </a:pPr>
            <a:r>
              <a:rPr lang="en-US"/>
              <a:t>Content-Transfer-Encoding: 8bit</a:t>
            </a:r>
          </a:p>
          <a:p>
            <a:pPr>
              <a:buNone/>
            </a:pPr>
            <a:endParaRPr lang="en-US"/>
          </a:p>
          <a:p>
            <a:pPr>
              <a:buNone/>
            </a:pPr>
            <a:r>
              <a:rPr lang="en-US"/>
              <a:t>One Million Pounds has been Awarded to in you in our BT </a:t>
            </a:r>
          </a:p>
          <a:p>
            <a:pPr>
              <a:buNone/>
            </a:pPr>
            <a:r>
              <a:rPr lang="en-US"/>
              <a:t>PROMO.Send your</a:t>
            </a:r>
          </a:p>
          <a:p>
            <a:pPr>
              <a:buNone/>
            </a:pPr>
            <a:endParaRPr lang="en-US"/>
          </a:p>
          <a:p>
            <a:pPr>
              <a:buNone/>
            </a:pPr>
            <a:r>
              <a:rPr lang="en-US"/>
              <a:t>Names...</a:t>
            </a:r>
          </a:p>
          <a:p>
            <a:pPr>
              <a:buNone/>
            </a:pPr>
            <a:r>
              <a:rPr lang="en-US"/>
              <a:t>Country...</a:t>
            </a:r>
          </a:p>
          <a:p>
            <a:pPr>
              <a:buNone/>
            </a:pPr>
            <a:r>
              <a:rPr lang="en-US"/>
              <a:t>Occupation...</a:t>
            </a:r>
          </a:p>
          <a:p>
            <a:pPr>
              <a:buNone/>
            </a:pPr>
            <a:r>
              <a:rPr lang="en-US"/>
              <a:t>Tel...</a:t>
            </a:r>
          </a:p>
          <a:p>
            <a:pPr>
              <a:buNone/>
            </a:pPr>
            <a:r>
              <a:rPr lang="en-US"/>
              <a:t>Age...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91400" y="2209800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Header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391400" y="4495800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Body</a:t>
            </a:r>
            <a:endParaRPr lang="en-US"/>
          </a:p>
        </p:txBody>
      </p:sp>
      <p:sp>
        <p:nvSpPr>
          <p:cNvPr id="8" name="Right Brace 7"/>
          <p:cNvSpPr/>
          <p:nvPr/>
        </p:nvSpPr>
        <p:spPr>
          <a:xfrm>
            <a:off x="7239000" y="1600200"/>
            <a:ext cx="152400" cy="160020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>
            <a:off x="7239000" y="3429000"/>
            <a:ext cx="152400" cy="251460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95400" y="6172200"/>
            <a:ext cx="7612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smtClean="0"/>
              <a:t>In Groupwise, view by clicking the </a:t>
            </a:r>
            <a:r>
              <a:rPr lang="en-US" b="1" i="1" smtClean="0"/>
              <a:t>Message Source</a:t>
            </a:r>
            <a:r>
              <a:rPr lang="en-US" i="1" smtClean="0"/>
              <a:t> tab (for external email only)</a:t>
            </a:r>
            <a:endParaRPr lang="en-US" i="1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Postmarks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Mail servers often add lines to the header as they handle an email</a:t>
            </a:r>
          </a:p>
          <a:p>
            <a:r>
              <a:rPr lang="en-US" smtClean="0"/>
              <a:t>Each server handling email adds </a:t>
            </a:r>
            <a:r>
              <a:rPr lang="en-US" b="1" smtClean="0"/>
              <a:t>Received</a:t>
            </a:r>
            <a:r>
              <a:rPr lang="en-US" smtClean="0"/>
              <a:t> line</a:t>
            </a:r>
          </a:p>
          <a:p>
            <a:pPr lvl="1">
              <a:buNone/>
            </a:pPr>
            <a:r>
              <a:rPr lang="en-US" sz="2000" b="1" i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Received: from mscreen4.smith.edu ([131.229.64.70])</a:t>
            </a:r>
          </a:p>
          <a:p>
            <a:pPr lvl="1">
              <a:buNone/>
            </a:pPr>
            <a:r>
              <a:rPr lang="en-US" sz="2000" b="1" i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by gwsmtp1.smith.edu with ESMTP; Tue, 23 Nov 2010 12:07:57 -0500</a:t>
            </a:r>
          </a:p>
          <a:p>
            <a:pPr lvl="1"/>
            <a:r>
              <a:rPr lang="en-US" smtClean="0"/>
              <a:t>Includes timestamp &amp; source</a:t>
            </a:r>
          </a:p>
          <a:p>
            <a:pPr lvl="1"/>
            <a:r>
              <a:rPr lang="en-US" smtClean="0"/>
              <a:t>Like geologic layers:  most recent at top</a:t>
            </a:r>
          </a:p>
          <a:p>
            <a:r>
              <a:rPr lang="en-US" smtClean="0"/>
              <a:t>Spam checkers add annotations also</a:t>
            </a:r>
          </a:p>
          <a:p>
            <a:pPr lvl="1">
              <a:buNone/>
            </a:pPr>
            <a:r>
              <a:rPr lang="en-US" sz="2000" b="1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X-NAI-Spam-Threshold-Checked: </a:t>
            </a:r>
            <a:r>
              <a:rPr lang="en-US" sz="2000" b="1" i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4.5</a:t>
            </a:r>
            <a:endParaRPr lang="en-US" sz="2000" b="1" i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 descr="C:\Users\nhowe\AppData\Local\Microsoft\Windows\Temporary Internet Files\Content.IE5\LKJ0GEWQ\MP90020104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4113074"/>
            <a:ext cx="1676399" cy="25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Timestamps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i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Tue, 23 Nov 2010 12:07:57 -0500</a:t>
            </a:r>
          </a:p>
          <a:p>
            <a:r>
              <a:rPr lang="en-US" smtClean="0"/>
              <a:t>Standard formats for time and date</a:t>
            </a:r>
          </a:p>
          <a:p>
            <a:r>
              <a:rPr lang="en-US" smtClean="0"/>
              <a:t>Time zone of server given last</a:t>
            </a:r>
          </a:p>
          <a:p>
            <a:pPr lvl="1">
              <a:buNone/>
            </a:pPr>
            <a:r>
              <a:rPr lang="en-US" smtClean="0"/>
              <a:t>-0500 means 5 hours behind universal time</a:t>
            </a:r>
          </a:p>
          <a:p>
            <a:pPr lvl="1">
              <a:buNone/>
            </a:pPr>
            <a:r>
              <a:rPr lang="en-US" smtClean="0"/>
              <a:t>- i.e., Eastern Standard Time</a:t>
            </a:r>
          </a:p>
          <a:p>
            <a:r>
              <a:rPr lang="en-US" smtClean="0"/>
              <a:t>Timestamp comes from                               server’s system clock</a:t>
            </a:r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2075" y="3919593"/>
            <a:ext cx="3819525" cy="2776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Demo:  Mail from Tooth Fairy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/>
          </a:bodyPr>
          <a:lstStyle/>
          <a:p>
            <a:r>
              <a:rPr lang="en-US" dirty="0" smtClean="0"/>
              <a:t>What can you figure out about this message?</a:t>
            </a:r>
          </a:p>
          <a:p>
            <a:pPr lvl="1">
              <a:buNone/>
            </a:pPr>
            <a:r>
              <a:rPr lang="en-US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Return-path: &lt;nhowe@cs.smith.edu&gt;</a:t>
            </a:r>
          </a:p>
          <a:p>
            <a:pPr lvl="1">
              <a:buNone/>
            </a:pPr>
            <a:r>
              <a:rPr lang="en-US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Received: from cs.smith.edu (scinix.smith.edu [131.229.72.8])</a:t>
            </a:r>
          </a:p>
          <a:p>
            <a:pPr lvl="1">
              <a:buNone/>
            </a:pPr>
            <a:r>
              <a:rPr lang="en-US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by gwemail.smith.edu with ESMTP; Tue, 23 Nov 2010 13:28:42 -0500</a:t>
            </a:r>
          </a:p>
          <a:p>
            <a:pPr lvl="1">
              <a:buNone/>
            </a:pPr>
            <a:r>
              <a:rPr lang="en-US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Received: from beowulf.csc.smith.edu (beowulf.csc.smith.edu [131.229.72.10])</a:t>
            </a:r>
          </a:p>
          <a:p>
            <a:pPr lvl="1">
              <a:buNone/>
            </a:pPr>
            <a:r>
              <a:rPr lang="en-US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by cs.smith.edu (Postfix) with ESMTP id 0233FEEA77</a:t>
            </a:r>
          </a:p>
          <a:p>
            <a:pPr lvl="1">
              <a:buNone/>
            </a:pPr>
            <a:r>
              <a:rPr lang="fr-FR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for &lt;nhowe@smith.edu&gt;; Tue, 23 </a:t>
            </a:r>
            <a:r>
              <a:rPr lang="fr-FR" sz="1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</a:t>
            </a:r>
            <a:r>
              <a:rPr lang="fr-FR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2010 13:28:40 -0500 (EST)</a:t>
            </a:r>
          </a:p>
          <a:p>
            <a:pPr lvl="1">
              <a:buNone/>
            </a:pPr>
            <a:r>
              <a:rPr lang="en-US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Received: (from </a:t>
            </a:r>
            <a:r>
              <a:rPr lang="en-US" sz="1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nhowe@localhost</a:t>
            </a:r>
            <a:r>
              <a:rPr lang="en-US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>
              <a:buNone/>
            </a:pPr>
            <a:r>
              <a:rPr lang="en-US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by beowulf.csc.smith.edu (8.14.4/8.14.4/Submit) id oANISdqM003861;</a:t>
            </a:r>
          </a:p>
          <a:p>
            <a:pPr lvl="1">
              <a:buNone/>
            </a:pPr>
            <a:r>
              <a:rPr lang="fr-FR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Tue, 23 </a:t>
            </a:r>
            <a:r>
              <a:rPr lang="fr-FR" sz="1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</a:t>
            </a:r>
            <a:r>
              <a:rPr lang="fr-FR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2010 13:28:39 -0500</a:t>
            </a:r>
          </a:p>
          <a:p>
            <a:pPr lvl="1">
              <a:buNone/>
            </a:pPr>
            <a:r>
              <a:rPr lang="fr-FR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Date: Tue, 23 </a:t>
            </a:r>
            <a:r>
              <a:rPr lang="fr-FR" sz="1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</a:t>
            </a:r>
            <a:r>
              <a:rPr lang="fr-FR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2010 13:28:39 -0500</a:t>
            </a:r>
          </a:p>
          <a:p>
            <a:pPr lvl="1">
              <a:buNone/>
            </a:pPr>
            <a:r>
              <a:rPr lang="en-US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Message-Id: &lt;201011231828.oANISdqM003861@beowulf.csc.smith.edu&gt;</a:t>
            </a:r>
          </a:p>
          <a:p>
            <a:pPr lvl="1">
              <a:buNone/>
            </a:pPr>
            <a:r>
              <a:rPr lang="en-US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From: tooth.fairy@fairyland.org</a:t>
            </a:r>
          </a:p>
          <a:p>
            <a:pPr lvl="1">
              <a:buNone/>
            </a:pPr>
            <a:r>
              <a:rPr lang="en-US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To: nhowe@smith.edu</a:t>
            </a:r>
          </a:p>
          <a:p>
            <a:pPr lvl="1">
              <a:buNone/>
            </a:pPr>
            <a:r>
              <a:rPr lang="en-US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Subject: Your Teeth</a:t>
            </a:r>
          </a:p>
          <a:p>
            <a:pPr lvl="1">
              <a:buNone/>
            </a:pPr>
            <a:endParaRPr lang="en-US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r>
              <a:rPr lang="en-US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Dear Nick,</a:t>
            </a:r>
          </a:p>
          <a:p>
            <a:pPr lvl="1">
              <a:buNone/>
            </a:pPr>
            <a:r>
              <a:rPr lang="en-US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haven't left any teeth for me in a very long time.  Don't you believe in me any more?</a:t>
            </a:r>
          </a:p>
          <a:p>
            <a:pPr lvl="1">
              <a:buNone/>
            </a:pPr>
            <a:r>
              <a:rPr lang="en-US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Tooth Fairy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Email Attachments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Early email was text-only:  no attachments</a:t>
            </a:r>
          </a:p>
          <a:p>
            <a:r>
              <a:rPr lang="en-US" smtClean="0"/>
              <a:t>People wanted convenience of sending files</a:t>
            </a:r>
          </a:p>
          <a:p>
            <a:r>
              <a:rPr lang="en-US" b="1" smtClean="0"/>
              <a:t>MIME</a:t>
            </a:r>
            <a:r>
              <a:rPr lang="en-US" smtClean="0"/>
              <a:t>: Multipurpose Internet Mail Extensions</a:t>
            </a:r>
          </a:p>
          <a:p>
            <a:pPr lvl="1"/>
            <a:r>
              <a:rPr lang="en-US" smtClean="0"/>
              <a:t>Special format for body of email</a:t>
            </a:r>
          </a:p>
          <a:p>
            <a:pPr lvl="1"/>
            <a:r>
              <a:rPr lang="en-US" smtClean="0"/>
              <a:t>Split into parts, with header giving lengths &amp; types</a:t>
            </a:r>
          </a:p>
          <a:p>
            <a:pPr lvl="1"/>
            <a:r>
              <a:rPr lang="en-US" smtClean="0"/>
              <a:t>Non-text files encoded as text</a:t>
            </a:r>
          </a:p>
          <a:p>
            <a:pPr lvl="1"/>
            <a:r>
              <a:rPr lang="en-US" smtClean="0"/>
              <a:t>Described in RFC 2045 &amp; 2046</a:t>
            </a:r>
          </a:p>
          <a:p>
            <a:endParaRPr lang="en-US"/>
          </a:p>
        </p:txBody>
      </p:sp>
      <p:pic>
        <p:nvPicPr>
          <p:cNvPr id="5123" name="Picture 3" descr="C:\Users\nhowe\AppData\Local\Microsoft\Windows\Temporary Internet Files\Content.IE5\ZRS3FP29\MP90044307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572000"/>
            <a:ext cx="3006090" cy="200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Sample MIME Content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MIME-Version: 1.0 </a:t>
            </a:r>
          </a:p>
          <a:p>
            <a:pPr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Content-Type: multipart/mixed; </a:t>
            </a:r>
          </a:p>
          <a:p>
            <a:pPr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boundary="frontier" </a:t>
            </a:r>
          </a:p>
          <a:p>
            <a:pPr>
              <a:buNone/>
            </a:pPr>
            <a:endParaRPr lang="en-US" b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a message with multiple parts in MIME format. </a:t>
            </a:r>
          </a:p>
          <a:p>
            <a:pPr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--frontier </a:t>
            </a:r>
          </a:p>
          <a:p>
            <a:pPr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Content-Type: text/plain </a:t>
            </a:r>
          </a:p>
          <a:p>
            <a:pPr>
              <a:buNone/>
            </a:pPr>
            <a:endParaRPr lang="en-US" b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the body of the message. </a:t>
            </a:r>
          </a:p>
          <a:p>
            <a:pPr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--frontier </a:t>
            </a:r>
          </a:p>
          <a:p>
            <a:pPr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Content-Type: application/octet-stream </a:t>
            </a:r>
          </a:p>
          <a:p>
            <a:pPr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Content-Transfer-Encoding: base64 </a:t>
            </a:r>
          </a:p>
          <a:p>
            <a:pPr>
              <a:buNone/>
            </a:pPr>
            <a:endParaRPr lang="en-US" b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PGh0bWw+CiAgPGhlYWQ+CiAgPC9oZWFkPgogIDxib2R5PgogICAgPHA+VGhpcyBpcyB0aGUg Ym9keSBvZiB0aGUgbWVzc2FnZS48L3A+CiAgPC9ib2R5Pgo8L2h0bWw+Cg== </a:t>
            </a:r>
          </a:p>
          <a:p>
            <a:pPr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--frontier--</a:t>
            </a:r>
            <a:endParaRPr lang="en-US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C:\Users\nhowe\AppData\Local\Microsoft\Windows\Temporary Internet Files\Content.IE5\SNZFC3GZ\MC90024049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1600200"/>
            <a:ext cx="1752600" cy="28560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MIME Type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MIME standard classifies content</a:t>
            </a:r>
          </a:p>
          <a:p>
            <a:r>
              <a:rPr lang="en-US" smtClean="0"/>
              <a:t>Guides recipient to proper display program</a:t>
            </a:r>
          </a:p>
          <a:p>
            <a:r>
              <a:rPr lang="en-US" smtClean="0"/>
              <a:t>Each sort of content has a </a:t>
            </a:r>
            <a:r>
              <a:rPr lang="en-US" b="1" smtClean="0"/>
              <a:t>type</a:t>
            </a:r>
            <a:r>
              <a:rPr lang="en-US" smtClean="0"/>
              <a:t> and </a:t>
            </a:r>
            <a:r>
              <a:rPr lang="en-US" b="1" smtClean="0"/>
              <a:t>subtype</a:t>
            </a:r>
          </a:p>
          <a:p>
            <a:pPr lvl="1">
              <a:buNone/>
            </a:pPr>
            <a:r>
              <a:rPr lang="en-US" b="1" smtClean="0"/>
              <a:t>text/plain</a:t>
            </a:r>
            <a:r>
              <a:rPr lang="en-US"/>
              <a:t>	</a:t>
            </a:r>
            <a:r>
              <a:rPr lang="en-US" smtClean="0"/>
              <a:t>		(plain text)</a:t>
            </a:r>
            <a:endParaRPr lang="en-US" b="1" smtClean="0"/>
          </a:p>
          <a:p>
            <a:pPr lvl="1">
              <a:buNone/>
            </a:pPr>
            <a:r>
              <a:rPr lang="en-US" b="1" smtClean="0"/>
              <a:t>text/html</a:t>
            </a:r>
            <a:r>
              <a:rPr lang="en-US" smtClean="0"/>
              <a:t>			(text with HTML tags)</a:t>
            </a:r>
            <a:endParaRPr lang="en-US" b="1" smtClean="0"/>
          </a:p>
          <a:p>
            <a:pPr lvl="1">
              <a:buNone/>
            </a:pPr>
            <a:r>
              <a:rPr lang="en-US" b="1" smtClean="0"/>
              <a:t>application/octet-stream</a:t>
            </a:r>
            <a:r>
              <a:rPr lang="en-US" smtClean="0"/>
              <a:t>	(binary file)</a:t>
            </a:r>
          </a:p>
          <a:p>
            <a:pPr lvl="1">
              <a:buNone/>
            </a:pPr>
            <a:r>
              <a:rPr lang="en-US" b="1" smtClean="0"/>
              <a:t>image/jpeg			</a:t>
            </a:r>
            <a:r>
              <a:rPr lang="en-US" smtClean="0"/>
              <a:t>(JPEG image)</a:t>
            </a:r>
          </a:p>
          <a:p>
            <a:pPr lvl="1">
              <a:buNone/>
            </a:pPr>
            <a:r>
              <a:rPr lang="en-US" b="1" smtClean="0"/>
              <a:t>video/mpeg</a:t>
            </a:r>
            <a:r>
              <a:rPr lang="en-US" smtClean="0"/>
              <a:t>			(MPEG video file)</a:t>
            </a:r>
          </a:p>
          <a:p>
            <a:pPr lvl="1">
              <a:buNone/>
            </a:pPr>
            <a:r>
              <a:rPr lang="en-US" b="1" smtClean="0"/>
              <a:t>audio/mpeg</a:t>
            </a:r>
            <a:r>
              <a:rPr lang="en-US" smtClean="0"/>
              <a:t>			(MP3 audio file)</a:t>
            </a:r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152400"/>
            <a:ext cx="240467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MIME Standards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RFC 2822 allows non-Latin characters in subject and other header lines</a:t>
            </a:r>
          </a:p>
          <a:p>
            <a:pPr lvl="1"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Subject: =?iso-8859-1?Q?=A1Hola,_se=F1or!?=</a:t>
            </a:r>
          </a:p>
          <a:p>
            <a:pPr lvl="1">
              <a:buNone/>
            </a:pPr>
            <a:r>
              <a:rPr lang="en-US" smtClean="0"/>
              <a:t>becomes:  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Subject: ¡Hola, señor!</a:t>
            </a:r>
          </a:p>
          <a:p>
            <a:r>
              <a:rPr lang="en-US" smtClean="0"/>
              <a:t>MIME </a:t>
            </a:r>
            <a:r>
              <a:rPr lang="en-US" b="1" smtClean="0"/>
              <a:t>Content-Disposition </a:t>
            </a:r>
            <a:r>
              <a:rPr lang="en-US" smtClean="0"/>
              <a:t>header line can ask an attachment to open </a:t>
            </a:r>
            <a:r>
              <a:rPr lang="en-US" b="1" smtClean="0"/>
              <a:t>automatically</a:t>
            </a:r>
          </a:p>
          <a:p>
            <a:pPr lvl="1"/>
            <a:r>
              <a:rPr lang="en-US" b="1" i="1" smtClean="0"/>
              <a:t>Why is this dangerous?</a:t>
            </a:r>
          </a:p>
          <a:p>
            <a:pPr lvl="1"/>
            <a:r>
              <a:rPr lang="en-US" smtClean="0"/>
              <a:t>Most email programs now ignore this directive</a:t>
            </a:r>
            <a:endParaRPr lang="en-US"/>
          </a:p>
        </p:txBody>
      </p:sp>
      <p:pic>
        <p:nvPicPr>
          <p:cNvPr id="8195" name="Picture 3" descr="C:\Users\nhowe\AppData\Local\Microsoft\Windows\Temporary Internet Files\Content.IE5\VEC5BT1L\MP90043928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5791200"/>
            <a:ext cx="13716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Receiving Mail:  POP &amp; IMAP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POP = Post Office Protocol</a:t>
            </a:r>
          </a:p>
          <a:p>
            <a:pPr lvl="1"/>
            <a:r>
              <a:rPr lang="en-US" smtClean="0"/>
              <a:t>Messages stored temporarily on mail server</a:t>
            </a:r>
          </a:p>
          <a:p>
            <a:pPr lvl="1"/>
            <a:r>
              <a:rPr lang="en-US" smtClean="0"/>
              <a:t>Bulk download to single computer</a:t>
            </a:r>
          </a:p>
          <a:p>
            <a:pPr lvl="1"/>
            <a:r>
              <a:rPr lang="en-US" smtClean="0"/>
              <a:t>Minimizes connection time </a:t>
            </a:r>
            <a:r>
              <a:rPr lang="en-US" smtClean="0">
                <a:sym typeface="Wingdings" pitchFamily="2" charset="2"/>
              </a:rPr>
              <a:t> Good for dial-up</a:t>
            </a:r>
          </a:p>
          <a:p>
            <a:r>
              <a:rPr lang="en-US" smtClean="0">
                <a:sym typeface="Wingdings" pitchFamily="2" charset="2"/>
              </a:rPr>
              <a:t>IMAP = Internet Mail Access Protocol</a:t>
            </a:r>
          </a:p>
          <a:p>
            <a:pPr lvl="1"/>
            <a:r>
              <a:rPr lang="en-US" smtClean="0">
                <a:sym typeface="Wingdings" pitchFamily="2" charset="2"/>
              </a:rPr>
              <a:t>Mail archived on central server</a:t>
            </a:r>
          </a:p>
          <a:p>
            <a:pPr lvl="1"/>
            <a:r>
              <a:rPr lang="en-US">
                <a:sym typeface="Wingdings" pitchFamily="2" charset="2"/>
              </a:rPr>
              <a:t>A</a:t>
            </a:r>
            <a:r>
              <a:rPr lang="en-US" smtClean="0">
                <a:sym typeface="Wingdings" pitchFamily="2" charset="2"/>
              </a:rPr>
              <a:t>ccessible from any networked client</a:t>
            </a:r>
          </a:p>
          <a:p>
            <a:pPr lvl="1"/>
            <a:r>
              <a:rPr lang="en-US" smtClean="0">
                <a:sym typeface="Wingdings" pitchFamily="2" charset="2"/>
              </a:rPr>
              <a:t>More centralized &amp; connection dependent</a:t>
            </a:r>
            <a:endParaRPr lang="en-US"/>
          </a:p>
        </p:txBody>
      </p:sp>
      <p:pic>
        <p:nvPicPr>
          <p:cNvPr id="9218" name="Picture 2" descr="C:\Users\nhowe\AppData\Local\Microsoft\Windows\Temporary Internet Files\Content.IE5\LKJ0GEWQ\MC90018345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6169" y="1143000"/>
            <a:ext cx="1531631" cy="1524000"/>
          </a:xfrm>
          <a:prstGeom prst="rect">
            <a:avLst/>
          </a:prstGeom>
          <a:noFill/>
        </p:spPr>
      </p:pic>
      <p:pic>
        <p:nvPicPr>
          <p:cNvPr id="9219" name="Picture 3" descr="C:\Users\nhowe\AppData\Local\Microsoft\Windows\Temporary Internet Files\Content.IE5\LKJ0GEWQ\MC90043365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3814965"/>
            <a:ext cx="1370012" cy="15952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Spam Email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>
                <a:hlinkClick r:id="rId2"/>
              </a:rPr>
              <a:t>The Spam Skit</a:t>
            </a:r>
            <a:endParaRPr lang="en-US" smtClean="0"/>
          </a:p>
          <a:p>
            <a:r>
              <a:rPr lang="en-US" smtClean="0"/>
              <a:t>Spam:  Unsolicited commercial email</a:t>
            </a:r>
          </a:p>
          <a:p>
            <a:pPr lvl="1"/>
            <a:r>
              <a:rPr lang="en-US" smtClean="0"/>
              <a:t>Not spam if prior business relationship exists</a:t>
            </a:r>
          </a:p>
          <a:p>
            <a:pPr lvl="1"/>
            <a:r>
              <a:rPr lang="en-US" smtClean="0"/>
              <a:t>Legitimate businesses must offer opt-out</a:t>
            </a:r>
          </a:p>
          <a:p>
            <a:r>
              <a:rPr lang="en-US" smtClean="0"/>
              <a:t>Spam pays!  (6-figure incomes.  Why?)</a:t>
            </a:r>
          </a:p>
          <a:p>
            <a:r>
              <a:rPr lang="en-US" smtClean="0"/>
              <a:t>Prevention mechanisms are an </a:t>
            </a:r>
            <a:r>
              <a:rPr lang="en-US" b="1" smtClean="0"/>
              <a:t>arms race</a:t>
            </a:r>
          </a:p>
          <a:p>
            <a:pPr lvl="1"/>
            <a:r>
              <a:rPr lang="en-US" smtClean="0"/>
              <a:t>Rule-based detectors look for keys (Viagra)</a:t>
            </a:r>
          </a:p>
          <a:p>
            <a:pPr lvl="1"/>
            <a:r>
              <a:rPr lang="en-US" smtClean="0"/>
              <a:t>Example-based detectors assess similarity to known spam</a:t>
            </a:r>
          </a:p>
          <a:p>
            <a:pPr lvl="1"/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9425" y="152400"/>
            <a:ext cx="2314575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Smith &amp; Spam (1)</a:t>
            </a:r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Smith &amp; Spam (2)</a:t>
            </a:r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8696"/>
          <a:stretch>
            <a:fillRect/>
          </a:stretch>
        </p:blipFill>
        <p:spPr bwMode="auto">
          <a:xfrm>
            <a:off x="152400" y="1371600"/>
            <a:ext cx="8891488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10329</TotalTime>
  <Words>748</Words>
  <Application>Microsoft Macintosh PowerPoint</Application>
  <PresentationFormat>On-screen Show (4:3)</PresentationFormat>
  <Paragraphs>158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E-Mail</vt:lpstr>
      <vt:lpstr>Email Life Cycle</vt:lpstr>
      <vt:lpstr>SMTP = Simple Mail Transport Protocol</vt:lpstr>
      <vt:lpstr>SMTP Format</vt:lpstr>
      <vt:lpstr>Sample Email</vt:lpstr>
      <vt:lpstr>Postmarks</vt:lpstr>
      <vt:lpstr>Timestamps</vt:lpstr>
      <vt:lpstr>Demo:  Mail from Tooth Fairy</vt:lpstr>
      <vt:lpstr>Email Attachments</vt:lpstr>
      <vt:lpstr>Sample MIME Content</vt:lpstr>
      <vt:lpstr>MIME Type</vt:lpstr>
      <vt:lpstr>Other MIME Standards</vt:lpstr>
      <vt:lpstr>Receiving Mail:  POP &amp; IMAP</vt:lpstr>
      <vt:lpstr>Spam Email</vt:lpstr>
      <vt:lpstr>Smith &amp; Spam (1)</vt:lpstr>
      <vt:lpstr>Smith &amp; Spam (2)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E-Mail</dc:title>
  <dc:creator>nhowe</dc:creator>
  <cp:lastModifiedBy>Sadi Evren SEKER</cp:lastModifiedBy>
  <cp:revision>194</cp:revision>
  <dcterms:created xsi:type="dcterms:W3CDTF">2010-11-22T19:09:57Z</dcterms:created>
  <dcterms:modified xsi:type="dcterms:W3CDTF">2016-10-12T18:32:26Z</dcterms:modified>
</cp:coreProperties>
</file>