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1" r:id="rId7"/>
    <p:sldId id="262" r:id="rId8"/>
    <p:sldId id="264" r:id="rId9"/>
    <p:sldId id="263" r:id="rId10"/>
    <p:sldId id="265" r:id="rId11"/>
    <p:sldId id="266" r:id="rId12"/>
    <p:sldId id="268" r:id="rId13"/>
    <p:sldId id="269" r:id="rId14"/>
    <p:sldId id="270" r:id="rId15"/>
    <p:sldId id="272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5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69395-3F94-4B3E-A8D4-D521A9D24582}" type="datetimeFigureOut">
              <a:rPr lang="en-US" smtClean="0"/>
              <a:pPr/>
              <a:t>27/09/16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D326-7482-4E45-9D4D-22017D988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69395-3F94-4B3E-A8D4-D521A9D24582}" type="datetimeFigureOut">
              <a:rPr lang="en-US" smtClean="0"/>
              <a:pPr/>
              <a:t>27/09/16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D326-7482-4E45-9D4D-22017D988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69395-3F94-4B3E-A8D4-D521A9D24582}" type="datetimeFigureOut">
              <a:rPr lang="en-US" smtClean="0"/>
              <a:pPr/>
              <a:t>27/09/16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D326-7482-4E45-9D4D-22017D988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69395-3F94-4B3E-A8D4-D521A9D24582}" type="datetimeFigureOut">
              <a:rPr lang="en-US" smtClean="0"/>
              <a:pPr/>
              <a:t>27/09/16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D326-7482-4E45-9D4D-22017D988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69395-3F94-4B3E-A8D4-D521A9D24582}" type="datetimeFigureOut">
              <a:rPr lang="en-US" smtClean="0"/>
              <a:pPr/>
              <a:t>27/09/16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D326-7482-4E45-9D4D-22017D988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69395-3F94-4B3E-A8D4-D521A9D24582}" type="datetimeFigureOut">
              <a:rPr lang="en-US" smtClean="0"/>
              <a:pPr/>
              <a:t>27/09/16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D326-7482-4E45-9D4D-22017D988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69395-3F94-4B3E-A8D4-D521A9D24582}" type="datetimeFigureOut">
              <a:rPr lang="en-US" smtClean="0"/>
              <a:pPr/>
              <a:t>27/09/16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D326-7482-4E45-9D4D-22017D988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69395-3F94-4B3E-A8D4-D521A9D24582}" type="datetimeFigureOut">
              <a:rPr lang="en-US" smtClean="0"/>
              <a:pPr/>
              <a:t>27/09/16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D326-7482-4E45-9D4D-22017D988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69395-3F94-4B3E-A8D4-D521A9D24582}" type="datetimeFigureOut">
              <a:rPr lang="en-US" smtClean="0"/>
              <a:pPr/>
              <a:t>27/09/16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D326-7482-4E45-9D4D-22017D988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69395-3F94-4B3E-A8D4-D521A9D24582}" type="datetimeFigureOut">
              <a:rPr lang="en-US" smtClean="0"/>
              <a:pPr/>
              <a:t>27/09/16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D326-7482-4E45-9D4D-22017D988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69395-3F94-4B3E-A8D4-D521A9D24582}" type="datetimeFigureOut">
              <a:rPr lang="en-US" smtClean="0"/>
              <a:pPr/>
              <a:t>27/09/16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D326-7482-4E45-9D4D-22017D988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69395-3F94-4B3E-A8D4-D521A9D24582}" type="datetimeFigureOut">
              <a:rPr lang="en-US" smtClean="0"/>
              <a:pPr/>
              <a:t>27/09/16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9D326-7482-4E45-9D4D-22017D988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heukwebdesigncompany.com/articles/entity-escape-characters.php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3schools.com/css/css_table.asp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aven.smith.edu/~nhowe/teaching/csc105/examples/dynclr.html" TargetMode="External"/><Relationship Id="rId3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nu.org/copyleft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maven.smith.edu/~nhowe/teaching/csc102/Labs/tables.html" TargetMode="External"/><Relationship Id="rId4" Type="http://schemas.openxmlformats.org/officeDocument/2006/relationships/hyperlink" Target="http://maven.smith.edu/~nhowe/teaching/csc102/Labs/photoshop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aven.smith.edu/~nhowe/teaching/csc102/Labs/morehtml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More HTML:  Tables etc.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CSC 102 Lecture 6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HTML:  Review</a:t>
            </a:r>
            <a:endParaRPr lang="en-US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29200" cy="4525963"/>
          </a:xfrm>
        </p:spPr>
        <p:txBody>
          <a:bodyPr>
            <a:normAutofit/>
          </a:bodyPr>
          <a:lstStyle/>
          <a:p>
            <a:r>
              <a:rPr lang="en-US" sz="2800" smtClean="0"/>
              <a:t>Web pages written in HTML</a:t>
            </a:r>
          </a:p>
          <a:p>
            <a:r>
              <a:rPr lang="en-US" sz="2800" smtClean="0"/>
              <a:t>HTML = ordinary text + </a:t>
            </a:r>
            <a:r>
              <a:rPr lang="en-US" sz="2800" b="1" smtClean="0"/>
              <a:t>markup</a:t>
            </a:r>
            <a:r>
              <a:rPr lang="en-US" sz="2800" smtClean="0"/>
              <a:t> tags</a:t>
            </a:r>
          </a:p>
          <a:p>
            <a:pPr lvl="1"/>
            <a:r>
              <a:rPr lang="en-US" sz="2400" smtClean="0"/>
              <a:t>Tags use angle brackets:  &lt;&gt;</a:t>
            </a:r>
          </a:p>
          <a:p>
            <a:pPr lvl="1"/>
            <a:r>
              <a:rPr lang="en-US" sz="2400" smtClean="0"/>
              <a:t>Specifies metainformation:  structure, roles, etc.</a:t>
            </a:r>
          </a:p>
          <a:p>
            <a:r>
              <a:rPr lang="en-US" smtClean="0"/>
              <a:t>Browser interprets HTML to display page</a:t>
            </a:r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562600" y="2057400"/>
            <a:ext cx="3124200" cy="3657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&lt;html&gt;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&lt;head&gt;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&lt;title&gt;Appears in Menu Bar&lt;/title&gt;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&lt;/head&gt;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&lt;body&gt;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&lt;p&gt;This is the content.&lt;/p&gt;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&lt;/body&gt;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&lt;/html&gt;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Escape Codes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What if you want to display angle brackets?</a:t>
            </a:r>
          </a:p>
          <a:p>
            <a:pPr lvl="1"/>
            <a:r>
              <a:rPr lang="en-US" smtClean="0"/>
              <a:t>Browser can’t tell difference from a tag</a:t>
            </a:r>
          </a:p>
          <a:p>
            <a:pPr lvl="1"/>
            <a:r>
              <a:rPr lang="en-US" smtClean="0"/>
              <a:t>Need system for “special” characters</a:t>
            </a:r>
          </a:p>
          <a:p>
            <a:r>
              <a:rPr lang="en-US" smtClean="0"/>
              <a:t>Web is </a:t>
            </a:r>
            <a:r>
              <a:rPr lang="en-US" i="1" smtClean="0"/>
              <a:t>World-Wide</a:t>
            </a:r>
            <a:r>
              <a:rPr lang="en-US" smtClean="0"/>
              <a:t> – non-Latin alphabets?</a:t>
            </a:r>
          </a:p>
          <a:p>
            <a:r>
              <a:rPr lang="en-US" smtClean="0"/>
              <a:t>Solution:  </a:t>
            </a:r>
            <a:r>
              <a:rPr lang="en-US" b="1" smtClean="0">
                <a:hlinkClick r:id="rId2"/>
              </a:rPr>
              <a:t>escape codes</a:t>
            </a:r>
            <a:r>
              <a:rPr lang="en-US" b="1" smtClean="0"/>
              <a:t> </a:t>
            </a:r>
            <a:endParaRPr lang="en-US" b="1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00200" y="4572000"/>
          <a:ext cx="5841683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2462"/>
                <a:gridCol w="933704"/>
                <a:gridCol w="1056005"/>
                <a:gridCol w="933704"/>
                <a:gridCol w="1082104"/>
                <a:gridCol w="9337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Code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Symbol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Code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Symbol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Code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Symbol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&amp;lt;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&lt;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&amp;euro;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€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&amp;eacute;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é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&amp;gt;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&gt;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&amp;pound;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£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&amp;ouml;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ö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&amp;amp;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&amp;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&amp;cent;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¢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&amp;ntilde;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ñ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&amp;nbsp;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&amp;copy;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©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&amp;icirc;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î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HTML Lists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One tag surrounds the entire list</a:t>
            </a:r>
          </a:p>
          <a:p>
            <a:r>
              <a:rPr lang="en-US" smtClean="0"/>
              <a:t>Other tags surround items in the list</a:t>
            </a:r>
          </a:p>
          <a:p>
            <a:r>
              <a:rPr lang="en-US" smtClean="0"/>
              <a:t>Three types of lists:  ordered, unordered, definition</a:t>
            </a:r>
            <a:endParaRPr lang="en-US"/>
          </a:p>
        </p:txBody>
      </p:sp>
      <p:pic>
        <p:nvPicPr>
          <p:cNvPr id="2051" name="Picture 3" descr="C:\Users\nhowe\AppData\Local\Microsoft\Windows\Temporary Internet Files\Content.IE5\VEC5BT1L\MC90025087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381000"/>
            <a:ext cx="1542107" cy="192537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85800" y="4189274"/>
            <a:ext cx="229595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&lt;ol&gt;</a:t>
            </a:r>
          </a:p>
          <a:p>
            <a:r>
              <a:rPr lang="en-US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&lt;li&gt;First&lt;/li&gt;</a:t>
            </a:r>
          </a:p>
          <a:p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&lt;li&gt;Second&lt;/li&gt;</a:t>
            </a:r>
          </a:p>
          <a:p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&lt;li&gt;Third&lt;/li&gt;</a:t>
            </a:r>
          </a:p>
          <a:p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&lt;/ol&gt;</a:t>
            </a:r>
            <a:endParaRPr lang="en-US" sz="24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51607" y="4189274"/>
            <a:ext cx="204113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&lt;ul&gt;</a:t>
            </a:r>
          </a:p>
          <a:p>
            <a:r>
              <a:rPr lang="en-US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&lt;li&gt;Point&lt;/li&gt;</a:t>
            </a:r>
          </a:p>
          <a:p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&lt;li&gt;Point&lt;/li&gt;</a:t>
            </a:r>
          </a:p>
          <a:p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&lt;li&gt;Point&lt;/li&gt;</a:t>
            </a:r>
          </a:p>
          <a:p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&lt;/ul&gt;</a:t>
            </a:r>
            <a:endParaRPr lang="en-US" sz="24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62600" y="4189274"/>
            <a:ext cx="319388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&lt;dl&gt;</a:t>
            </a:r>
          </a:p>
          <a:p>
            <a:r>
              <a:rPr lang="en-US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&lt;dt&gt;Topic&lt;/dt&gt;</a:t>
            </a:r>
          </a:p>
          <a:p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&lt;dd&gt;Description&lt;/dd&gt;</a:t>
            </a:r>
          </a:p>
          <a:p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&lt;dt&gt;Topic&lt;/dt&gt;</a:t>
            </a:r>
          </a:p>
          <a:p>
            <a:r>
              <a:rPr lang="en-US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&lt;dt&gt;Description&lt;/dt&gt;</a:t>
            </a:r>
          </a:p>
          <a:p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&lt;/dl&gt;</a:t>
            </a:r>
            <a:endParaRPr lang="en-US" sz="24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HTML Tables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Tables have many uses:</a:t>
            </a:r>
          </a:p>
          <a:p>
            <a:r>
              <a:rPr lang="en-US" smtClean="0"/>
              <a:t>Data presentation</a:t>
            </a:r>
          </a:p>
          <a:p>
            <a:r>
              <a:rPr lang="en-US" smtClean="0"/>
              <a:t>Page layout (now obsolete)</a:t>
            </a:r>
          </a:p>
          <a:p>
            <a:r>
              <a:rPr lang="en-US" smtClean="0"/>
              <a:t>Special effects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018666"/>
            <a:ext cx="4267200" cy="2610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752600"/>
            <a:ext cx="2971800" cy="1883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20776" t="23230" r="22327" b="5727"/>
          <a:stretch>
            <a:fillRect/>
          </a:stretch>
        </p:blipFill>
        <p:spPr bwMode="auto">
          <a:xfrm rot="16200000">
            <a:off x="6291666" y="3461935"/>
            <a:ext cx="1905001" cy="2905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1981200" y="4114800"/>
            <a:ext cx="609600" cy="381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1371600" y="4114800"/>
            <a:ext cx="609600" cy="381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1905000" y="2971800"/>
            <a:ext cx="1143000" cy="381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371600" y="2971800"/>
            <a:ext cx="533400" cy="381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219200" y="2133600"/>
            <a:ext cx="10668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Table Tags &amp; Organization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43400" cy="4525963"/>
          </a:xfrm>
        </p:spPr>
        <p:txBody>
          <a:bodyPr>
            <a:normAutofit/>
          </a:bodyPr>
          <a:lstStyle/>
          <a:p>
            <a:r>
              <a:rPr lang="en-US" smtClean="0"/>
              <a:t>Table is nested boxes</a:t>
            </a:r>
          </a:p>
          <a:p>
            <a:pPr lvl="1"/>
            <a:r>
              <a:rPr lang="en-US" smtClean="0"/>
              <a:t>&lt;table&gt; on outside</a:t>
            </a:r>
          </a:p>
          <a:p>
            <a:pPr lvl="1"/>
            <a:r>
              <a:rPr lang="en-US" smtClean="0"/>
              <a:t>Rows &amp; caption within</a:t>
            </a:r>
          </a:p>
          <a:p>
            <a:pPr lvl="2">
              <a:buNone/>
            </a:pPr>
            <a:r>
              <a:rPr lang="en-US" smtClean="0"/>
              <a:t>&lt;tr&gt; &lt;caption&gt;</a:t>
            </a:r>
          </a:p>
          <a:p>
            <a:pPr lvl="1"/>
            <a:r>
              <a:rPr lang="en-US" smtClean="0"/>
              <a:t>Data &amp; header cells innermost</a:t>
            </a:r>
          </a:p>
          <a:p>
            <a:pPr lvl="2">
              <a:buNone/>
            </a:pPr>
            <a:r>
              <a:rPr lang="en-US" smtClean="0"/>
              <a:t>&lt;td&gt;  &lt;th&gt;</a:t>
            </a:r>
          </a:p>
          <a:p>
            <a:pPr lvl="1"/>
            <a:r>
              <a:rPr lang="en-US" smtClean="0"/>
              <a:t>Optional groupings</a:t>
            </a:r>
          </a:p>
          <a:p>
            <a:pPr lvl="2">
              <a:buNone/>
            </a:pPr>
            <a:r>
              <a:rPr lang="en-US" smtClean="0"/>
              <a:t>&lt;thead&gt;, &lt;tbody&gt;, &lt;tfoot&gt;</a:t>
            </a:r>
          </a:p>
          <a:p>
            <a:r>
              <a:rPr lang="en-US" smtClean="0"/>
              <a:t>Same # columns each row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76800" y="2133600"/>
            <a:ext cx="3886200" cy="3657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029200" y="2286000"/>
            <a:ext cx="358140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029200" y="2667000"/>
            <a:ext cx="3581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29200" y="3657600"/>
            <a:ext cx="3581400" cy="990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029200" y="4724400"/>
            <a:ext cx="3581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181600" y="2819400"/>
            <a:ext cx="990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324600" y="2819400"/>
            <a:ext cx="990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7467600" y="2819400"/>
            <a:ext cx="990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181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324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7467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181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6324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7467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Table Tags &amp; Organization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338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&lt;table&gt;</a:t>
            </a:r>
          </a:p>
          <a:p>
            <a:pPr marL="465138" indent="-238125">
              <a:buNone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&gt;&lt;/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&gt;&lt;/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&gt;&lt;/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&gt;&lt;/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</a:p>
          <a:p>
            <a:pPr marL="465138" indent="-238125">
              <a:buNone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&gt;&lt;td&gt;&lt;/td&gt;&lt;td&gt;&lt;/td&gt;&lt;td&gt;&lt;/td&gt;&lt;/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</a:p>
          <a:p>
            <a:pPr marL="465138" indent="-238125">
              <a:buNone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&gt;&lt;td&gt;&lt;/td&gt;&lt;td&gt;&lt;/td&gt;&lt;td&gt;&lt;/td&gt;&lt;/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</a:p>
          <a:p>
            <a:pPr marL="465138" indent="-238125">
              <a:buNone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&gt;&lt;td&gt;&lt;/td&gt;&lt;td&gt;&lt;/td&gt;&lt;td&gt;&lt;/td&gt;&lt;/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</a:p>
          <a:p>
            <a:pPr marL="465138" indent="-238125">
              <a:buNone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&lt;caption&gt;&lt;/caption&gt;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&lt;/table&gt;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76800" y="2133600"/>
            <a:ext cx="3886200" cy="3657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029200" y="2286000"/>
            <a:ext cx="358140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029200" y="2667000"/>
            <a:ext cx="3581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29200" y="3657600"/>
            <a:ext cx="3581400" cy="990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029200" y="4724400"/>
            <a:ext cx="3581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181600" y="2819400"/>
            <a:ext cx="990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324600" y="2819400"/>
            <a:ext cx="990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7467600" y="2819400"/>
            <a:ext cx="990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181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324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7467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181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6324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7467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Combining Cells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33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mtClean="0"/>
              <a:t>Cells may span multiple rows or columns</a:t>
            </a:r>
          </a:p>
          <a:p>
            <a:pPr lvl="1"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&lt;th rowspan="2"&gt;</a:t>
            </a:r>
          </a:p>
          <a:p>
            <a:pPr lvl="1"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&lt;td colspan="2"&gt;</a:t>
            </a:r>
          </a:p>
          <a:p>
            <a:r>
              <a:rPr lang="en-US" smtClean="0"/>
              <a:t>May do both</a:t>
            </a:r>
          </a:p>
          <a:p>
            <a:r>
              <a:rPr lang="en-US" smtClean="0"/>
              <a:t>Only describe first item in merged group</a:t>
            </a:r>
          </a:p>
          <a:p>
            <a:pPr lvl="1"/>
            <a:r>
              <a:rPr lang="en-US" smtClean="0"/>
              <a:t>First &amp; third rows in example would list just two cells each</a:t>
            </a:r>
          </a:p>
          <a:p>
            <a:pPr lvl="1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76800" y="2133600"/>
            <a:ext cx="3886200" cy="3657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029200" y="2286000"/>
            <a:ext cx="358140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029200" y="2667000"/>
            <a:ext cx="3581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29200" y="3657600"/>
            <a:ext cx="3581400" cy="990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029200" y="4724400"/>
            <a:ext cx="3581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181600" y="3810000"/>
            <a:ext cx="990600" cy="1676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rowspan="2"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24600" y="2819400"/>
            <a:ext cx="2133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colspan="2"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324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181600" y="2819400"/>
            <a:ext cx="990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467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324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467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Combining Cells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76800" y="2133600"/>
            <a:ext cx="3886200" cy="3657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029200" y="2286000"/>
            <a:ext cx="358140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029200" y="2667000"/>
            <a:ext cx="3581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29200" y="3657600"/>
            <a:ext cx="3581400" cy="990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029200" y="4724400"/>
            <a:ext cx="3581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181600" y="3810000"/>
            <a:ext cx="990600" cy="1676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rowspan="2"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24600" y="2819400"/>
            <a:ext cx="2133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colspan="2"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324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181600" y="2819400"/>
            <a:ext cx="990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467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324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467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3" name="Content Placeholder 2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41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&lt;table&gt;</a:t>
            </a:r>
          </a:p>
          <a:p>
            <a:pPr marL="465138" indent="-238125"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&lt;tr&gt;&lt;th&gt;&lt;/th&gt; &lt;th colspan="2"&gt;&lt;/th&gt;&lt;/tr&gt;</a:t>
            </a:r>
          </a:p>
          <a:p>
            <a:pPr marL="465138" indent="-238125"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&lt;tr&gt;&lt;td rowspan="2"&gt; &lt;/td&gt;&lt;td&gt;&lt;/td&gt;&lt;td&gt;&lt;/td&gt; &lt;/tr&gt;</a:t>
            </a:r>
          </a:p>
          <a:p>
            <a:pPr marL="465138" indent="-238125"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&lt;tr&gt;&lt;td&gt;&lt;/td&gt;&lt;td&gt;&lt;/td&gt;&lt;td&gt;&lt;/td&gt;&lt;/tr&gt;</a:t>
            </a:r>
          </a:p>
          <a:p>
            <a:pPr marL="465138" indent="-238125"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&lt;tr&gt;&lt;td&gt;&lt;/td&gt;&lt;td&gt;&lt;/td&gt;&lt;/tr&gt;</a:t>
            </a:r>
          </a:p>
          <a:p>
            <a:pPr marL="465138" indent="-238125"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&lt;caption&gt;&lt;/caption&gt;</a:t>
            </a:r>
          </a:p>
          <a:p>
            <a:pPr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&lt;/table&gt;</a:t>
            </a:r>
          </a:p>
        </p:txBody>
      </p:sp>
      <p:sp>
        <p:nvSpPr>
          <p:cNvPr id="29" name="Line Callout 3 (Border and Accent Bar) 28"/>
          <p:cNvSpPr/>
          <p:nvPr/>
        </p:nvSpPr>
        <p:spPr>
          <a:xfrm>
            <a:off x="2286000" y="5867400"/>
            <a:ext cx="2133600" cy="685800"/>
          </a:xfrm>
          <a:prstGeom prst="accentBorderCallout3">
            <a:avLst>
              <a:gd name="adj1" fmla="val 40743"/>
              <a:gd name="adj2" fmla="val -70"/>
              <a:gd name="adj3" fmla="val 39368"/>
              <a:gd name="adj4" fmla="val -93987"/>
              <a:gd name="adj5" fmla="val -63573"/>
              <a:gd name="adj6" fmla="val -94429"/>
              <a:gd name="adj7" fmla="val -117965"/>
              <a:gd name="adj8" fmla="val -48982"/>
            </a:avLst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Cell deleted here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Line Callout 3 (Border and Accent Bar) 29"/>
          <p:cNvSpPr/>
          <p:nvPr/>
        </p:nvSpPr>
        <p:spPr>
          <a:xfrm>
            <a:off x="4648200" y="1371600"/>
            <a:ext cx="2133600" cy="685800"/>
          </a:xfrm>
          <a:prstGeom prst="accentBorderCallout3">
            <a:avLst>
              <a:gd name="adj1" fmla="val 39368"/>
              <a:gd name="adj2" fmla="val 235"/>
              <a:gd name="adj3" fmla="val 40743"/>
              <a:gd name="adj4" fmla="val -19761"/>
              <a:gd name="adj5" fmla="val 164607"/>
              <a:gd name="adj6" fmla="val -33014"/>
              <a:gd name="adj7" fmla="val 166571"/>
              <a:gd name="adj8" fmla="val -32635"/>
            </a:avLst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Cell deleted here</a:t>
            </a: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Styles for Table Cells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You can set the background color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&lt;td style="background-color: red;"&gt;</a:t>
            </a:r>
          </a:p>
          <a:p>
            <a:r>
              <a:rPr lang="en-US" dirty="0" smtClean="0"/>
              <a:t>You can set the height and width</a:t>
            </a:r>
          </a:p>
          <a:p>
            <a:pPr marL="742950" lvl="2" indent="-342900">
              <a:buNone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&lt;td style="height:4in; width:2in;"&gt;</a:t>
            </a:r>
          </a:p>
          <a:p>
            <a:r>
              <a:rPr lang="en-US" dirty="0" smtClean="0"/>
              <a:t>You can adjust the borders</a:t>
            </a:r>
          </a:p>
          <a:p>
            <a:pPr marL="742950" lvl="2" indent="-342900">
              <a:buNone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&lt;table style="border-collapse: collapse; padding:0"&gt;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lvl="2" indent="-342900">
              <a:buNone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&lt;td style="border:1px solid black"&gt;</a:t>
            </a:r>
          </a:p>
          <a:p>
            <a:r>
              <a:rPr lang="en-US" dirty="0" smtClean="0"/>
              <a:t>You can set the alignment within the cell</a:t>
            </a:r>
          </a:p>
          <a:p>
            <a:pPr marL="742950" lvl="2" indent="-342900">
              <a:buNone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&lt;td style="text-align: center; </a:t>
            </a:r>
            <a:r>
              <a:rPr lang="en-US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valign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top;"&gt;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39000" y="1600200"/>
            <a:ext cx="914400" cy="1828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543800" y="16002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7239000" y="5943600"/>
            <a:ext cx="1371600" cy="5334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smtClean="0">
                <a:hlinkClick r:id="rId2"/>
              </a:rPr>
              <a:t>Full list of table properties</a:t>
            </a:r>
            <a:endParaRPr lang="en-US" sz="1400" i="1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Callout 1 (Accent Bar) 4"/>
          <p:cNvSpPr/>
          <p:nvPr/>
        </p:nvSpPr>
        <p:spPr>
          <a:xfrm rot="16200000" flipV="1">
            <a:off x="2705100" y="3848100"/>
            <a:ext cx="457200" cy="381000"/>
          </a:xfrm>
          <a:prstGeom prst="accentCallout1">
            <a:avLst>
              <a:gd name="adj1" fmla="val 18750"/>
              <a:gd name="adj2" fmla="val -8333"/>
              <a:gd name="adj3" fmla="val 139304"/>
              <a:gd name="adj4" fmla="val -10431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ine Callout 1 (Accent Bar) 6"/>
          <p:cNvSpPr/>
          <p:nvPr/>
        </p:nvSpPr>
        <p:spPr>
          <a:xfrm rot="16200000" flipV="1">
            <a:off x="3124200" y="3848100"/>
            <a:ext cx="457200" cy="381000"/>
          </a:xfrm>
          <a:prstGeom prst="accentCallout1">
            <a:avLst>
              <a:gd name="adj1" fmla="val 53390"/>
              <a:gd name="adj2" fmla="val -8333"/>
              <a:gd name="adj3" fmla="val 67551"/>
              <a:gd name="adj4" fmla="val -135240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ine Callout 1 (Accent Bar) 7"/>
          <p:cNvSpPr/>
          <p:nvPr/>
        </p:nvSpPr>
        <p:spPr>
          <a:xfrm rot="16200000" flipV="1">
            <a:off x="3543300" y="3848100"/>
            <a:ext cx="457200" cy="381000"/>
          </a:xfrm>
          <a:prstGeom prst="accentCallout1">
            <a:avLst>
              <a:gd name="adj1" fmla="val 68235"/>
              <a:gd name="adj2" fmla="val -6271"/>
              <a:gd name="adj3" fmla="val -53686"/>
              <a:gd name="adj4" fmla="val -106374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Color &amp; HTML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HTML style rules recognize many color names</a:t>
            </a:r>
          </a:p>
          <a:p>
            <a:pPr lvl="1">
              <a:buNone/>
            </a:pPr>
            <a:r>
              <a:rPr lang="en-US" smtClean="0"/>
              <a:t>17 original names + 140 added later</a:t>
            </a:r>
          </a:p>
          <a:p>
            <a:r>
              <a:rPr lang="en-US" smtClean="0"/>
              <a:t>Can also mix your own from red, green, blue</a:t>
            </a:r>
          </a:p>
          <a:p>
            <a:pPr lvl="1"/>
            <a:r>
              <a:rPr lang="en-US" smtClean="0"/>
              <a:t>Amount from 0-255 of each, given in </a:t>
            </a:r>
            <a:r>
              <a:rPr lang="en-US" b="1" smtClean="0"/>
              <a:t>hexadecimal</a:t>
            </a:r>
          </a:p>
          <a:p>
            <a:pPr lvl="1"/>
            <a:r>
              <a:rPr lang="en-US" smtClean="0"/>
              <a:t>Format:  #ABCDEF</a:t>
            </a:r>
          </a:p>
          <a:p>
            <a:pPr lvl="1"/>
            <a:endParaRPr lang="en-US"/>
          </a:p>
          <a:p>
            <a:pPr lvl="1"/>
            <a:endParaRPr lang="en-US" smtClean="0"/>
          </a:p>
          <a:p>
            <a:pPr lvl="1"/>
            <a:r>
              <a:rPr lang="en-US" smtClean="0"/>
              <a:t>Use </a:t>
            </a:r>
            <a:r>
              <a:rPr lang="en-US" smtClean="0">
                <a:hlinkClick r:id="rId2"/>
              </a:rPr>
              <a:t>color picker</a:t>
            </a:r>
            <a:r>
              <a:rPr lang="en-US" smtClean="0"/>
              <a:t> if you like.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26720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0" y="4648200"/>
            <a:ext cx="661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Red</a:t>
            </a:r>
            <a:endParaRPr lang="en-US" sz="2400"/>
          </a:p>
        </p:txBody>
      </p:sp>
      <p:sp>
        <p:nvSpPr>
          <p:cNvPr id="9" name="TextBox 8"/>
          <p:cNvSpPr txBox="1"/>
          <p:nvPr/>
        </p:nvSpPr>
        <p:spPr>
          <a:xfrm>
            <a:off x="2895600" y="4876800"/>
            <a:ext cx="9516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Green</a:t>
            </a:r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3810000" y="4648200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Blue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Images are just grids of colored squares:  </a:t>
            </a:r>
            <a:r>
              <a:rPr lang="en-US" sz="2800" b="1" smtClean="0"/>
              <a:t>pixels</a:t>
            </a:r>
          </a:p>
          <a:p>
            <a:endParaRPr lang="en-US" sz="2400"/>
          </a:p>
          <a:p>
            <a:endParaRPr lang="en-US" sz="2400" smtClean="0"/>
          </a:p>
          <a:p>
            <a:endParaRPr lang="en-US" sz="2400" smtClean="0"/>
          </a:p>
          <a:p>
            <a:r>
              <a:rPr lang="en-US" sz="2800" smtClean="0"/>
              <a:t>One byte per pixel (grayscale) or 3B per pixel (color)</a:t>
            </a:r>
          </a:p>
          <a:p>
            <a:r>
              <a:rPr lang="en-US" sz="2800" smtClean="0"/>
              <a:t>Transparency adds extra bit or byte per pixel</a:t>
            </a:r>
          </a:p>
          <a:p>
            <a:r>
              <a:rPr lang="en-US" sz="2800" smtClean="0"/>
              <a:t>Many file formats store image pixel data</a:t>
            </a:r>
          </a:p>
          <a:p>
            <a:pPr lvl="1">
              <a:buNone/>
            </a:pPr>
            <a:r>
              <a:rPr lang="en-US" sz="2400" i="1" smtClean="0"/>
              <a:t>Q.  Which is better?</a:t>
            </a:r>
          </a:p>
          <a:p>
            <a:pPr lvl="1">
              <a:buNone/>
            </a:pPr>
            <a:r>
              <a:rPr lang="en-US" sz="2400" i="1" smtClean="0"/>
              <a:t>A.  Depends on the application!</a:t>
            </a:r>
            <a:endParaRPr lang="en-US" sz="2400" i="1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 flipH="1">
            <a:off x="762000" y="2209800"/>
            <a:ext cx="7551738" cy="1223963"/>
            <a:chOff x="480" y="2544"/>
            <a:chExt cx="4757" cy="771"/>
          </a:xfrm>
        </p:grpSpPr>
        <p:pic>
          <p:nvPicPr>
            <p:cNvPr id="5" name="Picture 5" descr="T:\Matlab\Figures\Presentation\king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2544"/>
              <a:ext cx="1157" cy="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6" descr="T:\Matlab\Figures\Presentation\king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0" y="2544"/>
              <a:ext cx="1157" cy="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7" descr="T:\Matlab\Figures\Presentation\king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80" y="2544"/>
              <a:ext cx="1157" cy="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8" descr="T:\Matlab\Figures\Presentation\king4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0" y="2544"/>
              <a:ext cx="1157" cy="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15200" y="228600"/>
            <a:ext cx="1600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 File Formats</a:t>
            </a:r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116824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8978"/>
                <a:gridCol w="924243"/>
                <a:gridCol w="926846"/>
                <a:gridCol w="902906"/>
                <a:gridCol w="1562227"/>
                <a:gridCol w="80162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File Format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Compr-</a:t>
                      </a:r>
                    </a:p>
                    <a:p>
                      <a:pPr algn="ctr"/>
                      <a:r>
                        <a:rPr lang="en-US" sz="1600" smtClean="0"/>
                        <a:t>ession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Colors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Trans-</a:t>
                      </a:r>
                    </a:p>
                    <a:p>
                      <a:pPr algn="ctr"/>
                      <a:r>
                        <a:rPr lang="en-US" sz="1600" smtClean="0"/>
                        <a:t>parency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Notes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Web</a:t>
                      </a:r>
                    </a:p>
                    <a:p>
                      <a:pPr algn="ctr"/>
                      <a:r>
                        <a:rPr lang="en-US" sz="1600" smtClean="0"/>
                        <a:t>Usage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JPEG </a:t>
                      </a:r>
                    </a:p>
                    <a:p>
                      <a:r>
                        <a:rPr lang="en-US" sz="1600" smtClean="0"/>
                        <a:t>(Joint Photographic Expert</a:t>
                      </a:r>
                      <a:r>
                        <a:rPr lang="en-US" sz="1600" baseline="0" smtClean="0"/>
                        <a:t> Group)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Lossy</a:t>
                      </a:r>
                    </a:p>
                    <a:p>
                      <a:pPr algn="ctr"/>
                      <a:r>
                        <a:rPr lang="en-US" sz="1600" smtClean="0"/>
                        <a:t>Good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256</a:t>
                      </a:r>
                      <a:r>
                        <a:rPr lang="en-US" sz="1400" baseline="30000" smtClean="0"/>
                        <a:t>3</a:t>
                      </a:r>
                    </a:p>
                    <a:p>
                      <a:pPr algn="ctr"/>
                      <a:r>
                        <a:rPr lang="en-US" sz="1600" smtClean="0"/>
                        <a:t>(all)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None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Best for natural images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Photos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PNG</a:t>
                      </a:r>
                    </a:p>
                    <a:p>
                      <a:r>
                        <a:rPr lang="en-US" sz="1600" smtClean="0"/>
                        <a:t>(Portable Network Graphics)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Exact</a:t>
                      </a:r>
                    </a:p>
                    <a:p>
                      <a:pPr algn="ctr"/>
                      <a:r>
                        <a:rPr lang="en-US" sz="1600" smtClean="0"/>
                        <a:t>Good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256</a:t>
                      </a:r>
                      <a:r>
                        <a:rPr lang="en-US" sz="1600" baseline="30000" smtClean="0"/>
                        <a:t>3</a:t>
                      </a:r>
                    </a:p>
                    <a:p>
                      <a:pPr algn="ctr"/>
                      <a:r>
                        <a:rPr lang="en-US" smtClean="0"/>
                        <a:t>(all)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Full</a:t>
                      </a:r>
                    </a:p>
                    <a:p>
                      <a:pPr algn="ctr"/>
                      <a:r>
                        <a:rPr lang="en-US" sz="1600" smtClean="0"/>
                        <a:t>(256b)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Best</a:t>
                      </a:r>
                      <a:r>
                        <a:rPr lang="en-US" sz="1600" baseline="0" smtClean="0"/>
                        <a:t> transparency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Logos/</a:t>
                      </a:r>
                    </a:p>
                    <a:p>
                      <a:pPr algn="ctr"/>
                      <a:r>
                        <a:rPr lang="en-US" sz="1600" smtClean="0"/>
                        <a:t>Icons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GIF</a:t>
                      </a:r>
                    </a:p>
                    <a:p>
                      <a:r>
                        <a:rPr lang="en-US" sz="1600" smtClean="0"/>
                        <a:t>(Graphics Interchange Format)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LZW</a:t>
                      </a:r>
                    </a:p>
                    <a:p>
                      <a:pPr algn="ctr"/>
                      <a:r>
                        <a:rPr lang="en-US" sz="1600" smtClean="0"/>
                        <a:t>Medium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256</a:t>
                      </a:r>
                    </a:p>
                    <a:p>
                      <a:pPr algn="ctr"/>
                      <a:r>
                        <a:rPr lang="en-US" sz="1600" smtClean="0"/>
                        <a:t>(limited)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Some</a:t>
                      </a:r>
                    </a:p>
                    <a:p>
                      <a:pPr algn="ctr"/>
                      <a:r>
                        <a:rPr lang="en-US" sz="1600" smtClean="0"/>
                        <a:t>(1b)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Supports simple animation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Anim-ations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BMP</a:t>
                      </a:r>
                    </a:p>
                    <a:p>
                      <a:r>
                        <a:rPr lang="en-US" sz="1600" smtClean="0"/>
                        <a:t>(Bitmap)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None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256</a:t>
                      </a:r>
                      <a:r>
                        <a:rPr lang="en-US" sz="1400" baseline="30000" smtClean="0"/>
                        <a:t>3</a:t>
                      </a:r>
                    </a:p>
                    <a:p>
                      <a:pPr algn="ctr"/>
                      <a:r>
                        <a:rPr lang="en-US" sz="1600" smtClean="0"/>
                        <a:t>(all)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None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Windows only</a:t>
                      </a:r>
                    </a:p>
                    <a:p>
                      <a:pPr algn="ctr"/>
                      <a:r>
                        <a:rPr lang="en-US" sz="1600" smtClean="0"/>
                        <a:t>High bandwidth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No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RAW</a:t>
                      </a:r>
                    </a:p>
                    <a:p>
                      <a:r>
                        <a:rPr lang="en-US" sz="1600" smtClean="0"/>
                        <a:t>(Raw camera image)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None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256</a:t>
                      </a:r>
                      <a:r>
                        <a:rPr lang="en-US" sz="1400" baseline="30000" smtClean="0"/>
                        <a:t>3</a:t>
                      </a:r>
                    </a:p>
                    <a:p>
                      <a:pPr algn="ctr"/>
                      <a:r>
                        <a:rPr lang="en-US" sz="1600" smtClean="0"/>
                        <a:t>(all)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None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Specialized</a:t>
                      </a:r>
                      <a:r>
                        <a:rPr lang="en-US" sz="1600" baseline="0" smtClean="0"/>
                        <a:t> uses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No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TIFF</a:t>
                      </a:r>
                    </a:p>
                    <a:p>
                      <a:r>
                        <a:rPr lang="en-US" sz="1600" smtClean="0"/>
                        <a:t>(Tagged Image File Format)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Varies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Varies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None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Not well supported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No</a:t>
                      </a:r>
                      <a:endParaRPr lang="en-US" sz="160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39000" cy="1143000"/>
          </a:xfrm>
        </p:spPr>
        <p:txBody>
          <a:bodyPr/>
          <a:lstStyle/>
          <a:p>
            <a:r>
              <a:rPr lang="en-US" smtClean="0"/>
              <a:t>Images &amp; Copyright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i="1" u="sng" smtClean="0"/>
              <a:t>Rule:  Assume that all content has a copyright attached, unless explicitly noted otherwise</a:t>
            </a:r>
          </a:p>
          <a:p>
            <a:r>
              <a:rPr lang="en-US" smtClean="0"/>
              <a:t>Licenses:</a:t>
            </a:r>
          </a:p>
          <a:p>
            <a:pPr lvl="1">
              <a:buNone/>
            </a:pPr>
            <a:r>
              <a:rPr lang="en-US" smtClean="0"/>
              <a:t>Public domain:  pre-1923 or released by author; creations of U.S. government</a:t>
            </a:r>
          </a:p>
          <a:p>
            <a:pPr lvl="1">
              <a:buNone/>
            </a:pPr>
            <a:r>
              <a:rPr lang="en-US" smtClean="0">
                <a:hlinkClick r:id="rId2"/>
              </a:rPr>
              <a:t>Copyleft</a:t>
            </a:r>
            <a:r>
              <a:rPr lang="en-US" smtClean="0"/>
              <a:t>/</a:t>
            </a:r>
            <a:r>
              <a:rPr lang="en-US" smtClean="0">
                <a:hlinkClick r:id="rId3"/>
              </a:rPr>
              <a:t>Creative Commons</a:t>
            </a:r>
            <a:r>
              <a:rPr lang="en-US" smtClean="0"/>
              <a:t>:  permissive licenses; read the terms!  Wikimedia is a source.</a:t>
            </a:r>
          </a:p>
          <a:p>
            <a:r>
              <a:rPr lang="en-US" smtClean="0"/>
              <a:t>Fair use:  some uses of copyrighted material</a:t>
            </a:r>
          </a:p>
          <a:p>
            <a:pPr lvl="1"/>
            <a:r>
              <a:rPr lang="en-US" smtClean="0"/>
              <a:t>limited/noncommercial (commentary, parody,educ.)</a:t>
            </a:r>
          </a:p>
          <a:p>
            <a:pPr lvl="1"/>
            <a:r>
              <a:rPr lang="en-US" smtClean="0"/>
              <a:t>cannot deprive owner of revenue</a:t>
            </a:r>
          </a:p>
          <a:p>
            <a:pPr lvl="1"/>
            <a:r>
              <a:rPr lang="en-US" smtClean="0"/>
              <a:t>only court-tested for written material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58129"/>
            <a:ext cx="2057400" cy="1618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5606985"/>
            <a:ext cx="933449" cy="125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Photo Editing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Some images need alterations before use</a:t>
            </a:r>
          </a:p>
          <a:p>
            <a:pPr lvl="1"/>
            <a:r>
              <a:rPr lang="en-US" smtClean="0"/>
              <a:t>Need photo editing application</a:t>
            </a:r>
          </a:p>
          <a:p>
            <a:pPr lvl="1"/>
            <a:r>
              <a:rPr lang="en-US" smtClean="0"/>
              <a:t>Choices:  Photoshop, Paint, Paint.Net, GIMP, etc.</a:t>
            </a:r>
          </a:p>
          <a:p>
            <a:r>
              <a:rPr lang="en-US" smtClean="0"/>
              <a:t>Things you can do:</a:t>
            </a:r>
          </a:p>
          <a:p>
            <a:pPr lvl="1"/>
            <a:r>
              <a:rPr lang="en-US" smtClean="0"/>
              <a:t>Lower resolution (#pixels) </a:t>
            </a:r>
            <a:r>
              <a:rPr lang="en-US" smtClean="0">
                <a:sym typeface="Wingdings" pitchFamily="2" charset="2"/>
              </a:rPr>
              <a:t> faster downloads</a:t>
            </a:r>
          </a:p>
          <a:p>
            <a:pPr lvl="1"/>
            <a:r>
              <a:rPr lang="en-US" smtClean="0">
                <a:sym typeface="Wingdings" pitchFamily="2" charset="2"/>
              </a:rPr>
              <a:t>Lighten or darken image</a:t>
            </a:r>
          </a:p>
          <a:p>
            <a:pPr lvl="1"/>
            <a:r>
              <a:rPr lang="en-US" smtClean="0">
                <a:sym typeface="Wingdings" pitchFamily="2" charset="2"/>
              </a:rPr>
              <a:t>Crop unwanted areas</a:t>
            </a:r>
          </a:p>
          <a:p>
            <a:pPr lvl="1"/>
            <a:r>
              <a:rPr lang="en-US" smtClean="0">
                <a:sym typeface="Wingdings" pitchFamily="2" charset="2"/>
              </a:rPr>
              <a:t>Transparent background</a:t>
            </a:r>
            <a:endParaRPr lang="en-US" smtClean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/>
          <a:srcRect l="50000"/>
          <a:stretch>
            <a:fillRect/>
          </a:stretch>
        </p:blipFill>
        <p:spPr bwMode="auto">
          <a:xfrm>
            <a:off x="7162800" y="4343400"/>
            <a:ext cx="1800225" cy="2320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Lab Activities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mtClean="0">
                <a:hlinkClick r:id="rId2"/>
              </a:rPr>
              <a:t>HTML Escape Codes &amp; Lists</a:t>
            </a:r>
            <a:endParaRPr lang="en-US" smtClean="0"/>
          </a:p>
          <a:p>
            <a:pPr algn="ctr">
              <a:buNone/>
            </a:pPr>
            <a:r>
              <a:rPr lang="en-US" smtClean="0">
                <a:hlinkClick r:id="rId3"/>
              </a:rPr>
              <a:t>HTML Tables</a:t>
            </a:r>
            <a:endParaRPr lang="en-US" smtClean="0"/>
          </a:p>
          <a:p>
            <a:pPr algn="ctr">
              <a:buNone/>
            </a:pPr>
            <a:r>
              <a:rPr lang="en-US" smtClean="0">
                <a:hlinkClick r:id="rId4"/>
              </a:rPr>
              <a:t>Image Editing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5953</TotalTime>
  <Words>1086</Words>
  <Application>Microsoft Macintosh PowerPoint</Application>
  <PresentationFormat>On-screen Show (4:3)</PresentationFormat>
  <Paragraphs>235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More HTML:  Tables etc.</vt:lpstr>
      <vt:lpstr>HTML:  Review</vt:lpstr>
      <vt:lpstr>Escape Codes</vt:lpstr>
      <vt:lpstr>HTML Lists</vt:lpstr>
      <vt:lpstr>HTML Tables</vt:lpstr>
      <vt:lpstr>Table Tags &amp; Organization</vt:lpstr>
      <vt:lpstr>Table Tags &amp; Organization</vt:lpstr>
      <vt:lpstr>Combining Cells</vt:lpstr>
      <vt:lpstr>Combining Cells</vt:lpstr>
      <vt:lpstr>Styles for Table Cells</vt:lpstr>
      <vt:lpstr>Color &amp; HTML</vt:lpstr>
      <vt:lpstr>Images</vt:lpstr>
      <vt:lpstr>Image File Formats</vt:lpstr>
      <vt:lpstr>Images &amp; Copyright</vt:lpstr>
      <vt:lpstr>Photo Editing</vt:lpstr>
      <vt:lpstr>Lab Activities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nhowe</dc:creator>
  <cp:lastModifiedBy>Sadi Evren SEKER</cp:lastModifiedBy>
  <cp:revision>89</cp:revision>
  <dcterms:created xsi:type="dcterms:W3CDTF">2010-11-11T18:29:21Z</dcterms:created>
  <dcterms:modified xsi:type="dcterms:W3CDTF">2016-09-28T03:55:43Z</dcterms:modified>
</cp:coreProperties>
</file>