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8" r:id="rId8"/>
    <p:sldId id="260" r:id="rId9"/>
    <p:sldId id="261" r:id="rId10"/>
    <p:sldId id="270" r:id="rId11"/>
    <p:sldId id="271" r:id="rId12"/>
    <p:sldId id="263" r:id="rId13"/>
    <p:sldId id="264" r:id="rId14"/>
    <p:sldId id="265" r:id="rId15"/>
    <p:sldId id="26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2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36E3-F0D8-4E0C-9F65-168C4DE51EE8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AFCD-1EDF-4A6D-99D8-23A827110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36E3-F0D8-4E0C-9F65-168C4DE51EE8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AFCD-1EDF-4A6D-99D8-23A827110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36E3-F0D8-4E0C-9F65-168C4DE51EE8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AFCD-1EDF-4A6D-99D8-23A827110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36E3-F0D8-4E0C-9F65-168C4DE51EE8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AFCD-1EDF-4A6D-99D8-23A827110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36E3-F0D8-4E0C-9F65-168C4DE51EE8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AFCD-1EDF-4A6D-99D8-23A827110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36E3-F0D8-4E0C-9F65-168C4DE51EE8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AFCD-1EDF-4A6D-99D8-23A827110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36E3-F0D8-4E0C-9F65-168C4DE51EE8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AFCD-1EDF-4A6D-99D8-23A827110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36E3-F0D8-4E0C-9F65-168C4DE51EE8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AFCD-1EDF-4A6D-99D8-23A827110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36E3-F0D8-4E0C-9F65-168C4DE51EE8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AFCD-1EDF-4A6D-99D8-23A827110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36E3-F0D8-4E0C-9F65-168C4DE51EE8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AFCD-1EDF-4A6D-99D8-23A827110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36E3-F0D8-4E0C-9F65-168C4DE51EE8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AFCD-1EDF-4A6D-99D8-23A827110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536E3-F0D8-4E0C-9F65-168C4DE51EE8}" type="datetimeFigureOut">
              <a:rPr lang="en-US" smtClean="0"/>
              <a:pPr/>
              <a:t>02/10/16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9AFCD-1EDF-4A6D-99D8-23A827110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aven.smith.edu/~nhowe/teaching/csc105/examples/dynclr.html" TargetMode="Externa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aven.smith.edu/~nhowe/teaching/csc105/examples/quiz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4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wmf"/><Relationship Id="rId3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HTML Forms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CSC 102 Lecture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Uses of Forms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mtClean="0"/>
              <a:t>Gather data from user for processing</a:t>
            </a:r>
          </a:p>
          <a:p>
            <a:pPr marL="971550" lvl="1" indent="-514350"/>
            <a:r>
              <a:rPr lang="en-US" smtClean="0"/>
              <a:t>Script or other program responds to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Form elements are controls for scripted page</a:t>
            </a:r>
          </a:p>
          <a:p>
            <a:pPr marL="914400" lvl="1" indent="-514350"/>
            <a:r>
              <a:rPr lang="en-US" smtClean="0"/>
              <a:t>Requires Javascript or similar skill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Form results packaged as email</a:t>
            </a:r>
          </a:p>
          <a:p>
            <a:pPr marL="914400" lvl="1" indent="-514350"/>
            <a:r>
              <a:rPr lang="en-US" smtClean="0"/>
              <a:t>Smith has form </a:t>
            </a:r>
            <a:r>
              <a:rPr lang="en-US" b="1" smtClean="0"/>
              <a:t>remailer</a:t>
            </a:r>
            <a:r>
              <a:rPr lang="en-US" smtClean="0"/>
              <a:t> we can use (more later)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610600" y="16764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hlinkClick r:id="rId2"/>
              </a:rPr>
              <a:t>1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610600" y="28194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hlinkClick r:id="rId3"/>
              </a:rPr>
              <a:t>2</a:t>
            </a:r>
            <a:endParaRPr lang="en-US"/>
          </a:p>
        </p:txBody>
      </p:sp>
      <p:pic>
        <p:nvPicPr>
          <p:cNvPr id="1030" name="Picture 6" descr="C:\Users\nhowe\AppData\Local\Microsoft\Windows\Temporary Internet Files\Content.IE5\SNZFC3GZ\MP900402265[1].jpg"/>
          <p:cNvPicPr>
            <a:picLocks noChangeAspect="1" noChangeArrowheads="1"/>
          </p:cNvPicPr>
          <p:nvPr/>
        </p:nvPicPr>
        <p:blipFill>
          <a:blip r:embed="rId4" cstate="print"/>
          <a:srcRect t="15006" b="26377"/>
          <a:stretch>
            <a:fillRect/>
          </a:stretch>
        </p:blipFill>
        <p:spPr bwMode="auto">
          <a:xfrm>
            <a:off x="2590800" y="5029200"/>
            <a:ext cx="3901440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Form Controls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600200"/>
            <a:ext cx="6781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mtClean="0"/>
              <a:t>Text input </a:t>
            </a:r>
            <a:r>
              <a:rPr lang="en-US" i="1" smtClean="0"/>
              <a:t>(type in text)</a:t>
            </a:r>
          </a:p>
          <a:p>
            <a:pPr>
              <a:buNone/>
            </a:pPr>
            <a:r>
              <a:rPr lang="en-US" smtClean="0"/>
              <a:t>Buttons </a:t>
            </a:r>
            <a:r>
              <a:rPr lang="en-US" i="1" smtClean="0"/>
              <a:t>(click to do something)</a:t>
            </a:r>
          </a:p>
          <a:p>
            <a:pPr>
              <a:buNone/>
            </a:pPr>
            <a:r>
              <a:rPr lang="en-US" smtClean="0"/>
              <a:t>Checkboxes </a:t>
            </a:r>
            <a:r>
              <a:rPr lang="en-US" i="1" smtClean="0"/>
              <a:t>(yes/no options)</a:t>
            </a:r>
          </a:p>
          <a:p>
            <a:pPr>
              <a:buNone/>
            </a:pPr>
            <a:r>
              <a:rPr lang="en-US" smtClean="0"/>
              <a:t>Radio Buttons </a:t>
            </a:r>
            <a:r>
              <a:rPr lang="en-US" i="1" smtClean="0"/>
              <a:t>(multiple choice)</a:t>
            </a:r>
          </a:p>
          <a:p>
            <a:pPr>
              <a:buNone/>
            </a:pPr>
            <a:r>
              <a:rPr lang="en-US" smtClean="0"/>
              <a:t>Popup Menus </a:t>
            </a:r>
            <a:r>
              <a:rPr lang="en-US" i="1" smtClean="0"/>
              <a:t>(multiple choice)</a:t>
            </a:r>
          </a:p>
          <a:p>
            <a:pPr>
              <a:buNone/>
            </a:pPr>
            <a:endParaRPr lang="en-US" sz="2800" i="1" smtClean="0"/>
          </a:p>
          <a:p>
            <a:r>
              <a:rPr lang="en-US" smtClean="0"/>
              <a:t>Several other variants (password, textarea, file upload, hidden)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505200"/>
            <a:ext cx="7715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752600"/>
            <a:ext cx="152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2819400"/>
            <a:ext cx="3238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4114800"/>
            <a:ext cx="8477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2362200"/>
            <a:ext cx="79057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HTML for Forms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Nearly all form elements use </a:t>
            </a:r>
            <a:r>
              <a:rPr lang="en-US" b="1" dirty="0" smtClean="0"/>
              <a:t>&lt;input&gt;</a:t>
            </a:r>
            <a:r>
              <a:rPr lang="en-US" dirty="0" smtClean="0"/>
              <a:t> tag</a:t>
            </a:r>
          </a:p>
          <a:p>
            <a:r>
              <a:rPr lang="en-US" dirty="0" smtClean="0"/>
              <a:t>Must specify three attributes:</a:t>
            </a:r>
          </a:p>
          <a:p>
            <a:pPr lvl="1"/>
            <a:r>
              <a:rPr lang="en-US" b="1" dirty="0" smtClean="0"/>
              <a:t>type</a:t>
            </a:r>
            <a:r>
              <a:rPr lang="en-US" dirty="0" smtClean="0"/>
              <a:t> of input</a:t>
            </a:r>
          </a:p>
          <a:p>
            <a:pPr lvl="1"/>
            <a:r>
              <a:rPr lang="en-US" b="1" dirty="0" smtClean="0"/>
              <a:t>name</a:t>
            </a:r>
            <a:r>
              <a:rPr lang="en-US" dirty="0" smtClean="0"/>
              <a:t> of element</a:t>
            </a:r>
          </a:p>
          <a:p>
            <a:pPr lvl="1"/>
            <a:r>
              <a:rPr lang="en-US" b="1" dirty="0" smtClean="0"/>
              <a:t>value</a:t>
            </a:r>
            <a:r>
              <a:rPr lang="en-US" dirty="0" smtClean="0"/>
              <a:t> of element</a:t>
            </a:r>
          </a:p>
          <a:p>
            <a:r>
              <a:rPr lang="en-US" dirty="0" smtClean="0"/>
              <a:t>Examples: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&lt;input type="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text" name="</a:t>
            </a:r>
            <a:r>
              <a:rPr lang="en-US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favSong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value=</a:t>
            </a:r>
            <a:r>
              <a:rPr lang="en-US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""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endPara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&lt;input type="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checkbox" name="</a:t>
            </a:r>
            <a:r>
              <a:rPr lang="en-US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gift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value="</a:t>
            </a:r>
            <a:r>
              <a:rPr lang="en-US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</a:t>
            </a:r>
            <a:endPara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Users\nhowe\AppData\Local\Microsoft\Windows\Temporary Internet Files\Content.IE5\SNZFC3GZ\MP90044436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590800"/>
            <a:ext cx="3048000" cy="2028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HTML for Forms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Nearly all form elements use </a:t>
            </a:r>
            <a:r>
              <a:rPr lang="en-US" b="1" dirty="0" smtClean="0"/>
              <a:t>&lt;input&gt;</a:t>
            </a:r>
            <a:r>
              <a:rPr lang="en-US" dirty="0" smtClean="0"/>
              <a:t> tag</a:t>
            </a:r>
          </a:p>
          <a:p>
            <a:r>
              <a:rPr lang="en-US" dirty="0" smtClean="0"/>
              <a:t>Must specify three attributes: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input</a:t>
            </a:r>
          </a:p>
          <a:p>
            <a:pPr lvl="1"/>
            <a:r>
              <a:rPr lang="en-US" b="1" dirty="0" smtClean="0"/>
              <a:t>name</a:t>
            </a:r>
            <a:r>
              <a:rPr lang="en-US" dirty="0" smtClean="0"/>
              <a:t> of element</a:t>
            </a:r>
          </a:p>
          <a:p>
            <a:pPr lvl="1"/>
            <a:r>
              <a:rPr lang="en-US" b="1" dirty="0" smtClean="0"/>
              <a:t>value</a:t>
            </a:r>
            <a:r>
              <a:rPr lang="en-US" dirty="0" smtClean="0"/>
              <a:t> of element</a:t>
            </a:r>
          </a:p>
          <a:p>
            <a:r>
              <a:rPr lang="en-US" dirty="0" smtClean="0"/>
              <a:t>Examples: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&lt;input 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type="text"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name="</a:t>
            </a:r>
            <a:r>
              <a:rPr lang="en-US" b="1" u="wavyHeavy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favSong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value=</a:t>
            </a:r>
            <a:r>
              <a:rPr lang="en-US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""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endPara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&lt;input 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type="checkbox"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name="</a:t>
            </a:r>
            <a:r>
              <a:rPr lang="en-US" b="1" u="wavyHe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gift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value="</a:t>
            </a:r>
            <a:r>
              <a:rPr lang="en-US" b="1" u="wavyHe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</a:t>
            </a:r>
          </a:p>
        </p:txBody>
      </p:sp>
      <p:pic>
        <p:nvPicPr>
          <p:cNvPr id="4" name="Picture 2" descr="C:\Users\nhowe\AppData\Local\Microsoft\Windows\Temporary Internet Files\Content.IE5\SNZFC3GZ\MP90044436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590800"/>
            <a:ext cx="3048000" cy="2028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HTML for Forms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Nearly all form elements use </a:t>
            </a:r>
            <a:r>
              <a:rPr lang="en-US" b="1" dirty="0" smtClean="0"/>
              <a:t>&lt;input&gt;</a:t>
            </a:r>
            <a:r>
              <a:rPr lang="en-US" dirty="0" smtClean="0"/>
              <a:t> tag</a:t>
            </a:r>
          </a:p>
          <a:p>
            <a:r>
              <a:rPr lang="en-US" dirty="0" smtClean="0"/>
              <a:t>Must specify three attributes:</a:t>
            </a:r>
          </a:p>
          <a:p>
            <a:pPr lvl="1"/>
            <a:r>
              <a:rPr lang="en-US" b="1" dirty="0" smtClean="0"/>
              <a:t>type</a:t>
            </a:r>
            <a:r>
              <a:rPr lang="en-US" dirty="0" smtClean="0"/>
              <a:t> of input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element</a:t>
            </a:r>
          </a:p>
          <a:p>
            <a:pPr lvl="1"/>
            <a:r>
              <a:rPr lang="en-US" b="1" dirty="0" smtClean="0"/>
              <a:t>value</a:t>
            </a:r>
            <a:r>
              <a:rPr lang="en-US" dirty="0" smtClean="0"/>
              <a:t> of element</a:t>
            </a:r>
          </a:p>
          <a:p>
            <a:r>
              <a:rPr lang="en-US" dirty="0" smtClean="0"/>
              <a:t>Examples: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&lt;input type="text" 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name="</a:t>
            </a:r>
            <a:r>
              <a:rPr lang="en-US" b="1" u="wavyHeavy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favSong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value=</a:t>
            </a:r>
            <a:r>
              <a:rPr lang="en-US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""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endPara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&lt;input type="checkbox" 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name="</a:t>
            </a:r>
            <a:r>
              <a:rPr lang="en-US" b="1" u="wavyHeavy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gift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value="</a:t>
            </a:r>
            <a:r>
              <a:rPr lang="en-US" b="1" u="wavyHe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</a:t>
            </a:r>
          </a:p>
        </p:txBody>
      </p:sp>
      <p:pic>
        <p:nvPicPr>
          <p:cNvPr id="4" name="Picture 2" descr="C:\Users\nhowe\AppData\Local\Microsoft\Windows\Temporary Internet Files\Content.IE5\SNZFC3GZ\MP90044436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590800"/>
            <a:ext cx="3048000" cy="2028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HTML for Forms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Nearly all form elements use </a:t>
            </a:r>
            <a:r>
              <a:rPr lang="en-US" b="1" dirty="0" smtClean="0"/>
              <a:t>&lt;input&gt;</a:t>
            </a:r>
            <a:r>
              <a:rPr lang="en-US" dirty="0" smtClean="0"/>
              <a:t> tag</a:t>
            </a:r>
          </a:p>
          <a:p>
            <a:r>
              <a:rPr lang="en-US" dirty="0" smtClean="0"/>
              <a:t>Must specify three attributes:</a:t>
            </a:r>
          </a:p>
          <a:p>
            <a:pPr lvl="1"/>
            <a:r>
              <a:rPr lang="en-US" b="1" dirty="0" smtClean="0"/>
              <a:t>type</a:t>
            </a:r>
            <a:r>
              <a:rPr lang="en-US" dirty="0" smtClean="0"/>
              <a:t> of input</a:t>
            </a:r>
          </a:p>
          <a:p>
            <a:pPr lvl="1"/>
            <a:r>
              <a:rPr lang="en-US" b="1" dirty="0" smtClean="0"/>
              <a:t>name</a:t>
            </a:r>
            <a:r>
              <a:rPr lang="en-US" dirty="0" smtClean="0"/>
              <a:t> of element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value</a:t>
            </a:r>
            <a:r>
              <a:rPr lang="en-US" dirty="0" smtClean="0">
                <a:solidFill>
                  <a:srgbClr val="00B050"/>
                </a:solidFill>
              </a:rPr>
              <a:t> of element</a:t>
            </a:r>
          </a:p>
          <a:p>
            <a:r>
              <a:rPr lang="en-US" dirty="0" smtClean="0"/>
              <a:t>Examples: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&lt;input type="text" name="</a:t>
            </a:r>
            <a:r>
              <a:rPr lang="en-US" b="1" u="wavyHeavy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favSong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en-US" b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value=</a:t>
            </a:r>
            <a:r>
              <a:rPr lang="en-US" b="1" u="wavyHeavy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""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endPara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&lt;input type="checkbox" name="</a:t>
            </a:r>
            <a:r>
              <a:rPr lang="en-US" b="1" u="wavyHe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gift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value="</a:t>
            </a:r>
            <a:r>
              <a:rPr lang="en-US" b="1" u="wavyHeavy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</p:txBody>
      </p:sp>
      <p:pic>
        <p:nvPicPr>
          <p:cNvPr id="4" name="Picture 2" descr="C:\Users\nhowe\AppData\Local\Microsoft\Windows\Temporary Internet Files\Content.IE5\SNZFC3GZ\MP90044436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590800"/>
            <a:ext cx="3048000" cy="2028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HTML for Forms (2)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Exceptions are buttons &amp; popup menus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&lt;button type= "submit" name= "</a:t>
            </a:r>
            <a:r>
              <a:rPr lang="en-US" b="1" u="wavyHe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value="</a:t>
            </a:r>
            <a:r>
              <a:rPr lang="en-US" b="1" u="wavyHe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"&gt;Button&lt;/button&gt;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&lt;select name= "</a:t>
            </a:r>
            <a:r>
              <a:rPr lang="en-US" b="1" u="wavyHe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popup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</a:t>
            </a:r>
          </a:p>
          <a:p>
            <a:pPr lvl="2">
              <a:buNone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&lt;option value="</a:t>
            </a:r>
            <a:r>
              <a:rPr lang="en-US" sz="2800" b="1" u="wavyHe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option1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</a:t>
            </a:r>
            <a:r>
              <a:rPr lang="en-US" sz="2800" b="1" u="wavyHe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 1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&lt;/option&gt;</a:t>
            </a:r>
          </a:p>
          <a:p>
            <a:pPr lvl="2">
              <a:buNone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&lt;option value="</a:t>
            </a:r>
            <a:r>
              <a:rPr lang="en-US" sz="2800" b="1" u="wavyHe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option2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</a:t>
            </a:r>
            <a:r>
              <a:rPr lang="en-US" sz="2800" b="1" u="wavyHeavy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 </a:t>
            </a:r>
            <a:r>
              <a:rPr lang="en-US" sz="2800" b="1" u="wavyHe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option&gt;</a:t>
            </a:r>
          </a:p>
          <a:p>
            <a:pPr lvl="2">
              <a:buNone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&lt;option value="</a:t>
            </a:r>
            <a:r>
              <a:rPr lang="en-US" sz="2800" b="1" u="wavyHe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option3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</a:t>
            </a:r>
            <a:r>
              <a:rPr lang="en-US" sz="2800" b="1" u="wavyHeavy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 </a:t>
            </a:r>
            <a:r>
              <a:rPr lang="en-US" sz="2800" b="1" u="wavyHeavy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option&gt;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&lt;/select&gt;</a:t>
            </a:r>
          </a:p>
          <a:p>
            <a:pPr lvl="1">
              <a:buNone/>
            </a:pPr>
            <a:endParaRPr lang="en-US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14350">
              <a:buNone/>
            </a:pPr>
            <a:r>
              <a:rPr lang="en-US" i="1" dirty="0" smtClean="0"/>
              <a:t>Note: underlined text is your choice</a:t>
            </a:r>
            <a:endParaRPr lang="en-US" i="1" dirty="0"/>
          </a:p>
        </p:txBody>
      </p:sp>
      <p:pic>
        <p:nvPicPr>
          <p:cNvPr id="3075" name="Picture 3" descr="C:\Users\nhowe\AppData\Local\Microsoft\Windows\Temporary Internet Files\Content.IE5\VEC5BT1L\MC900432528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228600"/>
            <a:ext cx="1447800" cy="1447800"/>
          </a:xfrm>
          <a:prstGeom prst="rect">
            <a:avLst/>
          </a:prstGeom>
          <a:noFill/>
        </p:spPr>
      </p:pic>
      <p:pic>
        <p:nvPicPr>
          <p:cNvPr id="3076" name="Picture 4" descr="C:\Users\nhowe\AppData\Local\Microsoft\Windows\Temporary Internet Files\Content.IE5\ZRS3FP29\MC90023214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4876800"/>
            <a:ext cx="1768444" cy="1849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Labels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For accessibility &amp; clarity, forms need </a:t>
            </a:r>
            <a:r>
              <a:rPr lang="en-US" b="1" smtClean="0"/>
              <a:t>labels</a:t>
            </a:r>
          </a:p>
          <a:p>
            <a:pPr lvl="1"/>
            <a:r>
              <a:rPr lang="en-US" b="1" smtClean="0"/>
              <a:t>&lt;label&gt;</a:t>
            </a:r>
            <a:r>
              <a:rPr lang="en-US" smtClean="0"/>
              <a:t> tag tells browser where label applies</a:t>
            </a:r>
          </a:p>
          <a:p>
            <a:pPr lvl="1"/>
            <a:r>
              <a:rPr lang="en-US" smtClean="0"/>
              <a:t>Needs a </a:t>
            </a:r>
            <a:r>
              <a:rPr lang="en-US" b="1" smtClean="0"/>
              <a:t>for</a:t>
            </a:r>
            <a:r>
              <a:rPr lang="en-US" smtClean="0"/>
              <a:t> attribute matching </a:t>
            </a:r>
            <a:r>
              <a:rPr lang="en-US" b="1" smtClean="0"/>
              <a:t>name</a:t>
            </a:r>
            <a:r>
              <a:rPr lang="en-US" smtClean="0"/>
              <a:t> of an input</a:t>
            </a:r>
          </a:p>
          <a:p>
            <a:r>
              <a:rPr lang="en-US" smtClean="0"/>
              <a:t>Example:</a:t>
            </a:r>
          </a:p>
          <a:p>
            <a:pPr marL="742950" lvl="2" indent="-342900"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&lt;input type="text" name="</a:t>
            </a:r>
            <a:r>
              <a:rPr lang="en-US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favSong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value=""&gt;</a:t>
            </a:r>
          </a:p>
          <a:p>
            <a:pPr marL="742950" lvl="2" indent="-342900">
              <a:buNone/>
            </a:pP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&lt;label for="</a:t>
            </a:r>
            <a:r>
              <a:rPr lang="en-US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favSong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"&gt;</a:t>
            </a:r>
            <a:r>
              <a:rPr lang="en-US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Favorite song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&lt;/label&gt;</a:t>
            </a:r>
          </a:p>
          <a:p>
            <a:r>
              <a:rPr lang="en-US" smtClean="0"/>
              <a:t>Form elements &amp; labels may be put inside a table for neater formatting</a:t>
            </a:r>
            <a:endParaRPr 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8600"/>
            <a:ext cx="120354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>
          <a:xfrm rot="5400000">
            <a:off x="4838700" y="4229100"/>
            <a:ext cx="7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>
            <a:off x="2971800" y="4267200"/>
            <a:ext cx="1905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2933700" y="4305300"/>
            <a:ext cx="7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Self-Test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smtClean="0"/>
              <a:t>Find the errors in the HTML below.  (in pairs)</a:t>
            </a:r>
          </a:p>
          <a:p>
            <a:r>
              <a:rPr lang="en-US" smtClean="0"/>
              <a:t>Try to generate the form shown above</a:t>
            </a:r>
          </a:p>
          <a:p>
            <a:pPr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&lt;form action="get" method="post"&gt;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&lt;label&gt;Name:&lt;/label&gt;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&lt;input type="text" name="fname" value="Jane Doe" /&gt;&lt;br /&gt;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&lt;input type="button" name="fmail" value="mailing" /&gt;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&lt;label for="fmail"&gt;Add to mailing list&lt;/label&gt;&lt;br /&gt;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&lt;select name="fmember" value="membership"&gt;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&lt;option&gt;Individual&lt;/option&gt;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&lt;option&gt;Family&lt;/option&gt;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&lt;/select&gt;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&lt;label for="fmember"&gt;Type of membership&lt;/label&gt;&lt;br /&gt;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&lt;button type="submit"&gt;Register</a:t>
            </a:r>
          </a:p>
          <a:p>
            <a:pPr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&lt;/form&gt;</a:t>
            </a:r>
            <a:endParaRPr lang="en-US" sz="19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768" t="47091" r="5882" b="12182"/>
          <a:stretch>
            <a:fillRect/>
          </a:stretch>
        </p:blipFill>
        <p:spPr bwMode="auto">
          <a:xfrm>
            <a:off x="6096000" y="381000"/>
            <a:ext cx="2514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Self-Test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smtClean="0"/>
              <a:t>Find the errors in the HTML below.  (in pairs)</a:t>
            </a:r>
          </a:p>
          <a:p>
            <a:r>
              <a:rPr lang="en-US" smtClean="0"/>
              <a:t>Try to generate the form shown above</a:t>
            </a:r>
          </a:p>
          <a:p>
            <a:pPr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&lt;form action="process.html" method="post"&gt;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&lt;label for="fname"&gt;Name:&lt;/label&gt;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&lt;input type="text" name="fname" value="Jane Doe" /&gt;&lt;br /&gt;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&lt;input type="checkbox" name="fmail" value="mailing" checked="checked" /&gt;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&lt;label for="fmail"&gt;Add to mailing list&lt;/label&gt;&lt;br /&gt;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&lt;select name="fmember"&gt;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&lt;option value="person"&gt;Individual&lt;/option&gt;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&lt;option value="family"&gt;Family&lt;/option&gt;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&lt;/select&gt;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&lt;label for="fmember"&gt;Type of membership&lt;/label&gt;&lt;br /&gt;</a:t>
            </a:r>
          </a:p>
          <a:p>
            <a:pPr lvl="1"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&lt;button type="submit"&gt;Register&lt;/button&gt;</a:t>
            </a:r>
          </a:p>
          <a:p>
            <a:pPr>
              <a:buNone/>
            </a:pPr>
            <a:r>
              <a:rPr lang="en-US" sz="19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&lt;/form&gt;</a:t>
            </a:r>
            <a:endParaRPr lang="en-US" sz="19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768" t="47091" r="5882" b="12182"/>
          <a:stretch>
            <a:fillRect/>
          </a:stretch>
        </p:blipFill>
        <p:spPr bwMode="auto">
          <a:xfrm>
            <a:off x="6096000" y="381000"/>
            <a:ext cx="2514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58000" y="5943600"/>
            <a:ext cx="205740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smtClean="0"/>
              <a:t>Other variations may also be correct</a:t>
            </a:r>
            <a:endParaRPr lang="en-US" i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Form Results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r>
              <a:rPr lang="en-US" smtClean="0"/>
              <a:t>A 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&lt;form&gt;</a:t>
            </a:r>
            <a:r>
              <a:rPr lang="en-US" smtClean="0"/>
              <a:t> tag surrounds inputs to report</a:t>
            </a:r>
          </a:p>
          <a:p>
            <a:r>
              <a:rPr lang="en-US" smtClean="0"/>
              <a:t>Two required attributes:</a:t>
            </a:r>
          </a:p>
          <a:p>
            <a:pPr lvl="1"/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/>
              <a:t>is URL of page to send results to</a:t>
            </a:r>
            <a:endParaRPr lang="en-US" b="1" smtClean="0"/>
          </a:p>
          <a:p>
            <a:pPr lvl="1"/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/>
              <a:t>may be 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/>
              <a:t>or </a:t>
            </a:r>
            <a:r>
              <a:rPr lang="en-US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</a:t>
            </a:r>
          </a:p>
          <a:p>
            <a:r>
              <a:rPr lang="en-US" i="1" smtClean="0"/>
              <a:t>Post</a:t>
            </a:r>
            <a:r>
              <a:rPr lang="en-US" smtClean="0"/>
              <a:t> sends form results to a program via </a:t>
            </a:r>
            <a:r>
              <a:rPr lang="en-US" b="1" smtClean="0"/>
              <a:t>common gateway interface</a:t>
            </a:r>
            <a:r>
              <a:rPr lang="en-US" smtClean="0"/>
              <a:t> (CGI) protocol</a:t>
            </a:r>
          </a:p>
          <a:p>
            <a:r>
              <a:rPr lang="en-US" i="1" smtClean="0"/>
              <a:t>Get</a:t>
            </a:r>
            <a:r>
              <a:rPr lang="en-US" smtClean="0"/>
              <a:t> adds the form results to end of URL</a:t>
            </a:r>
          </a:p>
          <a:p>
            <a:pPr>
              <a:buNone/>
            </a:pPr>
            <a:r>
              <a:rPr lang="en-U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http://example.com/process.html?</a:t>
            </a:r>
            <a:r>
              <a:rPr lang="en-US" sz="2800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inp1</a:t>
            </a:r>
            <a:r>
              <a:rPr lang="en-U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sz="2800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val1</a:t>
            </a:r>
            <a:r>
              <a:rPr lang="en-U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r>
              <a:rPr lang="en-US" sz="2800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inp2</a:t>
            </a:r>
            <a:r>
              <a:rPr lang="en-U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sz="2800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val2</a:t>
            </a:r>
            <a:endParaRPr lang="en-US" sz="2800" b="1" u="wavyHeavy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54" name="Picture 10" descr="C:\Users\nhowe\AppData\Local\Microsoft\Windows\Temporary Internet Files\Content.IE5\SNZFC3GZ\MP90042244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152400"/>
            <a:ext cx="1981199" cy="1431726"/>
          </a:xfrm>
          <a:prstGeom prst="rect">
            <a:avLst/>
          </a:prstGeom>
          <a:noFill/>
        </p:spPr>
      </p:pic>
      <p:pic>
        <p:nvPicPr>
          <p:cNvPr id="6155" name="Picture 11" descr="C:\Users\nhowe\AppData\Local\Microsoft\Windows\Temporary Internet Files\Content.IE5\SNZFC3GZ\MC90033105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3048000"/>
            <a:ext cx="1172071" cy="1281820"/>
          </a:xfrm>
          <a:prstGeom prst="rect">
            <a:avLst/>
          </a:prstGeom>
          <a:noFill/>
        </p:spPr>
      </p:pic>
      <p:pic>
        <p:nvPicPr>
          <p:cNvPr id="6156" name="Picture 12" descr="C:\Users\nhowe\AppData\Local\Microsoft\Windows\Temporary Internet Files\Content.IE5\LKJ0GEWQ\MC900434587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0" y="4419600"/>
            <a:ext cx="1014453" cy="10075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Reporting Elements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Elements don’t always report</a:t>
            </a:r>
          </a:p>
          <a:p>
            <a:r>
              <a:rPr lang="en-US" smtClean="0"/>
              <a:t>Unnamed elements never report </a:t>
            </a:r>
          </a:p>
          <a:p>
            <a:r>
              <a:rPr lang="en-US" smtClean="0"/>
              <a:t>A named </a:t>
            </a:r>
            <a:r>
              <a:rPr lang="en-US" b="1" dirty="0" smtClean="0"/>
              <a:t>text</a:t>
            </a:r>
            <a:r>
              <a:rPr lang="en-US" dirty="0" smtClean="0"/>
              <a:t> input </a:t>
            </a:r>
            <a:r>
              <a:rPr lang="en-US" smtClean="0"/>
              <a:t>always reports</a:t>
            </a:r>
            <a:endParaRPr lang="en-US" dirty="0" smtClean="0"/>
          </a:p>
          <a:p>
            <a:pPr lvl="1"/>
            <a:r>
              <a:rPr lang="en-US" dirty="0" smtClean="0"/>
              <a:t>Whatever was typed in the box</a:t>
            </a:r>
          </a:p>
          <a:p>
            <a:pPr lvl="1"/>
            <a:r>
              <a:rPr lang="en-US" dirty="0" smtClean="0"/>
              <a:t>Value may be just an empty string</a:t>
            </a:r>
          </a:p>
          <a:p>
            <a:r>
              <a:rPr lang="en-US" b="1" dirty="0" smtClean="0"/>
              <a:t>Button</a:t>
            </a:r>
            <a:r>
              <a:rPr lang="en-US" dirty="0" smtClean="0"/>
              <a:t>s, </a:t>
            </a:r>
            <a:r>
              <a:rPr lang="en-US" b="1" dirty="0" smtClean="0"/>
              <a:t>radio</a:t>
            </a:r>
            <a:r>
              <a:rPr lang="en-US" dirty="0" smtClean="0"/>
              <a:t> buttons, </a:t>
            </a:r>
            <a:r>
              <a:rPr lang="en-US" b="1" dirty="0" smtClean="0"/>
              <a:t>checkbox</a:t>
            </a:r>
            <a:r>
              <a:rPr lang="en-US" dirty="0" smtClean="0"/>
              <a:t>es, and </a:t>
            </a:r>
            <a:r>
              <a:rPr lang="en-US" b="1" dirty="0" smtClean="0"/>
              <a:t>popup</a:t>
            </a:r>
            <a:r>
              <a:rPr lang="en-US" dirty="0" smtClean="0"/>
              <a:t> menus only report if selected</a:t>
            </a:r>
          </a:p>
          <a:p>
            <a:pPr lvl="1"/>
            <a:r>
              <a:rPr lang="en-US" dirty="0" smtClean="0"/>
              <a:t>Value is set by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value="</a:t>
            </a:r>
            <a:r>
              <a:rPr lang="en-US" b="1" u="wavyHeavy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dirty="0" smtClean="0"/>
              <a:t> attribute of tag</a:t>
            </a:r>
          </a:p>
          <a:p>
            <a:pPr lvl="1"/>
            <a:r>
              <a:rPr lang="en-US" smtClean="0"/>
              <a:t>Radios </a:t>
            </a:r>
            <a:r>
              <a:rPr lang="en-US" dirty="0" smtClean="0"/>
              <a:t>&amp; </a:t>
            </a:r>
            <a:r>
              <a:rPr lang="en-US" smtClean="0"/>
              <a:t>menus may start with no selection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7171" name="Picture 3" descr="C:\Users\nhowe\AppData\Local\Microsoft\Windows\Temporary Internet Files\Content.IE5\VEC5BT1L\MC90015000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1287378"/>
            <a:ext cx="2052918" cy="1836821"/>
          </a:xfrm>
          <a:prstGeom prst="rect">
            <a:avLst/>
          </a:prstGeom>
          <a:noFill/>
        </p:spPr>
      </p:pic>
      <p:pic>
        <p:nvPicPr>
          <p:cNvPr id="7172" name="Picture 4" descr="C:\Users\nhowe\AppData\Local\Microsoft\Windows\Temporary Internet Files\Content.IE5\SNZFC3GZ\MC90035141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9600" y="4114800"/>
            <a:ext cx="685800" cy="24701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Smith Remailer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648200"/>
          </a:xfrm>
        </p:spPr>
        <p:txBody>
          <a:bodyPr>
            <a:normAutofit/>
          </a:bodyPr>
          <a:lstStyle/>
          <a:p>
            <a:r>
              <a:rPr lang="en-US" smtClean="0"/>
              <a:t>Smith has a page that will take form data and send the results to you in an email</a:t>
            </a:r>
          </a:p>
          <a:p>
            <a:r>
              <a:rPr lang="en-US" smtClean="0"/>
              <a:t>Use the following for your </a:t>
            </a:r>
            <a:r>
              <a:rPr lang="en-US" b="1" smtClean="0"/>
              <a:t>&lt;form&gt;</a:t>
            </a:r>
            <a:r>
              <a:rPr lang="en-US" smtClean="0"/>
              <a:t> tag:</a:t>
            </a:r>
          </a:p>
          <a:p>
            <a:pPr>
              <a:buNone/>
            </a:pPr>
            <a:r>
              <a:rPr lang="en-US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&lt;form method="post" action="http://www.smith.edu/form-mail.php"&gt;</a:t>
            </a:r>
          </a:p>
          <a:p>
            <a:r>
              <a:rPr lang="en-US" smtClean="0"/>
              <a:t>Include the three tags below inside the form:</a:t>
            </a:r>
          </a:p>
          <a:p>
            <a:pPr>
              <a:buNone/>
            </a:pPr>
            <a:r>
              <a:rPr lang="en-US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&lt;input type="hidden" name="Form-Mailer-To” value="</a:t>
            </a:r>
            <a:r>
              <a:rPr lang="en-US" sz="2000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auser@smith.edu</a:t>
            </a:r>
            <a:r>
              <a:rPr lang="en-US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/&gt;</a:t>
            </a:r>
          </a:p>
          <a:p>
            <a:pPr>
              <a:buNone/>
            </a:pPr>
            <a:r>
              <a:rPr lang="en-US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&lt;input type="hidden" name="Form-Mailer-Name" value="</a:t>
            </a:r>
            <a:r>
              <a:rPr lang="en-US" sz="2000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Email Subject</a:t>
            </a:r>
            <a:r>
              <a:rPr lang="en-US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/&gt;</a:t>
            </a:r>
          </a:p>
          <a:p>
            <a:pPr>
              <a:buNone/>
            </a:pPr>
            <a:r>
              <a:rPr lang="en-US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&lt;input type="hidden" name="Form-Mailer-URL" value="</a:t>
            </a:r>
            <a:r>
              <a:rPr lang="en-US" sz="2000" b="1" u="wavyHeavy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http://maven.smith.edu/~107a-xx/somewhere.htm</a:t>
            </a:r>
            <a:r>
              <a:rPr lang="en-US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l"&gt;</a:t>
            </a:r>
          </a:p>
          <a:p>
            <a:r>
              <a:rPr lang="en-US" smtClean="0"/>
              <a:t>Fill in appropriate values for underlined items</a:t>
            </a:r>
            <a:endParaRPr lang="en-US"/>
          </a:p>
        </p:txBody>
      </p:sp>
      <p:pic>
        <p:nvPicPr>
          <p:cNvPr id="8196" name="Picture 4" descr="C:\Users\nhowe\AppData\Local\Microsoft\Windows\Temporary Internet Files\Content.IE5\LKJ0GEWQ\MC90035703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76200"/>
            <a:ext cx="1398087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Lab Activity</a:t>
            </a:r>
            <a:endParaRPr lang="en-US"/>
          </a:p>
        </p:txBody>
      </p:sp>
      <p:pic>
        <p:nvPicPr>
          <p:cNvPr id="5122" name="Picture 2" descr="C:\Users\nhowe\AppData\Local\Microsoft\Windows\Temporary Internet Files\Content.IE5\SNZFC3GZ\MC90034912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55171" y="1690323"/>
            <a:ext cx="2833659" cy="3477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1172</Words>
  <Application>Microsoft Macintosh PowerPoint</Application>
  <PresentationFormat>On-screen Show (4:3)</PresentationFormat>
  <Paragraphs>131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HTML Forms</vt:lpstr>
      <vt:lpstr>Uses of Forms</vt:lpstr>
      <vt:lpstr>Form Controls</vt:lpstr>
      <vt:lpstr>HTML for Forms</vt:lpstr>
      <vt:lpstr>HTML for Forms</vt:lpstr>
      <vt:lpstr>HTML for Forms</vt:lpstr>
      <vt:lpstr>HTML for Forms</vt:lpstr>
      <vt:lpstr>HTML for Forms (2)</vt:lpstr>
      <vt:lpstr>Labels</vt:lpstr>
      <vt:lpstr>Self-Test</vt:lpstr>
      <vt:lpstr>Self-Test</vt:lpstr>
      <vt:lpstr>Form Results</vt:lpstr>
      <vt:lpstr>Reporting Elements</vt:lpstr>
      <vt:lpstr>Smith Remailer</vt:lpstr>
      <vt:lpstr>Lab Activity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Forms</dc:title>
  <dc:creator>nhowe</dc:creator>
  <cp:lastModifiedBy>Sadi Evren SEKER</cp:lastModifiedBy>
  <cp:revision>77</cp:revision>
  <dcterms:created xsi:type="dcterms:W3CDTF">2010-11-18T15:06:38Z</dcterms:created>
  <dcterms:modified xsi:type="dcterms:W3CDTF">2016-10-02T15:23:07Z</dcterms:modified>
</cp:coreProperties>
</file>