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77" r:id="rId4"/>
    <p:sldId id="278" r:id="rId5"/>
    <p:sldId id="279" r:id="rId6"/>
    <p:sldId id="280" r:id="rId7"/>
    <p:sldId id="281" r:id="rId8"/>
    <p:sldId id="282" r:id="rId9"/>
    <p:sldId id="262" r:id="rId10"/>
    <p:sldId id="271" r:id="rId11"/>
    <p:sldId id="274" r:id="rId12"/>
    <p:sldId id="264" r:id="rId13"/>
    <p:sldId id="276" r:id="rId14"/>
    <p:sldId id="266" r:id="rId15"/>
    <p:sldId id="284" r:id="rId16"/>
    <p:sldId id="272" r:id="rId17"/>
    <p:sldId id="265" r:id="rId18"/>
    <p:sldId id="267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1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D1AD2-19C9-4DFE-B9CD-5B248204C20C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BD015-AAAD-4C98-8EA6-0A4D62AAE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3schools.com/css/css_table.asp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setrader.com/" TargetMode="External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lingscar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7.wmf"/><Relationship Id="rId5" Type="http://schemas.openxmlformats.org/officeDocument/2006/relationships/image" Target="../media/image8.wmf"/><Relationship Id="rId6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/search?q=css+style+properties" TargetMode="Externa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s.smith.edu/~nhowe/teaching/csc102/Labs/tables.html" TargetMode="External"/><Relationship Id="rId4" Type="http://schemas.openxmlformats.org/officeDocument/2006/relationships/image" Target="../media/image15.jpe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s.smith.edu/~nhowe/teaching/csc102/Labs/styl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HTML Tables &amp; CSS Styles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Information arranged in rows and columns</a:t>
            </a:r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277" y="1828800"/>
            <a:ext cx="3662362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097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1981200" y="4114800"/>
            <a:ext cx="609600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371600" y="4114800"/>
            <a:ext cx="609600" cy="381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905000" y="2971800"/>
            <a:ext cx="1143000" cy="381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371600" y="2971800"/>
            <a:ext cx="533400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219200" y="2133600"/>
            <a:ext cx="10668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Table Tags &amp; Organization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43400" cy="4525963"/>
          </a:xfrm>
        </p:spPr>
        <p:txBody>
          <a:bodyPr>
            <a:normAutofit/>
          </a:bodyPr>
          <a:lstStyle/>
          <a:p>
            <a:r>
              <a:rPr lang="en-US" smtClean="0"/>
              <a:t>Table is nested boxes</a:t>
            </a:r>
          </a:p>
          <a:p>
            <a:pPr lvl="1"/>
            <a:r>
              <a:rPr lang="en-US" smtClean="0"/>
              <a:t>&lt;table&gt; on outside</a:t>
            </a:r>
          </a:p>
          <a:p>
            <a:pPr lvl="1"/>
            <a:r>
              <a:rPr lang="en-US" smtClean="0"/>
              <a:t>Rows &amp; caption within</a:t>
            </a:r>
          </a:p>
          <a:p>
            <a:pPr lvl="2">
              <a:buNone/>
            </a:pPr>
            <a:r>
              <a:rPr lang="en-US" smtClean="0"/>
              <a:t>&lt;tr&gt; &lt;caption&gt;</a:t>
            </a:r>
          </a:p>
          <a:p>
            <a:pPr lvl="1"/>
            <a:r>
              <a:rPr lang="en-US" smtClean="0"/>
              <a:t>Data &amp; header cells innermost</a:t>
            </a:r>
          </a:p>
          <a:p>
            <a:pPr lvl="2">
              <a:buNone/>
            </a:pPr>
            <a:r>
              <a:rPr lang="en-US" smtClean="0"/>
              <a:t>&lt;td&gt;  &lt;th&gt;</a:t>
            </a:r>
          </a:p>
          <a:p>
            <a:pPr lvl="1"/>
            <a:r>
              <a:rPr lang="en-US" smtClean="0"/>
              <a:t>Optional groupings</a:t>
            </a:r>
          </a:p>
          <a:p>
            <a:pPr lvl="2">
              <a:buNone/>
            </a:pPr>
            <a:r>
              <a:rPr lang="en-US" smtClean="0"/>
              <a:t>&lt;thead&gt;, &lt;tbody&gt;, &lt;tfoot&gt;</a:t>
            </a:r>
          </a:p>
          <a:p>
            <a:r>
              <a:rPr lang="en-US" smtClean="0"/>
              <a:t>Same # columns each row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467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181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181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89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Table Tags &amp; Organization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&lt;table&gt;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&gt;&lt;td&gt;&lt;/td&gt;&lt;td&gt;&lt;/td&gt;&lt;td&gt;&lt;/td&gt;&lt;/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&gt;&lt;td&gt;&lt;/td&gt;&lt;td&gt;&lt;/td&gt;&lt;td&gt;&lt;/td&gt;&lt;/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&gt;&lt;td&gt;&lt;/td&gt;&lt;td&gt;&lt;/td&gt;&lt;td&gt;&lt;/td&gt;&lt;/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marL="465138" indent="-238125"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&lt;caption&gt;&lt;/caption&gt;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&lt;/table&gt;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467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181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181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86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Combining Cells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mtClean="0"/>
              <a:t>Cells may span multiple rows or columns</a:t>
            </a:r>
          </a:p>
          <a:p>
            <a:pPr lvl="1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&lt;th rowspan="2"&gt;</a:t>
            </a:r>
          </a:p>
          <a:p>
            <a:pPr lvl="1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colspan="2"&gt;</a:t>
            </a:r>
          </a:p>
          <a:p>
            <a:r>
              <a:rPr lang="en-US" smtClean="0"/>
              <a:t>May do both</a:t>
            </a:r>
          </a:p>
          <a:p>
            <a:r>
              <a:rPr lang="en-US" smtClean="0"/>
              <a:t>Only describe first item in merged group</a:t>
            </a:r>
          </a:p>
          <a:p>
            <a:pPr lvl="1"/>
            <a:r>
              <a:rPr lang="en-US" smtClean="0"/>
              <a:t>First &amp; third rows in example would list just two cells each</a:t>
            </a:r>
          </a:p>
          <a:p>
            <a:pPr lvl="1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3810000"/>
            <a:ext cx="990600" cy="167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rowspan="2"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2133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colspan="2"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074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Combining Cells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2133600"/>
            <a:ext cx="38862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286000"/>
            <a:ext cx="35814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29200" y="26670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29200" y="3657600"/>
            <a:ext cx="35814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4724400"/>
            <a:ext cx="3581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81600" y="3810000"/>
            <a:ext cx="990600" cy="167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rowspan="2"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2819400"/>
            <a:ext cx="2133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colspan="2"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324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81600" y="2819400"/>
            <a:ext cx="990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467600" y="3810000"/>
            <a:ext cx="9906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24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67600" y="4876800"/>
            <a:ext cx="9906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41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&lt;table&gt;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&lt;tr&gt;&lt;th&gt;&lt;/th&gt; &lt;th colspan="2"&gt;&lt;/th&gt;&lt;/tr&gt;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&lt;tr&gt;&lt;td rowspan="2"&gt; &lt;/td&gt;&lt;td&gt;&lt;/td&gt;&lt;td&gt;&lt;/td&gt; 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&lt;tr&gt;&lt;td&gt;&lt;/td&gt;&lt;td&gt;&lt;/td&gt;&lt;td&gt;&lt;/td&gt;&lt;/tr&gt;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&lt;tr&gt;&lt;td&gt;&lt;/td&gt;&lt;td&gt;&lt;/td&gt;&lt;/tr&gt;</a:t>
            </a:r>
          </a:p>
          <a:p>
            <a:pPr marL="465138" indent="-238125"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&lt;caption&gt;&lt;/caption&gt;</a:t>
            </a:r>
          </a:p>
          <a:p>
            <a:pPr>
              <a:buNone/>
            </a:pP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&lt;/table&gt;</a:t>
            </a:r>
          </a:p>
        </p:txBody>
      </p:sp>
      <p:sp>
        <p:nvSpPr>
          <p:cNvPr id="29" name="Line Callout 3 (Border and Accent Bar) 28"/>
          <p:cNvSpPr/>
          <p:nvPr/>
        </p:nvSpPr>
        <p:spPr>
          <a:xfrm>
            <a:off x="2286000" y="5867400"/>
            <a:ext cx="2133600" cy="685800"/>
          </a:xfrm>
          <a:prstGeom prst="accentBorderCallout3">
            <a:avLst>
              <a:gd name="adj1" fmla="val 40743"/>
              <a:gd name="adj2" fmla="val -70"/>
              <a:gd name="adj3" fmla="val 39368"/>
              <a:gd name="adj4" fmla="val -93987"/>
              <a:gd name="adj5" fmla="val -63573"/>
              <a:gd name="adj6" fmla="val -94429"/>
              <a:gd name="adj7" fmla="val -117965"/>
              <a:gd name="adj8" fmla="val -48982"/>
            </a:avLst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Cell deleted here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Line Callout 3 (Border and Accent Bar) 29"/>
          <p:cNvSpPr/>
          <p:nvPr/>
        </p:nvSpPr>
        <p:spPr>
          <a:xfrm>
            <a:off x="4648200" y="1371600"/>
            <a:ext cx="2133600" cy="685800"/>
          </a:xfrm>
          <a:prstGeom prst="accentBorderCallout3">
            <a:avLst>
              <a:gd name="adj1" fmla="val 39368"/>
              <a:gd name="adj2" fmla="val 235"/>
              <a:gd name="adj3" fmla="val 40743"/>
              <a:gd name="adj4" fmla="val -19761"/>
              <a:gd name="adj5" fmla="val 164607"/>
              <a:gd name="adj6" fmla="val -33014"/>
              <a:gd name="adj7" fmla="val 166571"/>
              <a:gd name="adj8" fmla="val -32635"/>
            </a:avLst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Cell deleted here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032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Styles for Table Cells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You can set the background color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style="background-color: red;"&gt;</a:t>
            </a:r>
          </a:p>
          <a:p>
            <a:r>
              <a:rPr lang="en-US" dirty="0" smtClean="0"/>
              <a:t>You can set the height and width</a:t>
            </a:r>
          </a:p>
          <a:p>
            <a:pPr marL="742950" lvl="2" indent="-34290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style="height:4in; width:2in;"&gt;</a:t>
            </a:r>
          </a:p>
          <a:p>
            <a:r>
              <a:rPr lang="en-US" dirty="0" smtClean="0"/>
              <a:t>You can adjust the borders</a:t>
            </a:r>
          </a:p>
          <a:p>
            <a:pPr marL="742950" lvl="2" indent="-34290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&lt;table style="border-collapse: collapse; padding:0"&gt;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2" indent="-342900">
              <a:buNone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style="border:1px solid black"&gt;</a:t>
            </a:r>
          </a:p>
          <a:p>
            <a:r>
              <a:rPr lang="en-US" dirty="0" smtClean="0"/>
              <a:t>You can set the alignment within the cell</a:t>
            </a:r>
          </a:p>
          <a:p>
            <a:pPr marL="742950" lvl="2" indent="-342900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&lt;td style="text-align: center;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valign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top;"&gt;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39000" y="1600200"/>
            <a:ext cx="914400" cy="1828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43800" y="1600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239000" y="5943600"/>
            <a:ext cx="1371600" cy="533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smtClean="0">
                <a:hlinkClick r:id="rId2"/>
              </a:rPr>
              <a:t>Full list of table properties</a:t>
            </a:r>
            <a:endParaRPr lang="en-US" sz="1400" i="1"/>
          </a:p>
        </p:txBody>
      </p:sp>
    </p:spTree>
    <p:extLst>
      <p:ext uri="{BB962C8B-B14F-4D97-AF65-F5344CB8AC3E}">
        <p14:creationId xmlns:p14="http://schemas.microsoft.com/office/powerpoint/2010/main" val="296368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Draw the table that would be created below: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US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table&gt;</a:t>
            </a:r>
            <a:endParaRPr lang="en-US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&lt;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&lt;td 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rowspan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="2" style="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background-color:red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;"&gt;A&lt;/td&gt;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&lt;td 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colspan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="2" style="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background-color:blue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;"&gt;B&lt;/td&gt;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&lt;/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&lt;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&lt;td style="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background-color:yellow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;"&gt;C&lt;/td&gt;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&lt;td style="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background-color:green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;"&gt;D&lt;/td&gt;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&lt;/</a:t>
            </a:r>
            <a:r>
              <a:rPr lang="en-US" sz="2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 marL="400050" lvl="1" indent="0">
              <a:buNone/>
            </a:pPr>
            <a:r>
              <a:rPr lang="en-U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&lt;/table&gt;</a:t>
            </a:r>
          </a:p>
        </p:txBody>
      </p:sp>
      <p:pic>
        <p:nvPicPr>
          <p:cNvPr id="2050" name="Picture 2" descr="C:\Users\nhowe.AD\Pictures\ta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690688" cy="181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67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Styles:  A Tale of Two Web Sites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mtClean="0"/>
              <a:t>Ling’s Cars</a:t>
            </a:r>
            <a:endParaRPr lang="en-US" smtClean="0">
              <a:hlinkClick r:id="rId2"/>
            </a:endParaRPr>
          </a:p>
          <a:p>
            <a:pPr lvl="1">
              <a:buNone/>
            </a:pPr>
            <a:r>
              <a:rPr lang="en-US" sz="2000" smtClean="0">
                <a:hlinkClick r:id="rId2"/>
              </a:rPr>
              <a:t>http://www.lingscars.com/</a:t>
            </a:r>
            <a:endParaRPr lang="en-US" sz="2000" smtClean="0"/>
          </a:p>
          <a:p>
            <a:endParaRPr lang="en-US" smtClean="0"/>
          </a:p>
          <a:p>
            <a:r>
              <a:rPr lang="en-US" smtClean="0"/>
              <a:t>Bright/vibrant  colors</a:t>
            </a:r>
          </a:p>
          <a:p>
            <a:r>
              <a:rPr lang="en-US" smtClean="0"/>
              <a:t>Blinking &amp; animation</a:t>
            </a:r>
          </a:p>
          <a:p>
            <a:r>
              <a:rPr lang="en-US" smtClean="0"/>
              <a:t>Overlapping content</a:t>
            </a:r>
          </a:p>
          <a:p>
            <a:r>
              <a:rPr lang="en-US" smtClean="0"/>
              <a:t>“Razzle-dazzle &amp; bling”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1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mtClean="0"/>
              <a:t>Lease Trader</a:t>
            </a:r>
            <a:endParaRPr lang="en-US" smtClean="0">
              <a:hlinkClick r:id="rId3"/>
            </a:endParaRPr>
          </a:p>
          <a:p>
            <a:pPr lvl="1">
              <a:buNone/>
            </a:pPr>
            <a:r>
              <a:rPr lang="en-US" sz="2000" smtClean="0">
                <a:hlinkClick r:id="rId3"/>
              </a:rPr>
              <a:t>http://www.leasetrader.com/</a:t>
            </a:r>
            <a:endParaRPr lang="en-US" sz="2000" smtClean="0"/>
          </a:p>
          <a:p>
            <a:endParaRPr lang="en-US" smtClean="0"/>
          </a:p>
          <a:p>
            <a:r>
              <a:rPr lang="en-US" smtClean="0"/>
              <a:t>Muted/pale colors</a:t>
            </a:r>
          </a:p>
          <a:p>
            <a:r>
              <a:rPr lang="en-US" smtClean="0"/>
              <a:t>Page elements all static</a:t>
            </a:r>
          </a:p>
          <a:p>
            <a:r>
              <a:rPr lang="en-US"/>
              <a:t>Neat columns</a:t>
            </a:r>
          </a:p>
          <a:p>
            <a:r>
              <a:rPr lang="en-US" smtClean="0"/>
              <a:t>“Just the facts”</a:t>
            </a:r>
          </a:p>
        </p:txBody>
      </p:sp>
      <p:pic>
        <p:nvPicPr>
          <p:cNvPr id="1026" name="Picture 2" descr="LeaseTrader.com - Car Lease - Get out of a lease - Short Leases - Auto Leas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87" y="5551810"/>
            <a:ext cx="3730025" cy="44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 Leas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64822"/>
            <a:ext cx="3674268" cy="61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33399" y="3276600"/>
            <a:ext cx="8178089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Styles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Appearance of page components called </a:t>
            </a:r>
            <a:r>
              <a:rPr lang="en-US" b="1" dirty="0" smtClean="0"/>
              <a:t>style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Style specified via rules, of 3 kinds:</a:t>
            </a:r>
          </a:p>
          <a:p>
            <a:pPr lvl="1"/>
            <a:r>
              <a:rPr lang="en-US" dirty="0" smtClean="0"/>
              <a:t>Inline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attribute: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&lt;li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style="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list-style-type:square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  <a:endParaRPr lang="en-US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/>
              <a:t>Rules given within a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&lt;style&gt;</a:t>
            </a:r>
            <a:r>
              <a:rPr lang="en-US" dirty="0" smtClean="0"/>
              <a:t> tag</a:t>
            </a:r>
          </a:p>
          <a:p>
            <a:pPr lvl="1"/>
            <a:r>
              <a:rPr lang="en-US" dirty="0" smtClean="0"/>
              <a:t>Rules from an external </a:t>
            </a:r>
            <a:r>
              <a:rPr lang="en-US" b="1" dirty="0" smtClean="0"/>
              <a:t>cascading style sheet</a:t>
            </a:r>
            <a:r>
              <a:rPr lang="en-US" dirty="0" smtClean="0"/>
              <a:t> (CSS)</a:t>
            </a:r>
          </a:p>
          <a:p>
            <a:pPr lvl="2">
              <a:buNone/>
            </a:pPr>
            <a:r>
              <a:rPr lang="en-US" i="1" baseline="30000" dirty="0" smtClean="0">
                <a:sym typeface="Wingdings 3"/>
              </a:rPr>
              <a:t></a:t>
            </a:r>
            <a:r>
              <a:rPr lang="en-US" i="1" dirty="0" smtClean="0"/>
              <a:t>Latter two apply to many tags at once!</a:t>
            </a:r>
            <a:endParaRPr lang="en-US" i="1" dirty="0"/>
          </a:p>
        </p:txBody>
      </p:sp>
      <p:pic>
        <p:nvPicPr>
          <p:cNvPr id="3078" name="Picture 6" descr="C:\Users\nhowe\AppData\Local\Microsoft\Windows\Temporary Internet Files\Content.IE5\ZRS3FP29\MC90008364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4739945"/>
            <a:ext cx="1167689" cy="1816913"/>
          </a:xfrm>
          <a:prstGeom prst="rect">
            <a:avLst/>
          </a:prstGeom>
          <a:noFill/>
        </p:spPr>
      </p:pic>
      <p:pic>
        <p:nvPicPr>
          <p:cNvPr id="3080" name="Picture 8" descr="C:\Users\nhowe\AppData\Local\Microsoft\Windows\Temporary Internet Files\Content.IE5\LKJ0GEWQ\MC90008360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724400"/>
            <a:ext cx="1440180" cy="1832458"/>
          </a:xfrm>
          <a:prstGeom prst="rect">
            <a:avLst/>
          </a:prstGeom>
          <a:noFill/>
        </p:spPr>
      </p:pic>
      <p:pic>
        <p:nvPicPr>
          <p:cNvPr id="3081" name="Picture 9" descr="C:\Users\nhowe\AppData\Local\Microsoft\Windows\Temporary Internet Files\Content.IE5\ZRS3FP29\MC90008366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978" y="4725315"/>
            <a:ext cx="1237183" cy="1831543"/>
          </a:xfrm>
          <a:prstGeom prst="rect">
            <a:avLst/>
          </a:prstGeom>
          <a:noFill/>
        </p:spPr>
      </p:pic>
      <p:pic>
        <p:nvPicPr>
          <p:cNvPr id="3082" name="Picture 10" descr="C:\Users\nhowe\AppData\Local\Microsoft\Windows\Temporary Internet Files\Content.IE5\VEC5BT1L\MC90008366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5257" y="4726229"/>
            <a:ext cx="1580083" cy="1830629"/>
          </a:xfrm>
          <a:prstGeom prst="rect">
            <a:avLst/>
          </a:prstGeom>
          <a:noFill/>
        </p:spPr>
      </p:pic>
      <p:pic>
        <p:nvPicPr>
          <p:cNvPr id="3083" name="Picture 11" descr="C:\Users\nhowe\AppData\Local\Microsoft\Windows\Temporary Internet Files\Content.IE5\LKJ0GEWQ\MC900083633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3018" y="4743603"/>
            <a:ext cx="1606601" cy="1813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Inline Style Examples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&lt;ol </a:t>
            </a:r>
            <a:r>
              <a:rPr lang="en-US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style="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list-style-type: square;"&gt;</a:t>
            </a:r>
          </a:p>
          <a:p>
            <a:pPr marL="857250" lvl="1" indent="-457200"/>
            <a:r>
              <a:rPr lang="en-US" smtClean="0"/>
              <a:t>Uses square bullets for items</a:t>
            </a:r>
          </a:p>
          <a:p>
            <a:pPr marL="0" indent="0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&lt;ul </a:t>
            </a:r>
            <a:r>
              <a:rPr lang="en-US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style="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list-style-type: upper-alpha;"&gt;</a:t>
            </a:r>
          </a:p>
          <a:p>
            <a:pPr marL="857250" lvl="1" indent="-457200"/>
            <a:r>
              <a:rPr lang="en-US" smtClean="0"/>
              <a:t>Uses uppercase letters for item numbering</a:t>
            </a:r>
            <a:endParaRPr lang="en-US"/>
          </a:p>
          <a:p>
            <a:pPr marL="0" indent="0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&lt;body style=</a:t>
            </a:r>
            <a:r>
              <a:rPr lang="en-US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background-color: black;"&gt;</a:t>
            </a:r>
          </a:p>
          <a:p>
            <a:pPr marL="857250" lvl="1" indent="-457200"/>
            <a:r>
              <a:rPr lang="en-US" smtClean="0"/>
              <a:t>Changes background of entire page to black</a:t>
            </a:r>
          </a:p>
          <a:p>
            <a:pPr marL="0" indent="0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&lt;p style=</a:t>
            </a:r>
            <a:r>
              <a:rPr lang="en-US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padding: 0px; margin: 0px;"&gt;</a:t>
            </a:r>
          </a:p>
          <a:p>
            <a:pPr marL="857250" lvl="1" indent="-457200"/>
            <a:r>
              <a:rPr lang="en-US" smtClean="0"/>
              <a:t>Removes space around paragraph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89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Details: Inline Styles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Applied to any tag</a:t>
            </a:r>
          </a:p>
          <a:p>
            <a:pPr lvl="1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style="</a:t>
            </a:r>
            <a:r>
              <a:rPr lang="en-US" b="1" u="w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property:value; property2:value2;</a:t>
            </a:r>
            <a:r>
              <a:rPr lang="en-US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</a:p>
          <a:p>
            <a:pPr lvl="1"/>
            <a:r>
              <a:rPr lang="en-US" smtClean="0"/>
              <a:t>colon separates property from value</a:t>
            </a:r>
          </a:p>
          <a:p>
            <a:pPr lvl="1"/>
            <a:r>
              <a:rPr lang="en-US" smtClean="0"/>
              <a:t>semicolon separates series of styles</a:t>
            </a:r>
          </a:p>
          <a:p>
            <a:r>
              <a:rPr lang="en-US" smtClean="0"/>
              <a:t>Web has </a:t>
            </a:r>
            <a:r>
              <a:rPr lang="en-US" smtClean="0">
                <a:hlinkClick r:id="rId2"/>
              </a:rPr>
              <a:t>lists of valid properties/values</a:t>
            </a:r>
            <a:endParaRPr lang="en-US" smtClean="0"/>
          </a:p>
          <a:p>
            <a:pPr lvl="1"/>
            <a:r>
              <a:rPr lang="en-US" smtClean="0"/>
              <a:t>Organized into groups</a:t>
            </a:r>
          </a:p>
          <a:p>
            <a:pPr lvl="1"/>
            <a:r>
              <a:rPr lang="en-US" smtClean="0"/>
              <a:t>Dimension = number &amp; unit:  </a:t>
            </a:r>
          </a:p>
          <a:p>
            <a:pPr lvl="2">
              <a:buNone/>
            </a:pPr>
            <a:r>
              <a:rPr lang="en-US" smtClean="0"/>
              <a:t>in, cm, mm, px, pt, pc, ex, em, %</a:t>
            </a:r>
          </a:p>
          <a:p>
            <a:pPr lvl="1"/>
            <a:r>
              <a:rPr lang="en-US" smtClean="0"/>
              <a:t>Colors:  use name, or #ABCDEF code</a:t>
            </a:r>
          </a:p>
          <a:p>
            <a:pPr lvl="1"/>
            <a:endParaRPr lang="en-US" sz="1100"/>
          </a:p>
          <a:p>
            <a:r>
              <a:rPr lang="en-US" smtClean="0"/>
              <a:t>Inline style drawback:  </a:t>
            </a:r>
            <a:r>
              <a:rPr lang="en-US" b="1" smtClean="0"/>
              <a:t>repetitive</a:t>
            </a:r>
            <a:r>
              <a:rPr lang="en-US" smtClean="0"/>
              <a:t>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t="35787"/>
          <a:stretch>
            <a:fillRect/>
          </a:stretch>
        </p:blipFill>
        <p:spPr bwMode="auto">
          <a:xfrm>
            <a:off x="6305550" y="3863181"/>
            <a:ext cx="2838450" cy="143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Do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the property/value pair:</a:t>
            </a:r>
          </a:p>
          <a:p>
            <a:pPr lvl="1"/>
            <a:r>
              <a:rPr lang="en-US" dirty="0" smtClean="0"/>
              <a:t>To set a background image for a page</a:t>
            </a:r>
          </a:p>
          <a:p>
            <a:pPr lvl="1"/>
            <a:r>
              <a:rPr lang="en-US" dirty="0" smtClean="0"/>
              <a:t>To make text appear </a:t>
            </a:r>
            <a:r>
              <a:rPr lang="en-US" strike="sngStrike" dirty="0" smtClean="0"/>
              <a:t>crossed out</a:t>
            </a:r>
          </a:p>
          <a:p>
            <a:pPr lvl="1"/>
            <a:r>
              <a:rPr lang="en-US" dirty="0" smtClean="0"/>
              <a:t>To put a dotted red box around a word</a:t>
            </a:r>
          </a:p>
          <a:p>
            <a:pPr lvl="1"/>
            <a:r>
              <a:rPr lang="en-US" dirty="0" smtClean="0"/>
              <a:t>To put a heading in </a:t>
            </a:r>
            <a:r>
              <a:rPr lang="en-US" b="1" cap="small" dirty="0" smtClean="0"/>
              <a:t>Small Caps</a:t>
            </a:r>
          </a:p>
          <a:p>
            <a:pPr lvl="1"/>
            <a:r>
              <a:rPr lang="en-US" dirty="0" smtClean="0"/>
              <a:t>To put a half inch of blank space around an image</a:t>
            </a:r>
          </a:p>
          <a:p>
            <a:pPr lvl="1"/>
            <a:r>
              <a:rPr lang="en-US" dirty="0" smtClean="0"/>
              <a:t>To indent the first line of a paragraph</a:t>
            </a:r>
          </a:p>
          <a:p>
            <a:pPr lvl="1"/>
            <a:r>
              <a:rPr lang="en-US" dirty="0" smtClean="0"/>
              <a:t>To make an element fixed (non-scrolling)</a:t>
            </a:r>
          </a:p>
        </p:txBody>
      </p:sp>
      <p:pic>
        <p:nvPicPr>
          <p:cNvPr id="2050" name="Picture 2" descr="http://thehermitdesign.co.uk/blog/wp-content/uploads/2009/11/background2_tile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36"/>
          <a:stretch/>
        </p:blipFill>
        <p:spPr bwMode="auto">
          <a:xfrm>
            <a:off x="6781800" y="1714660"/>
            <a:ext cx="1752600" cy="14592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3276600"/>
            <a:ext cx="762000" cy="38100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46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Style Rules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800600"/>
          </a:xfrm>
        </p:spPr>
        <p:txBody>
          <a:bodyPr>
            <a:normAutofit lnSpcReduction="10000"/>
          </a:bodyPr>
          <a:lstStyle/>
          <a:p>
            <a:r>
              <a:rPr lang="en-US" sz="2800" smtClean="0"/>
              <a:t>Can we specify style for many tags at once?  </a:t>
            </a:r>
            <a:r>
              <a:rPr lang="en-US" sz="2800" b="1" u="sng" smtClean="0"/>
              <a:t>Yes!</a:t>
            </a:r>
          </a:p>
          <a:p>
            <a:r>
              <a:rPr lang="en-US" sz="2800" smtClean="0"/>
              <a:t>The basic style rule has a pretty simple form:</a:t>
            </a:r>
          </a:p>
          <a:p>
            <a:endParaRPr lang="en-US" sz="3600" smtClean="0"/>
          </a:p>
          <a:p>
            <a:pPr>
              <a:buNone/>
            </a:pPr>
            <a:endParaRPr lang="en-US" sz="3600" smtClean="0"/>
          </a:p>
          <a:p>
            <a:r>
              <a:rPr lang="en-US" sz="2800" smtClean="0"/>
              <a:t>Here’s an example of an actual working rule:</a:t>
            </a:r>
          </a:p>
          <a:p>
            <a:endParaRPr lang="en-US" sz="3600"/>
          </a:p>
          <a:p>
            <a:endParaRPr lang="en-US" sz="3600" smtClean="0"/>
          </a:p>
          <a:p>
            <a:r>
              <a:rPr lang="en-US" sz="2800" smtClean="0"/>
              <a:t>Notice that this doesn’t look like HTML – no tags!</a:t>
            </a:r>
          </a:p>
          <a:p>
            <a:r>
              <a:rPr lang="en-US" sz="2800" smtClean="0"/>
              <a:t>Style rules: distinct from </a:t>
            </a:r>
            <a:r>
              <a:rPr lang="en-US" sz="2800" b="1" smtClean="0"/>
              <a:t>both</a:t>
            </a:r>
            <a:r>
              <a:rPr lang="en-US" sz="2800" smtClean="0"/>
              <a:t> content and markup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2425005"/>
            <a:ext cx="2834622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u="sng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selector</a:t>
            </a:r>
            <a:r>
              <a:rPr lang="en-US" sz="28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{</a:t>
            </a:r>
          </a:p>
          <a:p>
            <a:r>
              <a:rPr lang="en-US" sz="28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800" u="sng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property</a:t>
            </a:r>
            <a:r>
              <a:rPr lang="en-US" sz="28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800" u="sng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  <a:r>
              <a:rPr lang="en-US" sz="28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en-US" sz="28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4101405"/>
            <a:ext cx="4020909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{</a:t>
            </a:r>
          </a:p>
          <a:p>
            <a:r>
              <a:rPr 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background-color: cyan;</a:t>
            </a:r>
          </a:p>
          <a:p>
            <a: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5105400" y="2501205"/>
            <a:ext cx="3124200" cy="1143000"/>
          </a:xfrm>
          <a:prstGeom prst="wedgeRectCallout">
            <a:avLst>
              <a:gd name="adj1" fmla="val -74234"/>
              <a:gd name="adj2" fmla="val -144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The </a:t>
            </a:r>
            <a:r>
              <a:rPr lang="en-US" b="1" i="1" smtClean="0"/>
              <a:t>selector</a:t>
            </a:r>
            <a:r>
              <a:rPr lang="en-US" smtClean="0"/>
              <a:t> identifies a set of page elements whose </a:t>
            </a:r>
            <a:r>
              <a:rPr lang="en-US" b="1" i="1" smtClean="0"/>
              <a:t>properties</a:t>
            </a:r>
            <a:r>
              <a:rPr lang="en-US" smtClean="0"/>
              <a:t> should have the specified </a:t>
            </a:r>
            <a:r>
              <a:rPr lang="en-US" b="1" i="1" smtClean="0"/>
              <a:t>values.</a:t>
            </a:r>
            <a:endParaRPr lang="en-US" b="1" i="1"/>
          </a:p>
        </p:txBody>
      </p:sp>
      <p:sp>
        <p:nvSpPr>
          <p:cNvPr id="10" name="Rectangle 9"/>
          <p:cNvSpPr/>
          <p:nvPr/>
        </p:nvSpPr>
        <p:spPr>
          <a:xfrm>
            <a:off x="5943600" y="4330005"/>
            <a:ext cx="1981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Q.  Can you figure out what each part means?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basic selector is just a tag name:</a:t>
            </a: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{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font-family: Arial, Helvetica, sans-serif;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</a:p>
          <a:p>
            <a:r>
              <a:rPr lang="en-US" dirty="0" smtClean="0"/>
              <a:t>ID selectors pick out individual elements:</a:t>
            </a: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#logo {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border: 2px solid blue;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</a:p>
          <a:p>
            <a:r>
              <a:rPr lang="en-US" dirty="0" err="1" smtClean="0"/>
              <a:t>Pseudoclass</a:t>
            </a:r>
            <a:r>
              <a:rPr lang="en-US" dirty="0" smtClean="0"/>
              <a:t> selectors for </a:t>
            </a:r>
            <a:r>
              <a:rPr lang="en-US" dirty="0" err="1" smtClean="0"/>
              <a:t>mouseover</a:t>
            </a:r>
            <a:r>
              <a:rPr lang="en-US" dirty="0" smtClean="0"/>
              <a:t> styles:</a:t>
            </a: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a:hover 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color: cyan;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2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77553" y="3657600"/>
            <a:ext cx="4758258" cy="821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177553" y="3674026"/>
            <a:ext cx="137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HTML file: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4012837"/>
            <a:ext cx="4592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img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src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="logo.png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alt=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logo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id=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123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Style Files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Where do style rules go?</a:t>
            </a:r>
          </a:p>
          <a:p>
            <a:pPr lvl="1"/>
            <a:r>
              <a:rPr lang="en-US" smtClean="0"/>
              <a:t>Usually, all files in a web site share a style</a:t>
            </a:r>
          </a:p>
          <a:p>
            <a:pPr lvl="1"/>
            <a:r>
              <a:rPr lang="en-US" smtClean="0"/>
              <a:t>Repetitive to list same rules in each</a:t>
            </a:r>
          </a:p>
          <a:p>
            <a:pPr lvl="1"/>
            <a:r>
              <a:rPr lang="en-US" smtClean="0"/>
              <a:t>Solution:  all refer to a shared file of style rules</a:t>
            </a:r>
          </a:p>
          <a:p>
            <a:pPr marL="342900" lvl="1" indent="-342900" algn="ctr">
              <a:buNone/>
            </a:pP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&lt;link rel="stylesheet" type="text/css" href="</a:t>
            </a:r>
            <a:r>
              <a:rPr lang="en-US" sz="24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mystyle.css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/&gt;</a:t>
            </a:r>
          </a:p>
          <a:p>
            <a:pPr marL="742950" lvl="2" indent="-342900">
              <a:buNone/>
            </a:pPr>
            <a:r>
              <a:rPr lang="en-US" sz="2000" i="1" smtClean="0"/>
              <a:t>(Demo: Place link tag like above inside &lt;head&gt; &amp; create style file)</a:t>
            </a:r>
          </a:p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470525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4860925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2800" y="4860925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4800" y="5432425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>
            <a:stCxn id="1031" idx="3"/>
          </p:cNvCxnSpPr>
          <p:nvPr/>
        </p:nvCxnSpPr>
        <p:spPr>
          <a:xfrm flipV="1">
            <a:off x="2510600" y="5775325"/>
            <a:ext cx="1985200" cy="1333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3"/>
          </p:cNvCxnSpPr>
          <p:nvPr/>
        </p:nvCxnSpPr>
        <p:spPr>
          <a:xfrm>
            <a:off x="3272600" y="5299075"/>
            <a:ext cx="1223200" cy="4762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1"/>
          </p:cNvCxnSpPr>
          <p:nvPr/>
        </p:nvCxnSpPr>
        <p:spPr>
          <a:xfrm rot="10800000" flipV="1">
            <a:off x="4495800" y="5299075"/>
            <a:ext cx="1147000" cy="4762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1"/>
          </p:cNvCxnSpPr>
          <p:nvPr/>
        </p:nvCxnSpPr>
        <p:spPr>
          <a:xfrm rot="10800000">
            <a:off x="4495800" y="5775325"/>
            <a:ext cx="1909000" cy="952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5241925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</a:t>
            </a:r>
            <a:r>
              <a:rPr lang="en-US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&lt;style&gt;</a:t>
            </a:r>
            <a:r>
              <a:rPr lang="en-US" smtClean="0"/>
              <a:t> Tag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CSS rules can also go inside HTML</a:t>
            </a:r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&lt;style&gt;</a:t>
            </a:r>
            <a:r>
              <a:rPr lang="en-US" dirty="0" smtClean="0"/>
              <a:t> tag creates a special zone inside an HTML document, where only </a:t>
            </a:r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 rules</a:t>
            </a:r>
            <a:r>
              <a:rPr lang="en-US" dirty="0" smtClean="0"/>
              <a:t> appear</a:t>
            </a:r>
          </a:p>
          <a:p>
            <a:pPr lvl="2">
              <a:buNone/>
            </a:pPr>
            <a:r>
              <a:rPr lang="en-US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&lt;style&gt;</a:t>
            </a:r>
          </a:p>
          <a:p>
            <a:pPr lvl="2">
              <a:buNone/>
            </a:pPr>
            <a:r>
              <a:rPr lang="en-US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200" b="1" u="wavyHeavy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</a:t>
            </a:r>
            <a:r>
              <a:rPr lang="en-US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{</a:t>
            </a:r>
          </a:p>
          <a:p>
            <a:pPr lvl="2">
              <a:buNone/>
            </a:pPr>
            <a:r>
              <a:rPr lang="en-US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2200" b="1" u="wavyHeavy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background-color: gray;</a:t>
            </a:r>
          </a:p>
          <a:p>
            <a:pPr lvl="2">
              <a:buNone/>
            </a:pPr>
            <a:r>
              <a:rPr lang="en-US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2200" b="1" u="wavyHeavy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border: 2px dashed blue;</a:t>
            </a:r>
          </a:p>
          <a:p>
            <a:pPr lvl="2">
              <a:buNone/>
            </a:pPr>
            <a:r>
              <a:rPr lang="en-US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}</a:t>
            </a:r>
          </a:p>
          <a:p>
            <a:pPr lvl="2">
              <a:buNone/>
            </a:pPr>
            <a:r>
              <a:rPr lang="en-US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&lt;/style&gt;</a:t>
            </a:r>
          </a:p>
          <a:p>
            <a:r>
              <a:rPr lang="en-US" dirty="0" smtClean="0"/>
              <a:t>Usually placed inside the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&lt;head&gt;</a:t>
            </a:r>
            <a:r>
              <a:rPr lang="en-US" dirty="0" smtClean="0"/>
              <a:t> of document</a:t>
            </a:r>
          </a:p>
          <a:p>
            <a:r>
              <a:rPr lang="en-US" dirty="0" smtClean="0"/>
              <a:t>Rules apply just for this page</a:t>
            </a:r>
          </a:p>
          <a:p>
            <a:r>
              <a:rPr lang="en-US" dirty="0" smtClean="0"/>
              <a:t>Put as many rules as you want in this zone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400800" y="3505200"/>
            <a:ext cx="990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467600" y="3505200"/>
            <a:ext cx="990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400800" y="2971800"/>
            <a:ext cx="990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67600" y="2971800"/>
            <a:ext cx="990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00800" y="4038600"/>
            <a:ext cx="990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67600" y="4038600"/>
            <a:ext cx="990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b="5306"/>
          <a:stretch>
            <a:fillRect/>
          </a:stretch>
        </p:blipFill>
        <p:spPr bwMode="auto">
          <a:xfrm>
            <a:off x="6934200" y="3581400"/>
            <a:ext cx="19621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 Where to Put Style Rules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smtClean="0"/>
              <a:t>Best location</a:t>
            </a:r>
            <a:r>
              <a:rPr lang="en-US" smtClean="0"/>
              <a:t> is single CSS file for entire site</a:t>
            </a:r>
          </a:p>
          <a:p>
            <a:pPr marL="914400" lvl="1" indent="-514350">
              <a:buNone/>
            </a:pPr>
            <a:r>
              <a:rPr lang="en-US" smtClean="0"/>
              <a:t>Refer to it by including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&lt;link&gt;</a:t>
            </a:r>
            <a:r>
              <a:rPr lang="en-US" smtClean="0"/>
              <a:t> tag inside page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&lt;head&gt;</a:t>
            </a:r>
            <a:r>
              <a:rPr lang="en-US" smtClean="0"/>
              <a:t>:</a:t>
            </a:r>
          </a:p>
          <a:p>
            <a:pPr marL="914400" lvl="1" indent="-514350">
              <a:buNone/>
            </a:pP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&lt;link rel="stylesheet" type="text/css" href="</a:t>
            </a:r>
            <a:r>
              <a:rPr lang="en-US" sz="24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demo.css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/&gt;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Rules can go inside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&lt;style&gt;</a:t>
            </a:r>
            <a:r>
              <a:rPr lang="en-US" smtClean="0"/>
              <a:t> tag in page:</a:t>
            </a:r>
          </a:p>
          <a:p>
            <a:pPr marL="914400" lvl="1" indent="-514350">
              <a:buNone/>
            </a:pP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&lt;style type="text/css"&gt;</a:t>
            </a:r>
          </a:p>
          <a:p>
            <a:pPr marL="914400" lvl="1" indent="-514350">
              <a:buNone/>
            </a:pPr>
            <a:r>
              <a:rPr lang="en-US" sz="24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u="wavyHeavy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{ color: #330033; }</a:t>
            </a:r>
          </a:p>
          <a:p>
            <a:pPr marL="914400" lvl="1" indent="-514350">
              <a:buNone/>
            </a:pP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&lt;/style&gt;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Inline styles go inside a single tag:</a:t>
            </a:r>
          </a:p>
          <a:p>
            <a:pPr marL="914400" lvl="1" indent="-514350">
              <a:buNone/>
            </a:pP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sz="24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span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style="</a:t>
            </a:r>
            <a:r>
              <a:rPr lang="en-US" sz="2400" b="1" u="wavyHeavy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color: red;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  <a:r>
              <a:rPr lang="en-US" sz="24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text</a:t>
            </a:r>
            <a:r>
              <a:rPr lang="en-US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&lt;/span&gt;</a:t>
            </a:r>
            <a:endParaRPr lang="en-US" sz="24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-4260000">
            <a:off x="7209471" y="4880954"/>
            <a:ext cx="117692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smtClean="0">
                <a:latin typeface="Comic Sans MS" pitchFamily="66" charset="0"/>
              </a:rPr>
              <a:t>#hand {</a:t>
            </a:r>
          </a:p>
          <a:p>
            <a:r>
              <a:rPr lang="en-US" sz="900">
                <a:latin typeface="Comic Sans MS" pitchFamily="66" charset="0"/>
              </a:rPr>
              <a:t> </a:t>
            </a:r>
            <a:r>
              <a:rPr lang="en-US" sz="900" smtClean="0">
                <a:latin typeface="Comic Sans MS" pitchFamily="66" charset="0"/>
              </a:rPr>
              <a:t> color: #CCAA99;</a:t>
            </a:r>
          </a:p>
          <a:p>
            <a:r>
              <a:rPr lang="en-US" sz="900">
                <a:latin typeface="Comic Sans MS" pitchFamily="66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Style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Try out styles for yourself in the </a:t>
            </a:r>
            <a:r>
              <a:rPr lang="en-US" dirty="0" smtClean="0">
                <a:hlinkClick r:id="rId2"/>
              </a:rPr>
              <a:t>lab activity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Challenge:  Set up the relationship between files</a:t>
            </a:r>
          </a:p>
          <a:p>
            <a:pPr marL="2282825" lvl="1"/>
            <a:r>
              <a:rPr lang="en-US" dirty="0" smtClean="0"/>
              <a:t>CSS file has style rules</a:t>
            </a:r>
          </a:p>
          <a:p>
            <a:pPr marL="2282825" lvl="1"/>
            <a:r>
              <a:rPr lang="en-US" dirty="0" smtClean="0"/>
              <a:t>HTML files link to it</a:t>
            </a:r>
          </a:p>
          <a:p>
            <a:pPr marL="1588" indent="0" algn="ctr">
              <a:buNone/>
            </a:pPr>
            <a:r>
              <a:rPr lang="en-US" dirty="0" smtClean="0"/>
              <a:t>If you have time, also try the lab on </a:t>
            </a:r>
            <a:r>
              <a:rPr lang="en-US" dirty="0" smtClean="0">
                <a:hlinkClick r:id="rId3"/>
              </a:rPr>
              <a:t>HTML tables</a:t>
            </a:r>
            <a:endParaRPr lang="en-US" dirty="0"/>
          </a:p>
        </p:txBody>
      </p:sp>
      <p:pic>
        <p:nvPicPr>
          <p:cNvPr id="1026" name="Picture 2" descr="http://www.thinkgeek.com/images/products/zoom/f2cc_laboratory_shot_glass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213434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2933700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2324100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200" y="2324100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7200" y="2895600"/>
            <a:ext cx="75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>
            <a:stCxn id="5" idx="3"/>
          </p:cNvCxnSpPr>
          <p:nvPr/>
        </p:nvCxnSpPr>
        <p:spPr>
          <a:xfrm flipV="1">
            <a:off x="2663000" y="3238500"/>
            <a:ext cx="1985200" cy="1333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3"/>
          </p:cNvCxnSpPr>
          <p:nvPr/>
        </p:nvCxnSpPr>
        <p:spPr>
          <a:xfrm>
            <a:off x="3425000" y="2762250"/>
            <a:ext cx="1223200" cy="4762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7" idx="1"/>
          </p:cNvCxnSpPr>
          <p:nvPr/>
        </p:nvCxnSpPr>
        <p:spPr>
          <a:xfrm rot="10800000" flipV="1">
            <a:off x="4648200" y="2762250"/>
            <a:ext cx="1147000" cy="4762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1"/>
          </p:cNvCxnSpPr>
          <p:nvPr/>
        </p:nvCxnSpPr>
        <p:spPr>
          <a:xfrm rot="10800000">
            <a:off x="4648200" y="3238500"/>
            <a:ext cx="1909000" cy="9525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27051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7214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1361</Words>
  <Application>Microsoft Macintosh PowerPoint</Application>
  <PresentationFormat>On-screen Show (4:3)</PresentationFormat>
  <Paragraphs>201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HTML Tables &amp; CSS Styles</vt:lpstr>
      <vt:lpstr>What is a Table?</vt:lpstr>
      <vt:lpstr>Table Tags &amp; Organization</vt:lpstr>
      <vt:lpstr>Table Tags &amp; Organization</vt:lpstr>
      <vt:lpstr>Combining Cells</vt:lpstr>
      <vt:lpstr>Combining Cells</vt:lpstr>
      <vt:lpstr>Styles for Table Cells</vt:lpstr>
      <vt:lpstr>Quick Check</vt:lpstr>
      <vt:lpstr>Styles:  A Tale of Two Web Sites</vt:lpstr>
      <vt:lpstr>Styles</vt:lpstr>
      <vt:lpstr>Inline Style Examples</vt:lpstr>
      <vt:lpstr>Details: Inline Styles</vt:lpstr>
      <vt:lpstr>Can You Do It?</vt:lpstr>
      <vt:lpstr>Style Rules</vt:lpstr>
      <vt:lpstr>Selectors</vt:lpstr>
      <vt:lpstr>Style Files</vt:lpstr>
      <vt:lpstr>The &lt;style&gt; Tag</vt:lpstr>
      <vt:lpstr>Review:  Where to Put Style Rules</vt:lpstr>
      <vt:lpstr>Style Lab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Images, Multimedia, &amp; Styles</dc:title>
  <dc:creator>nhowe</dc:creator>
  <cp:lastModifiedBy>Sadi Evren SEKER</cp:lastModifiedBy>
  <cp:revision>74</cp:revision>
  <dcterms:created xsi:type="dcterms:W3CDTF">2010-11-17T18:14:58Z</dcterms:created>
  <dcterms:modified xsi:type="dcterms:W3CDTF">2016-10-02T15:23:16Z</dcterms:modified>
</cp:coreProperties>
</file>