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3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4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0CCF8-BD5A-4029-ABC4-46505192F9F3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342AA-B7DF-45A9-8D1E-9D42CC038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5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Demo with simpletext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1342AA-B7DF-45A9-8D1E-9D42CC03818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Demo with simpletext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1342AA-B7DF-45A9-8D1E-9D42CC03818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Demo with simpletext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1342AA-B7DF-45A9-8D1E-9D42CC03818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Demo with simpletext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1342AA-B7DF-45A9-8D1E-9D42CC03818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Demo with simpletext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1342AA-B7DF-45A9-8D1E-9D42CC03818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287FA-5D0B-477A-A3A9-DD9058749E32}" type="datetimeFigureOut">
              <a:rPr lang="en-US" smtClean="0"/>
              <a:pPr/>
              <a:t>25/09/16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7698B-7D1D-46E6-8E40-FCEDE9EDD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ven.smith.edu/~nhowe/teaching/csc102/Labs/sampler.html" TargetMode="Externa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ven.smith.edu/~nhowe/teaching/csc105/examples/samp2.html" TargetMode="Externa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ven.smith.edu/~nhowe/teaching/csc102/Labs/introhtml.html" TargetMode="Externa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Introduction to HTML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CSC 102 Lecture 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/>
              <a:t>Year	Version	</a:t>
            </a:r>
          </a:p>
          <a:p>
            <a:r>
              <a:rPr lang="en-US"/>
              <a:t>1989	Tim Berners-Lee invented www	</a:t>
            </a:r>
          </a:p>
          <a:p>
            <a:r>
              <a:rPr lang="en-US"/>
              <a:t>1991	Tim Berners-Lee invented HTML	</a:t>
            </a:r>
          </a:p>
          <a:p>
            <a:r>
              <a:rPr lang="en-US"/>
              <a:t>1993	Dave Raggett drafted HTML+	</a:t>
            </a:r>
          </a:p>
          <a:p>
            <a:r>
              <a:rPr lang="en-US"/>
              <a:t>1995	HTML Working Group defined HTML 2.0	</a:t>
            </a:r>
          </a:p>
          <a:p>
            <a:r>
              <a:rPr lang="en-US"/>
              <a:t>1997	W3C Recommendation: HTML 3.2	</a:t>
            </a:r>
          </a:p>
          <a:p>
            <a:r>
              <a:rPr lang="en-US"/>
              <a:t>1999	W3C Recommendation: HTML 4.01	</a:t>
            </a:r>
          </a:p>
          <a:p>
            <a:r>
              <a:rPr lang="en-US"/>
              <a:t>2000	W3C Recommendation: XHTML 1.0	</a:t>
            </a:r>
          </a:p>
          <a:p>
            <a:r>
              <a:rPr lang="en-US"/>
              <a:t>2008	WHATWG HTML5 First Public Draft	</a:t>
            </a:r>
          </a:p>
          <a:p>
            <a:r>
              <a:rPr lang="en-US"/>
              <a:t>2012	WHATWG HTML5 Living Standard	</a:t>
            </a:r>
          </a:p>
          <a:p>
            <a:r>
              <a:rPr lang="en-US"/>
              <a:t>2014	W3C Recommendation: HTML5	</a:t>
            </a:r>
          </a:p>
          <a:p>
            <a:r>
              <a:rPr lang="en-US"/>
              <a:t>2016	W3C Candidate Recommendation: HTML 5.1	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191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Markup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Take a look at </a:t>
            </a:r>
            <a:r>
              <a:rPr lang="en-US" smtClean="0">
                <a:hlinkClick r:id="rId2"/>
              </a:rPr>
              <a:t>a web page</a:t>
            </a:r>
            <a:r>
              <a:rPr lang="en-US" smtClean="0"/>
              <a:t>.</a:t>
            </a:r>
          </a:p>
          <a:p>
            <a:pPr lvl="1"/>
            <a:r>
              <a:rPr lang="en-US" smtClean="0"/>
              <a:t>What aspects of the appearance are not specified by the text itself?</a:t>
            </a:r>
          </a:p>
          <a:p>
            <a:pPr lvl="1"/>
            <a:r>
              <a:rPr lang="en-US" smtClean="0"/>
              <a:t>How does the browser know about them?</a:t>
            </a:r>
          </a:p>
          <a:p>
            <a:pPr lvl="1"/>
            <a:endParaRPr lang="en-US" smtClean="0"/>
          </a:p>
          <a:p>
            <a:r>
              <a:rPr lang="en-US" smtClean="0"/>
              <a:t>Meaning and appearance of parts of a page is specified by </a:t>
            </a:r>
            <a:r>
              <a:rPr lang="en-US" b="1" smtClean="0"/>
              <a:t>markup</a:t>
            </a:r>
            <a:endParaRPr lang="en-US" b="1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4800" t="36000" b="17067"/>
          <a:stretch>
            <a:fillRect/>
          </a:stretch>
        </p:blipFill>
        <p:spPr bwMode="auto">
          <a:xfrm>
            <a:off x="2514600" y="5334000"/>
            <a:ext cx="45339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Tags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Markup tags inserted into text</a:t>
            </a:r>
          </a:p>
          <a:p>
            <a:pPr lvl="1"/>
            <a:r>
              <a:rPr lang="en-US" smtClean="0"/>
              <a:t>Not displayed verbatim by browser</a:t>
            </a:r>
          </a:p>
          <a:p>
            <a:pPr lvl="1"/>
            <a:r>
              <a:rPr lang="en-US" smtClean="0"/>
              <a:t>Instead used as indication of </a:t>
            </a:r>
            <a:r>
              <a:rPr lang="en-US" b="1" smtClean="0"/>
              <a:t>how to display</a:t>
            </a:r>
          </a:p>
          <a:p>
            <a:r>
              <a:rPr lang="en-US" smtClean="0"/>
              <a:t>Tags enclosed by angle brackets: 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tstream Vera Sans" pitchFamily="34" charset="0"/>
                <a:cs typeface="Courier New" pitchFamily="49" charset="0"/>
              </a:rPr>
              <a:t>&lt;</a:t>
            </a:r>
            <a:r>
              <a:rPr lang="en-US" u="w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tstream Vera Sans" pitchFamily="34" charset="0"/>
                <a:cs typeface="Courier New" pitchFamily="49" charset="0"/>
              </a:rPr>
              <a:t>tag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tstream Vera Sans" pitchFamily="34" charset="0"/>
                <a:cs typeface="Courier New" pitchFamily="49" charset="0"/>
              </a:rPr>
              <a:t>&gt;</a:t>
            </a:r>
          </a:p>
          <a:p>
            <a:r>
              <a:rPr lang="en-US" smtClean="0"/>
              <a:t>Opening and closing tags surround content:</a:t>
            </a:r>
          </a:p>
          <a:p>
            <a:pPr lvl="1">
              <a:buNone/>
            </a:pPr>
            <a:r>
              <a:rPr lang="en-US" sz="2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tstream Vera Sans" pitchFamily="34" charset="0"/>
              </a:rPr>
              <a:t>&lt;p&gt;This is surrounded by paragraph tags&lt;/p&gt;</a:t>
            </a:r>
          </a:p>
          <a:p>
            <a:pPr lvl="1"/>
            <a:r>
              <a:rPr lang="en-US" smtClean="0"/>
              <a:t>Note forward slash for the closing tag</a:t>
            </a:r>
          </a:p>
          <a:p>
            <a:pPr lvl="1"/>
            <a:r>
              <a:rPr lang="en-US" smtClean="0"/>
              <a:t>All tags must be closed.  Some self-close: 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tstream Vera Sans" pitchFamily="34" charset="0"/>
              </a:rPr>
              <a:t>&lt;hr /&gt;</a:t>
            </a:r>
          </a:p>
          <a:p>
            <a:pPr lvl="1"/>
            <a:r>
              <a:rPr lang="en-US" smtClean="0"/>
              <a:t>Tags must nest like onion skins</a:t>
            </a:r>
          </a:p>
          <a:p>
            <a:pPr lvl="1"/>
            <a:r>
              <a:rPr lang="en-US" smtClean="0"/>
              <a:t>Learn tags </a:t>
            </a:r>
            <a:r>
              <a:rPr lang="en-US" smtClean="0">
                <a:hlinkClick r:id="rId2"/>
              </a:rPr>
              <a:t>by example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04800"/>
            <a:ext cx="23431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HTML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72390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&lt;html&gt;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&lt;head&gt;</a:t>
            </a:r>
          </a:p>
          <a:p>
            <a:pPr lvl="2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&lt;title&gt;Appears in Menu Bar&lt;/title&gt;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&lt;/head&gt;</a:t>
            </a:r>
          </a:p>
          <a:p>
            <a:pPr lvl="1">
              <a:buNone/>
            </a:pPr>
            <a:endParaRPr lang="en-US" sz="300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&lt;body&gt;</a:t>
            </a:r>
          </a:p>
          <a:p>
            <a:pPr lvl="2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&lt;p&gt;This is the content.&lt;/p&gt;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&lt;/body&gt;</a:t>
            </a:r>
          </a:p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&lt;/html&gt;</a:t>
            </a:r>
            <a:endParaRPr lang="en-US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HTML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72390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&lt;html&gt;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&lt;head&gt;</a:t>
            </a:r>
          </a:p>
          <a:p>
            <a:pPr lvl="2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&lt;title&gt;Appears in Menu Bar&lt;/title&gt;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&lt;/head&gt;</a:t>
            </a:r>
          </a:p>
          <a:p>
            <a:pPr lvl="1">
              <a:buNone/>
            </a:pPr>
            <a:endParaRPr lang="en-US" sz="300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&lt;body&gt;</a:t>
            </a:r>
          </a:p>
          <a:p>
            <a:pPr lvl="2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&lt;p&gt;This is the content.&lt;/p&gt;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&lt;/body&gt;</a:t>
            </a:r>
          </a:p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&lt;/html&gt;</a:t>
            </a:r>
            <a:endParaRPr lang="en-US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4343400" y="1600200"/>
            <a:ext cx="3048000" cy="838200"/>
          </a:xfrm>
          <a:prstGeom prst="wedgeRoundRectCallout">
            <a:avLst>
              <a:gd name="adj1" fmla="val -100627"/>
              <a:gd name="adj2" fmla="val -1959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The &lt;html&gt; tag encloses the entire document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HTML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72390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&lt;html&gt;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&lt;head&gt;</a:t>
            </a:r>
          </a:p>
          <a:p>
            <a:pPr lvl="2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&lt;title&gt;Appears in Menu Bar&lt;/title&gt;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&lt;/head&gt;</a:t>
            </a:r>
          </a:p>
          <a:p>
            <a:pPr lvl="1">
              <a:buNone/>
            </a:pPr>
            <a:endParaRPr lang="en-US" sz="300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&lt;body&gt;</a:t>
            </a:r>
          </a:p>
          <a:p>
            <a:pPr lvl="2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&lt;p&gt;This is the content.&lt;/p&gt;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&lt;/body&gt;</a:t>
            </a:r>
          </a:p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&lt;/html&gt;</a:t>
            </a:r>
            <a:endParaRPr lang="en-US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76200" y="3581400"/>
            <a:ext cx="1905000" cy="1447800"/>
          </a:xfrm>
          <a:prstGeom prst="wedgeRoundRectCallout">
            <a:avLst>
              <a:gd name="adj1" fmla="val 41387"/>
              <a:gd name="adj2" fmla="val -9657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The &lt;head&gt; tag encloses </a:t>
            </a:r>
            <a:r>
              <a:rPr lang="en-US" b="1" smtClean="0">
                <a:solidFill>
                  <a:schemeClr val="tx1"/>
                </a:solidFill>
              </a:rPr>
              <a:t>metainformation</a:t>
            </a:r>
          </a:p>
          <a:p>
            <a:pPr algn="ctr"/>
            <a:r>
              <a:rPr lang="en-US" smtClean="0">
                <a:solidFill>
                  <a:schemeClr val="tx1"/>
                </a:solidFill>
              </a:rPr>
              <a:t>describing the page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1828800" y="2286000"/>
            <a:ext cx="76200" cy="1219200"/>
          </a:xfrm>
          <a:prstGeom prst="lef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HTML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72390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&lt;html&gt;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&lt;head&gt;</a:t>
            </a:r>
          </a:p>
          <a:p>
            <a:pPr lvl="2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&lt;title&gt;Appears in Menu Bar&lt;/title&gt;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&lt;/head&gt;</a:t>
            </a:r>
          </a:p>
          <a:p>
            <a:pPr lvl="1">
              <a:buNone/>
            </a:pPr>
            <a:endParaRPr lang="en-US" sz="300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&lt;body&gt;</a:t>
            </a:r>
          </a:p>
          <a:p>
            <a:pPr lvl="2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&lt;p&gt;This is the content.&lt;/p&gt;</a:t>
            </a:r>
          </a:p>
          <a:p>
            <a:pPr lvl="1">
              <a:buNone/>
            </a:pPr>
            <a:r>
              <a:rPr lang="en-US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&lt;/body&gt;</a:t>
            </a:r>
          </a:p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&lt;/html&gt;</a:t>
            </a:r>
            <a:endParaRPr lang="en-US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76200" y="2286000"/>
            <a:ext cx="1752600" cy="1371600"/>
          </a:xfrm>
          <a:prstGeom prst="wedgeRoundRectCallout">
            <a:avLst>
              <a:gd name="adj1" fmla="val 49455"/>
              <a:gd name="adj2" fmla="val 13916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The &lt;body&gt; tag encloses all the actual page content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1828800" y="4191000"/>
            <a:ext cx="76200" cy="1371600"/>
          </a:xfrm>
          <a:prstGeom prst="lef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HTML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72390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&lt;html&gt;</a:t>
            </a:r>
          </a:p>
          <a:p>
            <a:pPr lvl="1">
              <a:buNone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&lt;head&gt;</a:t>
            </a:r>
          </a:p>
          <a:p>
            <a:pPr lvl="2">
              <a:buNone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&lt;title&gt;Appears in Menu Bar&lt;/title&gt;</a:t>
            </a:r>
          </a:p>
          <a:p>
            <a:pPr lvl="1">
              <a:buNone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&lt;/head&gt;</a:t>
            </a:r>
          </a:p>
          <a:p>
            <a:pPr lvl="1">
              <a:buNone/>
            </a:pPr>
            <a:endParaRPr lang="en-US" sz="3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&lt;body&gt;</a:t>
            </a:r>
          </a:p>
          <a:p>
            <a:pPr lvl="2">
              <a:buNone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&lt;p&gt;This is the content.&lt;/p&gt;</a:t>
            </a:r>
          </a:p>
          <a:p>
            <a:pPr lvl="1">
              <a:buNone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&lt;/body&gt;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&lt;/html&gt;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152400" y="4038600"/>
            <a:ext cx="1752600" cy="914400"/>
          </a:xfrm>
          <a:prstGeom prst="wedgeRoundRectCallout">
            <a:avLst>
              <a:gd name="adj1" fmla="val 77424"/>
              <a:gd name="adj2" fmla="val 3813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We can add more content and tags inside.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Browsers &amp; HTML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Browser receives HTML from the web server</a:t>
            </a:r>
          </a:p>
          <a:p>
            <a:r>
              <a:rPr lang="en-US" smtClean="0"/>
              <a:t>Interprets tags and displays accordingly</a:t>
            </a:r>
          </a:p>
          <a:p>
            <a:pPr lvl="1"/>
            <a:r>
              <a:rPr lang="en-US" smtClean="0"/>
              <a:t>You can see the original HTML via </a:t>
            </a:r>
            <a:r>
              <a:rPr lang="en-US" b="1" smtClean="0"/>
              <a:t>View Source</a:t>
            </a:r>
          </a:p>
          <a:p>
            <a:pPr lvl="1"/>
            <a:r>
              <a:rPr lang="en-US" smtClean="0"/>
              <a:t>Viewing other pages’ HTML = great way to learn!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886200"/>
            <a:ext cx="3276600" cy="240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b="64547"/>
          <a:stretch>
            <a:fillRect/>
          </a:stretch>
        </p:blipFill>
        <p:spPr bwMode="auto">
          <a:xfrm>
            <a:off x="3048000" y="4343400"/>
            <a:ext cx="551021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Dreamweaver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Dreamweaver and other products offer </a:t>
            </a:r>
            <a:r>
              <a:rPr lang="en-US" b="1" smtClean="0"/>
              <a:t>WYSIWYG</a:t>
            </a:r>
            <a:r>
              <a:rPr lang="en-US" smtClean="0"/>
              <a:t> web editors</a:t>
            </a:r>
          </a:p>
          <a:p>
            <a:pPr lvl="1"/>
            <a:r>
              <a:rPr lang="en-US" smtClean="0"/>
              <a:t>Can be useful, but be careful!</a:t>
            </a:r>
          </a:p>
          <a:p>
            <a:pPr lvl="1"/>
            <a:r>
              <a:rPr lang="en-US" smtClean="0"/>
              <a:t>You are responsible for the markup produced</a:t>
            </a:r>
          </a:p>
          <a:p>
            <a:pPr lvl="1"/>
            <a:r>
              <a:rPr lang="en-US" smtClean="0"/>
              <a:t>Use </a:t>
            </a:r>
            <a:r>
              <a:rPr lang="en-US" b="1" smtClean="0"/>
              <a:t>split view</a:t>
            </a:r>
            <a:r>
              <a:rPr lang="en-US" smtClean="0"/>
              <a:t> to see both markup &amp; page at once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r="22581" b="52000"/>
          <a:stretch>
            <a:fillRect/>
          </a:stretch>
        </p:blipFill>
        <p:spPr bwMode="auto">
          <a:xfrm>
            <a:off x="3200400" y="4343400"/>
            <a:ext cx="5943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4343400"/>
            <a:ext cx="2819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Useful for:</a:t>
            </a:r>
          </a:p>
          <a:p>
            <a:pPr marL="227013" indent="-227013">
              <a:buFont typeface="Arial" pitchFamily="34" charset="0"/>
              <a:buChar char="•"/>
            </a:pPr>
            <a:r>
              <a:rPr lang="en-US" sz="2000" i="1" smtClean="0"/>
              <a:t>Filling in boilerplate</a:t>
            </a:r>
          </a:p>
          <a:p>
            <a:pPr marL="227013" indent="-227013">
              <a:buFont typeface="Arial" pitchFamily="34" charset="0"/>
              <a:buChar char="•"/>
            </a:pPr>
            <a:r>
              <a:rPr lang="en-US" sz="2000" i="1" smtClean="0"/>
              <a:t>Closing tags automatically</a:t>
            </a:r>
          </a:p>
          <a:p>
            <a:pPr marL="227013" indent="-227013">
              <a:buFont typeface="Arial" pitchFamily="34" charset="0"/>
              <a:buChar char="•"/>
            </a:pPr>
            <a:r>
              <a:rPr lang="en-US" sz="2000" i="1" smtClean="0"/>
              <a:t>Quickly seeing results</a:t>
            </a:r>
            <a:endParaRPr lang="en-US" sz="2000" i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Best Practices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All tags are opening/closing pair or self-matched</a:t>
            </a:r>
          </a:p>
          <a:p>
            <a:r>
              <a:rPr lang="en-US" sz="2800" smtClean="0"/>
              <a:t>Tags written in lower case</a:t>
            </a:r>
          </a:p>
          <a:p>
            <a:r>
              <a:rPr lang="en-US" sz="2800" smtClean="0"/>
              <a:t>Prefer </a:t>
            </a:r>
            <a:r>
              <a:rPr lang="en-US" sz="2800" b="1" smtClean="0"/>
              <a:t>logical</a:t>
            </a:r>
            <a:r>
              <a:rPr lang="en-US" sz="2800" smtClean="0"/>
              <a:t> to </a:t>
            </a:r>
            <a:r>
              <a:rPr lang="en-US" sz="2800" b="1" smtClean="0"/>
              <a:t>physical</a:t>
            </a:r>
            <a:r>
              <a:rPr lang="en-US" sz="2800" smtClean="0"/>
              <a:t> tags (Why?)</a:t>
            </a:r>
          </a:p>
          <a:p>
            <a:pPr lvl="1"/>
            <a:r>
              <a:rPr lang="en-US" sz="2400" b="1" smtClean="0"/>
              <a:t>What something is</a:t>
            </a:r>
            <a:r>
              <a:rPr lang="en-US" sz="2400" smtClean="0"/>
              <a:t>, rather than </a:t>
            </a:r>
            <a:r>
              <a:rPr lang="en-US" sz="2400" b="1" smtClean="0"/>
              <a:t>how it should look</a:t>
            </a:r>
          </a:p>
          <a:p>
            <a:pPr lvl="1"/>
            <a:r>
              <a:rPr lang="en-US" sz="2400" smtClean="0"/>
              <a:t>Display preferences can be set later, in style sheet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4191000"/>
            <a:ext cx="4038600" cy="1905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solidFill>
                  <a:schemeClr val="tx1"/>
                </a:solidFill>
              </a:rPr>
              <a:t>Logical tags</a:t>
            </a:r>
          </a:p>
          <a:p>
            <a:pPr algn="ctr"/>
            <a:endParaRPr lang="en-US" sz="2800" smtClean="0">
              <a:solidFill>
                <a:schemeClr val="tx1"/>
              </a:solidFill>
            </a:endParaRPr>
          </a:p>
          <a:p>
            <a:pPr algn="ctr"/>
            <a:endParaRPr lang="en-US" sz="2800">
              <a:solidFill>
                <a:schemeClr val="tx1"/>
              </a:solidFill>
            </a:endParaRPr>
          </a:p>
          <a:p>
            <a:pPr algn="ctr"/>
            <a:endParaRPr lang="en-US" sz="2800" smtClean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48200" y="4191000"/>
            <a:ext cx="4038600" cy="1905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solidFill>
                  <a:schemeClr val="tx1"/>
                </a:solidFill>
              </a:rPr>
              <a:t>Physical tags</a:t>
            </a:r>
          </a:p>
          <a:p>
            <a:pPr algn="ctr"/>
            <a:endParaRPr lang="en-US" sz="2800" smtClean="0">
              <a:solidFill>
                <a:schemeClr val="tx1"/>
              </a:solidFill>
            </a:endParaRPr>
          </a:p>
          <a:p>
            <a:pPr algn="ctr"/>
            <a:endParaRPr lang="en-US" sz="2800">
              <a:solidFill>
                <a:schemeClr val="tx1"/>
              </a:solidFill>
            </a:endParaRPr>
          </a:p>
          <a:p>
            <a:pPr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4953000"/>
            <a:ext cx="11010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/>
              <a:t>&lt;em&gt;</a:t>
            </a:r>
          </a:p>
          <a:p>
            <a:r>
              <a:rPr lang="en-US" sz="2000" smtClean="0"/>
              <a:t>&lt;strong&gt;</a:t>
            </a:r>
          </a:p>
          <a:p>
            <a:r>
              <a:rPr lang="en-US" sz="2000" smtClean="0"/>
              <a:t>&lt;kbd&gt;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8400" y="4953000"/>
            <a:ext cx="16047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/>
              <a:t>&lt;acronym&gt;</a:t>
            </a:r>
          </a:p>
          <a:p>
            <a:r>
              <a:rPr lang="en-US" sz="2000" smtClean="0"/>
              <a:t>&lt;address&gt;</a:t>
            </a:r>
          </a:p>
          <a:p>
            <a:r>
              <a:rPr lang="en-US" sz="2000" smtClean="0"/>
              <a:t>&lt;blockquote&gt;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5181600" y="4953000"/>
            <a:ext cx="60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mtClean="0"/>
              <a:t>&lt;i&gt;</a:t>
            </a:r>
          </a:p>
          <a:p>
            <a:r>
              <a:rPr lang="en-US" sz="2000" smtClean="0"/>
              <a:t>&lt;b&gt;</a:t>
            </a:r>
          </a:p>
          <a:p>
            <a:r>
              <a:rPr lang="en-US" sz="2000" smtClean="0"/>
              <a:t>&lt;u&gt;</a:t>
            </a:r>
          </a:p>
        </p:txBody>
      </p:sp>
      <p:sp>
        <p:nvSpPr>
          <p:cNvPr id="9" name="Rectangle 8"/>
          <p:cNvSpPr/>
          <p:nvPr/>
        </p:nvSpPr>
        <p:spPr>
          <a:xfrm>
            <a:off x="6172200" y="4953000"/>
            <a:ext cx="99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mtClean="0"/>
              <a:t>&lt;tt&gt;</a:t>
            </a:r>
          </a:p>
          <a:p>
            <a:r>
              <a:rPr lang="en-US" sz="2000" smtClean="0"/>
              <a:t>&lt;big&gt;</a:t>
            </a:r>
          </a:p>
          <a:p>
            <a:r>
              <a:rPr lang="en-US" sz="2000" smtClean="0"/>
              <a:t>&lt;small&gt;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0" y="5029200"/>
            <a:ext cx="99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mtClean="0"/>
              <a:t>&lt;font&gt;</a:t>
            </a:r>
          </a:p>
          <a:p>
            <a:r>
              <a:rPr lang="en-US" sz="2000" smtClean="0"/>
              <a:t>&lt;blink&gt;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Tag Attributes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Tag behavior may be altered by an </a:t>
            </a:r>
            <a:r>
              <a:rPr lang="en-US" b="1" dirty="0" smtClean="0"/>
              <a:t>attribute</a:t>
            </a:r>
          </a:p>
          <a:p>
            <a:pPr lvl="1" algn="ctr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&lt;html </a:t>
            </a:r>
            <a:r>
              <a:rPr lang="en-US" b="1" u="wavy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xmlns</a:t>
            </a:r>
            <a:r>
              <a:rPr lang="en-US" b="1" u="w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="http://www.w3.org/1999/xhtml"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lvl="1"/>
            <a:r>
              <a:rPr lang="en-US" dirty="0" smtClean="0"/>
              <a:t>This example specifies a particular flavor of html, defined at the URL shown</a:t>
            </a:r>
          </a:p>
          <a:p>
            <a:pPr lvl="1"/>
            <a:r>
              <a:rPr lang="en-US" dirty="0" smtClean="0"/>
              <a:t>Attributes appear only in opening tag, not closing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style</a:t>
            </a:r>
            <a:r>
              <a:rPr lang="en-US" dirty="0" smtClean="0"/>
              <a:t> attribute governs appearance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BLACK&lt;span style="</a:t>
            </a:r>
            <a:r>
              <a:rPr lang="en-US" b="1" u="wavy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color:blue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"&gt;BLUE&lt;/span&gt; BLACK </a:t>
            </a:r>
          </a:p>
          <a:p>
            <a:pPr lvl="1"/>
            <a:r>
              <a:rPr lang="en-US" dirty="0" smtClean="0"/>
              <a:t>This example paints the word BLUE in blue</a:t>
            </a:r>
          </a:p>
          <a:p>
            <a:pPr lvl="1"/>
            <a:r>
              <a:rPr lang="en-US" dirty="0" smtClean="0"/>
              <a:t>We’ll learn other style </a:t>
            </a:r>
            <a:r>
              <a:rPr lang="en-US" smtClean="0"/>
              <a:t>specifications later</a:t>
            </a:r>
          </a:p>
          <a:p>
            <a:pPr lvl="1"/>
            <a:r>
              <a:rPr lang="en-US" smtClean="0"/>
              <a:t>Avoid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&lt;font&gt;</a:t>
            </a:r>
            <a:r>
              <a:rPr lang="en-US" smtClean="0"/>
              <a:t> tag! (It’s </a:t>
            </a:r>
            <a:r>
              <a:rPr lang="en-US" b="1" i="1" smtClean="0"/>
              <a:t>deprecated.</a:t>
            </a:r>
            <a:r>
              <a:rPr lang="en-US" smtClean="0"/>
              <a:t>)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5181600"/>
            <a:ext cx="1696791" cy="1531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Hyperlinks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92500"/>
          </a:bodyPr>
          <a:lstStyle/>
          <a:p>
            <a:r>
              <a:rPr lang="en-US" smtClean="0"/>
              <a:t>Links created using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&lt;a&gt;</a:t>
            </a:r>
            <a:r>
              <a:rPr lang="en-US" smtClean="0"/>
              <a:t> tag</a:t>
            </a:r>
          </a:p>
          <a:p>
            <a:r>
              <a:rPr lang="en-US" smtClean="0"/>
              <a:t>Include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href</a:t>
            </a:r>
            <a:r>
              <a:rPr lang="en-US" smtClean="0"/>
              <a:t> attribute to specify the destination</a:t>
            </a:r>
          </a:p>
          <a:p>
            <a:pPr>
              <a:buNone/>
            </a:pPr>
            <a:r>
              <a:rPr lang="en-US" smtClean="0"/>
              <a:t>Examples:</a:t>
            </a:r>
          </a:p>
          <a:p>
            <a:pPr>
              <a:buNone/>
            </a:pPr>
            <a:r>
              <a:rPr lang="en-US" sz="26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600" b="1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href</a:t>
            </a:r>
            <a:r>
              <a:rPr lang="en-US" sz="26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="</a:t>
            </a:r>
            <a:r>
              <a:rPr lang="en-US" sz="2600" b="1" u="w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</a:t>
            </a:r>
            <a:r>
              <a:rPr lang="en-US" sz="2600" b="1" u="w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://maven.smith.edu/~nhowe/102</a:t>
            </a:r>
            <a:r>
              <a:rPr 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"&gt;CSC 102&lt;/a&gt;</a:t>
            </a:r>
          </a:p>
          <a:p>
            <a:pPr lvl="1">
              <a:buNone/>
            </a:pPr>
            <a:r>
              <a:rPr lang="en-US" sz="3500" b="1" baseline="25000" smtClean="0">
                <a:sym typeface="Wingdings 3"/>
              </a:rPr>
              <a:t></a:t>
            </a:r>
            <a:r>
              <a:rPr lang="en-US" smtClean="0"/>
              <a:t>Absolute link supplies a full URL</a:t>
            </a:r>
          </a:p>
          <a:p>
            <a:pPr>
              <a:buNone/>
            </a:pPr>
            <a:r>
              <a:rPr lang="en-US" sz="26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href</a:t>
            </a:r>
            <a:r>
              <a:rPr 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="</a:t>
            </a:r>
            <a:r>
              <a:rPr lang="en-US" sz="2600" b="1" u="w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index.html</a:t>
            </a:r>
            <a:r>
              <a:rPr 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"&gt;Home Page&lt;/a&gt;</a:t>
            </a:r>
          </a:p>
          <a:p>
            <a:pPr lvl="1">
              <a:buNone/>
            </a:pPr>
            <a:r>
              <a:rPr lang="en-US" sz="3500" b="1" baseline="25000" smtClean="0">
                <a:sym typeface="Wingdings 3"/>
              </a:rPr>
              <a:t></a:t>
            </a:r>
            <a:r>
              <a:rPr lang="en-US" smtClean="0"/>
              <a:t>Relative link supplies only the file name</a:t>
            </a:r>
          </a:p>
          <a:p>
            <a:pPr lvl="2"/>
            <a:r>
              <a:rPr lang="en-US" smtClean="0"/>
              <a:t>Protocol</a:t>
            </a:r>
            <a:r>
              <a:rPr lang="en-US" dirty="0" smtClean="0"/>
              <a:t>, host, and </a:t>
            </a:r>
            <a:r>
              <a:rPr lang="en-US" smtClean="0"/>
              <a:t>folder are same </a:t>
            </a:r>
            <a:r>
              <a:rPr lang="en-US" dirty="0" smtClean="0"/>
              <a:t>as current page</a:t>
            </a:r>
          </a:p>
          <a:p>
            <a:pPr lvl="2"/>
            <a:r>
              <a:rPr lang="en-US" dirty="0" smtClean="0"/>
              <a:t>May also have anchor/search information</a:t>
            </a:r>
          </a:p>
          <a:p>
            <a:pPr lvl="1">
              <a:buNone/>
            </a:pPr>
            <a:endParaRPr lang="en-US" sz="2000" dirty="0"/>
          </a:p>
          <a:p>
            <a:pPr lvl="1">
              <a:buNone/>
            </a:pP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6667500" y="-190500"/>
            <a:ext cx="17621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58000" y="3962400"/>
            <a:ext cx="1905000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smtClean="0"/>
              <a:t>Q.  Which is better for use within a web site?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Hyperlinks and Anchors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You can also link to an </a:t>
            </a:r>
            <a:r>
              <a:rPr lang="en-US" b="1" smtClean="0"/>
              <a:t>anchor</a:t>
            </a:r>
            <a:r>
              <a:rPr lang="en-US" smtClean="0"/>
              <a:t> within a page</a:t>
            </a:r>
          </a:p>
          <a:p>
            <a:r>
              <a:rPr lang="en-US" smtClean="0"/>
              <a:t>Links and anchors both made using the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&lt;a&gt;</a:t>
            </a:r>
            <a:r>
              <a:rPr lang="en-US" smtClean="0"/>
              <a:t> tag</a:t>
            </a:r>
          </a:p>
          <a:p>
            <a:pPr lvl="1"/>
            <a:r>
              <a:rPr lang="en-US" smtClean="0"/>
              <a:t>Include an </a:t>
            </a:r>
            <a:r>
              <a:rPr lang="en-US" b="1" smtClean="0"/>
              <a:t>href</a:t>
            </a:r>
            <a:r>
              <a:rPr lang="en-US" smtClean="0"/>
              <a:t> attribute for a link</a:t>
            </a:r>
          </a:p>
          <a:p>
            <a:pPr lvl="1"/>
            <a:r>
              <a:rPr lang="en-US" smtClean="0"/>
              <a:t>Include a </a:t>
            </a:r>
            <a:r>
              <a:rPr lang="en-US" b="1" smtClean="0"/>
              <a:t>name</a:t>
            </a:r>
            <a:r>
              <a:rPr lang="en-US" smtClean="0"/>
              <a:t> attribute for an anchor</a:t>
            </a:r>
          </a:p>
          <a:p>
            <a:pPr algn="ctr">
              <a:buNone/>
            </a:pPr>
            <a:r>
              <a:rPr 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&lt;a name="</a:t>
            </a:r>
            <a:r>
              <a:rPr lang="en-US" sz="2800" b="1" u="w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myAnchor</a:t>
            </a:r>
            <a:r>
              <a:rPr 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"&gt;Anchor point&lt;/a&gt;</a:t>
            </a:r>
          </a:p>
          <a:p>
            <a:pPr algn="ctr">
              <a:buNone/>
            </a:pPr>
            <a:r>
              <a:rPr 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ctr">
              <a:buNone/>
            </a:pPr>
            <a:r>
              <a:rPr 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&lt;a href="#myAnchor"&gt;Link to anchor above&lt;/a&gt;</a:t>
            </a:r>
          </a:p>
          <a:p>
            <a:pPr algn="ctr">
              <a:buNone/>
            </a:pPr>
            <a:endParaRPr lang="en-US" sz="2800" b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&lt;a href="</a:t>
            </a:r>
            <a:r>
              <a:rPr lang="en-US" sz="2800" b="1" u="w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http://example.com/page.html#section2</a:t>
            </a:r>
            <a:r>
              <a:rPr 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"&gt;Link to anchor in external page&lt;/a&gt;</a:t>
            </a:r>
          </a:p>
          <a:p>
            <a:pPr algn="ctr">
              <a:buNone/>
            </a:pPr>
            <a:endParaRPr lang="en-US" sz="28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099" y="152400"/>
            <a:ext cx="1544501" cy="152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76200"/>
            <a:ext cx="125085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Image inserted using </a:t>
            </a:r>
            <a:r>
              <a:rPr lang="en-US" b="1" smtClean="0">
                <a:solidFill>
                  <a:srgbClr val="C00000"/>
                </a:solidFill>
              </a:rPr>
              <a:t>&lt;img&gt;</a:t>
            </a:r>
            <a:r>
              <a:rPr lang="en-US" smtClean="0"/>
              <a:t> tag</a:t>
            </a:r>
          </a:p>
          <a:p>
            <a:r>
              <a:rPr lang="en-US" smtClean="0"/>
              <a:t>Include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src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/>
              <a:t>attribute referencing separate file</a:t>
            </a:r>
          </a:p>
          <a:p>
            <a:r>
              <a:rPr lang="en-US" smtClean="0"/>
              <a:t>Include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 </a:t>
            </a:r>
            <a:r>
              <a:rPr lang="en-US" smtClean="0"/>
              <a:t>attribute describing the image</a:t>
            </a:r>
          </a:p>
          <a:p>
            <a:pPr lvl="1" algn="ctr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&lt;img src="</a:t>
            </a:r>
            <a:r>
              <a:rPr lang="en-US" b="1" u="w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myPhoto.jpg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alt="My portrait" /&gt;</a:t>
            </a:r>
            <a:endParaRPr lang="en-US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mtClean="0"/>
              <a:t>Browser loads image file separately &amp; combines display</a:t>
            </a:r>
          </a:p>
          <a:p>
            <a:r>
              <a:rPr lang="en-US" smtClean="0"/>
              <a:t>Optional attributes for more control:</a:t>
            </a:r>
          </a:p>
          <a:p>
            <a:pPr lvl="1"/>
            <a:r>
              <a:rPr lang="en-US" smtClean="0"/>
              <a:t>Setting dimensions:  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style="</a:t>
            </a:r>
            <a:r>
              <a:rPr lang="en-US" b="1" u="w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height: 180px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</a:p>
          <a:p>
            <a:pPr lvl="2"/>
            <a:r>
              <a:rPr lang="en-US" smtClean="0"/>
              <a:t>Can also set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width</a:t>
            </a:r>
            <a:r>
              <a:rPr lang="en-US" smtClean="0"/>
              <a:t>, use units like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en-US" smtClean="0"/>
              <a:t>,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cm</a:t>
            </a:r>
            <a:r>
              <a:rPr lang="en-US" smtClean="0"/>
              <a:t>,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</a:t>
            </a:r>
            <a:r>
              <a:rPr lang="en-US" smtClean="0"/>
              <a:t>, etc.</a:t>
            </a:r>
          </a:p>
          <a:p>
            <a:pPr lvl="2"/>
            <a:r>
              <a:rPr lang="en-US" smtClean="0"/>
              <a:t>Careful not to change aspect!</a:t>
            </a:r>
          </a:p>
          <a:p>
            <a:pPr lvl="1"/>
            <a:r>
              <a:rPr lang="en-US" smtClean="0"/>
              <a:t>Floating:  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style="float: right"</a:t>
            </a:r>
            <a:endParaRPr lang="en-US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76200"/>
            <a:ext cx="1162788" cy="1530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4419600"/>
            <a:ext cx="1769601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Lab Activity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mtClean="0">
                <a:hlinkClick r:id="rId2"/>
              </a:rPr>
              <a:t>Try making your own web page!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2362200"/>
            <a:ext cx="29051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985</Words>
  <Application>Microsoft Macintosh PowerPoint</Application>
  <PresentationFormat>On-screen Show (4:3)</PresentationFormat>
  <Paragraphs>179</Paragraphs>
  <Slides>17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Introduction to HTML</vt:lpstr>
      <vt:lpstr>History</vt:lpstr>
      <vt:lpstr>Markup</vt:lpstr>
      <vt:lpstr>Tags</vt:lpstr>
      <vt:lpstr>Sample HTML</vt:lpstr>
      <vt:lpstr>Sample HTML</vt:lpstr>
      <vt:lpstr>Sample HTML</vt:lpstr>
      <vt:lpstr>Sample HTML</vt:lpstr>
      <vt:lpstr>Sample HTML</vt:lpstr>
      <vt:lpstr>Browsers &amp; HTML</vt:lpstr>
      <vt:lpstr>Dreamweaver</vt:lpstr>
      <vt:lpstr>Best Practices</vt:lpstr>
      <vt:lpstr>Tag Attributes</vt:lpstr>
      <vt:lpstr>Hyperlinks</vt:lpstr>
      <vt:lpstr>Hyperlinks and Anchors</vt:lpstr>
      <vt:lpstr>Images</vt:lpstr>
      <vt:lpstr>Lab Activity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HTML</dc:title>
  <dc:creator>nhowe</dc:creator>
  <cp:lastModifiedBy>Sadi Evren SEKER</cp:lastModifiedBy>
  <cp:revision>64</cp:revision>
  <dcterms:created xsi:type="dcterms:W3CDTF">2010-11-09T14:17:10Z</dcterms:created>
  <dcterms:modified xsi:type="dcterms:W3CDTF">2016-09-25T17:51:30Z</dcterms:modified>
</cp:coreProperties>
</file>