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  <p:sldId id="265" r:id="rId11"/>
    <p:sldId id="266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82" r:id="rId24"/>
    <p:sldId id="283" r:id="rId25"/>
    <p:sldId id="26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2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A31E-0F2A-4815-B6F9-49EBE4AE52B1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17BF3-389C-413A-A9AC-390B234712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A31E-0F2A-4815-B6F9-49EBE4AE52B1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17BF3-389C-413A-A9AC-390B234712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A31E-0F2A-4815-B6F9-49EBE4AE52B1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17BF3-389C-413A-A9AC-390B234712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A31E-0F2A-4815-B6F9-49EBE4AE52B1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17BF3-389C-413A-A9AC-390B234712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A31E-0F2A-4815-B6F9-49EBE4AE52B1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17BF3-389C-413A-A9AC-390B234712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A31E-0F2A-4815-B6F9-49EBE4AE52B1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17BF3-389C-413A-A9AC-390B234712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A31E-0F2A-4815-B6F9-49EBE4AE52B1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17BF3-389C-413A-A9AC-390B234712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A31E-0F2A-4815-B6F9-49EBE4AE52B1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17BF3-389C-413A-A9AC-390B234712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A31E-0F2A-4815-B6F9-49EBE4AE52B1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17BF3-389C-413A-A9AC-390B234712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A31E-0F2A-4815-B6F9-49EBE4AE52B1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17BF3-389C-413A-A9AC-390B234712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A31E-0F2A-4815-B6F9-49EBE4AE52B1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17BF3-389C-413A-A9AC-390B234712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FA31E-0F2A-4815-B6F9-49EBE4AE52B1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17BF3-389C-413A-A9AC-390B234712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atlantic.com/magazine/archive/1969/12/as-we-may-think/3881/" TargetMode="Externa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acid3.acidtests.org/" TargetMode="External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69.63.181.12/" TargetMode="External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74.125.226.113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hyperlink" Target="http://www.mapquest.com/?q=Smith+College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aven.smith.edu/~102a/" TargetMode="External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w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3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3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3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3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3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3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3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3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3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3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3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howe\AppData\Local\Microsoft\Windows\Temporary Internet Files\Content.IE5\ZRS3FP29\MP900384735[1].jpg"/>
          <p:cNvPicPr>
            <a:picLocks noChangeAspect="1" noChangeArrowheads="1"/>
          </p:cNvPicPr>
          <p:nvPr/>
        </p:nvPicPr>
        <p:blipFill>
          <a:blip r:embed="rId2" cstate="print">
            <a:lum bright="64000" contrast="-65000"/>
          </a:blip>
          <a:srcRect/>
          <a:stretch>
            <a:fillRect/>
          </a:stretch>
        </p:blipFill>
        <p:spPr bwMode="auto">
          <a:xfrm>
            <a:off x="4953000" y="304800"/>
            <a:ext cx="3672900" cy="355396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World Wide Web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CSC 102 Lecture 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Precursors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r>
              <a:rPr lang="en-US" smtClean="0"/>
              <a:t>1945:  Vannevar Bush </a:t>
            </a:r>
            <a:r>
              <a:rPr lang="en-US" smtClean="0">
                <a:hlinkClick r:id="rId2"/>
              </a:rPr>
              <a:t>describes</a:t>
            </a:r>
            <a:r>
              <a:rPr lang="en-US" smtClean="0"/>
              <a:t> the “Memex”</a:t>
            </a:r>
          </a:p>
          <a:p>
            <a:pPr lvl="1">
              <a:buNone/>
            </a:pPr>
            <a:r>
              <a:rPr lang="en-US" smtClean="0"/>
              <a:t>Knowledge on a desktop with cross-indices</a:t>
            </a:r>
          </a:p>
          <a:p>
            <a:r>
              <a:rPr lang="en-US" smtClean="0"/>
              <a:t>1967:  Ted Nelson, hypertext</a:t>
            </a:r>
          </a:p>
          <a:p>
            <a:pPr lvl="1"/>
            <a:r>
              <a:rPr lang="en-US" smtClean="0"/>
              <a:t>Word or phrase in one document leads to another</a:t>
            </a:r>
          </a:p>
          <a:p>
            <a:pPr lvl="1"/>
            <a:r>
              <a:rPr lang="en-US" smtClean="0">
                <a:sym typeface="Wingdings" pitchFamily="2" charset="2"/>
              </a:rPr>
              <a:t>Implemented “Xanadu” system in 1967</a:t>
            </a:r>
          </a:p>
          <a:p>
            <a:pPr lvl="1"/>
            <a:r>
              <a:rPr lang="en-US" smtClean="0">
                <a:sym typeface="Wingdings" pitchFamily="2" charset="2"/>
              </a:rPr>
              <a:t>Hypertext used later in Mac’s Hypercard program</a:t>
            </a:r>
          </a:p>
          <a:p>
            <a:pPr lvl="1"/>
            <a:endParaRPr lang="en-US">
              <a:sym typeface="Wingdings" pitchFamily="2" charset="2"/>
            </a:endParaRPr>
          </a:p>
          <a:p>
            <a:pPr algn="ctr">
              <a:buNone/>
            </a:pPr>
            <a:r>
              <a:rPr lang="en-US" i="1" smtClean="0">
                <a:sym typeface="Wingdings" pitchFamily="2" charset="2"/>
              </a:rPr>
              <a:t>Q.  Why didn’t early hypertext succeed?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76200"/>
            <a:ext cx="217251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Early Development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>
                <a:sym typeface="Wingdings" pitchFamily="2" charset="2"/>
              </a:rPr>
              <a:t>1990:  Tim Berners-Lee, Robert Cailliau use networked hypertext for documents at CERN</a:t>
            </a:r>
          </a:p>
          <a:p>
            <a:endParaRPr lang="en-US" sz="4800" smtClean="0"/>
          </a:p>
          <a:p>
            <a:endParaRPr lang="en-US"/>
          </a:p>
          <a:p>
            <a:r>
              <a:rPr lang="en-US" smtClean="0"/>
              <a:t>1991:  First U.S. server at SLAC</a:t>
            </a:r>
          </a:p>
          <a:p>
            <a:r>
              <a:rPr lang="en-US" smtClean="0"/>
              <a:t>1992:  National Center for Supercomputing Applications releases free Mosaic browser</a:t>
            </a:r>
          </a:p>
          <a:p>
            <a:r>
              <a:rPr lang="en-US" smtClean="0"/>
              <a:t>1993:  Mosaic ported to Mac/Windows</a:t>
            </a:r>
          </a:p>
          <a:p>
            <a:pPr marL="971550" lvl="1" indent="-514350">
              <a:buNone/>
            </a:pPr>
            <a:r>
              <a:rPr lang="en-US" smtClean="0"/>
              <a:t>Jim Clark founds Netscape &amp; hires Moasic team</a:t>
            </a:r>
            <a:endParaRPr lang="en-US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514600"/>
            <a:ext cx="1828800" cy="1299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514600"/>
            <a:ext cx="990600" cy="1327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514600"/>
            <a:ext cx="990600" cy="1324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53340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72400" y="4267200"/>
            <a:ext cx="9620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Browser Wars!  1995-1997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1066800" cy="113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3048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Up-Down Arrow 9"/>
          <p:cNvSpPr/>
          <p:nvPr/>
        </p:nvSpPr>
        <p:spPr>
          <a:xfrm>
            <a:off x="4038600" y="1447800"/>
            <a:ext cx="1066800" cy="4800600"/>
          </a:xfrm>
          <a:prstGeom prst="up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</a:rPr>
              <a:t>1995</a:t>
            </a:r>
          </a:p>
          <a:p>
            <a:pPr algn="ctr"/>
            <a:endParaRPr lang="en-US" sz="1200">
              <a:solidFill>
                <a:schemeClr val="tx1"/>
              </a:solidFill>
            </a:endParaRPr>
          </a:p>
          <a:p>
            <a:pPr algn="ctr"/>
            <a:endParaRPr lang="en-US" sz="1200" smtClean="0">
              <a:solidFill>
                <a:schemeClr val="tx1"/>
              </a:solidFill>
            </a:endParaRPr>
          </a:p>
          <a:p>
            <a:pPr algn="ctr"/>
            <a:endParaRPr lang="en-US" sz="1200" smtClean="0">
              <a:solidFill>
                <a:schemeClr val="tx1"/>
              </a:solidFill>
            </a:endParaRPr>
          </a:p>
          <a:p>
            <a:pPr algn="ctr"/>
            <a:endParaRPr lang="en-US" sz="1200">
              <a:solidFill>
                <a:schemeClr val="tx1"/>
              </a:solidFill>
            </a:endParaRPr>
          </a:p>
          <a:p>
            <a:pPr algn="ctr"/>
            <a:endParaRPr lang="en-US" sz="1200">
              <a:solidFill>
                <a:schemeClr val="tx1"/>
              </a:solidFill>
            </a:endParaRPr>
          </a:p>
          <a:p>
            <a:pPr algn="ctr"/>
            <a:endParaRPr lang="en-US" sz="1200" smtClean="0">
              <a:solidFill>
                <a:schemeClr val="tx1"/>
              </a:solidFill>
            </a:endParaRPr>
          </a:p>
          <a:p>
            <a:pPr algn="ctr"/>
            <a:r>
              <a:rPr lang="en-US" sz="1200" smtClean="0">
                <a:solidFill>
                  <a:schemeClr val="tx1"/>
                </a:solidFill>
              </a:rPr>
              <a:t>1996</a:t>
            </a:r>
          </a:p>
          <a:p>
            <a:pPr algn="ctr"/>
            <a:endParaRPr lang="en-US" sz="1200">
              <a:solidFill>
                <a:schemeClr val="tx1"/>
              </a:solidFill>
            </a:endParaRPr>
          </a:p>
          <a:p>
            <a:pPr algn="ctr"/>
            <a:endParaRPr lang="en-US" sz="1200" smtClean="0">
              <a:solidFill>
                <a:schemeClr val="tx1"/>
              </a:solidFill>
            </a:endParaRPr>
          </a:p>
          <a:p>
            <a:pPr algn="ctr"/>
            <a:endParaRPr lang="en-US" sz="1200">
              <a:solidFill>
                <a:schemeClr val="tx1"/>
              </a:solidFill>
            </a:endParaRPr>
          </a:p>
          <a:p>
            <a:pPr algn="ctr"/>
            <a:endParaRPr lang="en-US" sz="1200" smtClean="0">
              <a:solidFill>
                <a:schemeClr val="tx1"/>
              </a:solidFill>
            </a:endParaRPr>
          </a:p>
          <a:p>
            <a:pPr algn="ctr"/>
            <a:endParaRPr lang="en-US" sz="1200">
              <a:solidFill>
                <a:schemeClr val="tx1"/>
              </a:solidFill>
            </a:endParaRPr>
          </a:p>
          <a:p>
            <a:pPr algn="ctr"/>
            <a:endParaRPr lang="en-US" sz="1200" smtClean="0">
              <a:solidFill>
                <a:schemeClr val="tx1"/>
              </a:solidFill>
            </a:endParaRPr>
          </a:p>
          <a:p>
            <a:pPr algn="ctr"/>
            <a:r>
              <a:rPr lang="en-US" sz="1200" smtClean="0">
                <a:solidFill>
                  <a:schemeClr val="tx1"/>
                </a:solidFill>
              </a:rPr>
              <a:t>1997</a:t>
            </a:r>
          </a:p>
          <a:p>
            <a:pPr algn="ctr"/>
            <a:endParaRPr lang="en-US" sz="1200">
              <a:solidFill>
                <a:schemeClr val="tx1"/>
              </a:solidFill>
            </a:endParaRPr>
          </a:p>
          <a:p>
            <a:pPr algn="ctr"/>
            <a:endParaRPr lang="en-US" sz="1200" smtClean="0">
              <a:solidFill>
                <a:schemeClr val="tx1"/>
              </a:solidFill>
            </a:endParaRPr>
          </a:p>
          <a:p>
            <a:pPr algn="ctr"/>
            <a:endParaRPr lang="en-US" sz="1200">
              <a:solidFill>
                <a:schemeClr val="tx1"/>
              </a:solidFill>
            </a:endParaRPr>
          </a:p>
          <a:p>
            <a:pPr algn="ctr"/>
            <a:endParaRPr lang="en-US" sz="1200" smtClean="0">
              <a:solidFill>
                <a:schemeClr val="tx1"/>
              </a:solidFill>
            </a:endParaRPr>
          </a:p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00" y="2133600"/>
            <a:ext cx="1927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smtClean="0"/>
              <a:t>MSIE 1.0 8/95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05000" y="2438400"/>
            <a:ext cx="20826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smtClean="0"/>
              <a:t>MSIE 2.0 11/95</a:t>
            </a:r>
          </a:p>
          <a:p>
            <a:pPr lvl="1"/>
            <a:r>
              <a:rPr lang="en-US" smtClean="0"/>
              <a:t>- Plain HTML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05000" y="3581400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smtClean="0"/>
              <a:t>MSIE 3.0 8/96</a:t>
            </a:r>
          </a:p>
          <a:p>
            <a:pPr lvl="1">
              <a:buFontTx/>
              <a:buChar char="-"/>
            </a:pPr>
            <a:r>
              <a:rPr lang="en-US" smtClean="0"/>
              <a:t> Java, scripts, frames,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05001" y="4876800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smtClean="0"/>
              <a:t>MSIE 4.0 10/97</a:t>
            </a:r>
          </a:p>
          <a:p>
            <a:pPr lvl="1"/>
            <a:r>
              <a:rPr lang="en-US" smtClean="0"/>
              <a:t>- Style sheets, dynamic HTML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05000" y="5791200"/>
            <a:ext cx="1927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smtClean="0"/>
              <a:t>MSIE 5.0 3/99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57800" y="2814935"/>
            <a:ext cx="3751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smtClean="0"/>
              <a:t>Navigator 2.0 3/96</a:t>
            </a:r>
          </a:p>
          <a:p>
            <a:pPr lvl="1"/>
            <a:r>
              <a:rPr lang="en-US" smtClean="0"/>
              <a:t>- Java, Javascript, frames, cookies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57800" y="3576935"/>
            <a:ext cx="268906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smtClean="0"/>
              <a:t>Navigator 3.0 8/96</a:t>
            </a:r>
          </a:p>
          <a:p>
            <a:pPr lvl="1"/>
            <a:r>
              <a:rPr lang="en-US" smtClean="0"/>
              <a:t>- Small improvements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57800" y="4495800"/>
            <a:ext cx="39585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smtClean="0"/>
              <a:t>Navigator 4.0 6/97</a:t>
            </a:r>
          </a:p>
          <a:p>
            <a:pPr lvl="1">
              <a:buFontTx/>
              <a:buChar char="-"/>
            </a:pPr>
            <a:r>
              <a:rPr lang="en-US" smtClean="0"/>
              <a:t> Style sheets, some dynamic HTML</a:t>
            </a:r>
          </a:p>
          <a:p>
            <a:pPr lvl="1">
              <a:buFontTx/>
              <a:buChar char="-"/>
            </a:pPr>
            <a:r>
              <a:rPr lang="en-US"/>
              <a:t> </a:t>
            </a:r>
            <a:r>
              <a:rPr lang="en-US" smtClean="0"/>
              <a:t>W3C rejects layer model</a:t>
            </a:r>
            <a:endParaRPr lang="en-US" sz="2000" smtClean="0"/>
          </a:p>
        </p:txBody>
      </p:sp>
      <p:sp>
        <p:nvSpPr>
          <p:cNvPr id="19" name="TextBox 18"/>
          <p:cNvSpPr txBox="1"/>
          <p:nvPr/>
        </p:nvSpPr>
        <p:spPr>
          <a:xfrm>
            <a:off x="5257800" y="5481935"/>
            <a:ext cx="3474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smtClean="0"/>
              <a:t>Navigator 5.0 not released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57800" y="5791200"/>
            <a:ext cx="2654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smtClean="0"/>
              <a:t>Navigator 6.0 11/00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4343400" y="2819400"/>
            <a:ext cx="457200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343400" y="4038600"/>
            <a:ext cx="457200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343400" y="5334000"/>
            <a:ext cx="457200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257800" y="1295400"/>
            <a:ext cx="26541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smtClean="0"/>
              <a:t>Navigator 1.0 12/94</a:t>
            </a:r>
          </a:p>
          <a:p>
            <a:pPr lvl="1"/>
            <a:r>
              <a:rPr lang="en-US" smtClean="0"/>
              <a:t>- Plain HTML</a:t>
            </a:r>
          </a:p>
        </p:txBody>
      </p:sp>
      <p:sp>
        <p:nvSpPr>
          <p:cNvPr id="30" name="Left Brace 29"/>
          <p:cNvSpPr/>
          <p:nvPr/>
        </p:nvSpPr>
        <p:spPr>
          <a:xfrm>
            <a:off x="1524000" y="2209800"/>
            <a:ext cx="152400" cy="1600200"/>
          </a:xfrm>
          <a:prstGeom prst="leftBrac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1" name="Left Brace 30"/>
          <p:cNvSpPr/>
          <p:nvPr/>
        </p:nvSpPr>
        <p:spPr>
          <a:xfrm>
            <a:off x="1524000" y="4953000"/>
            <a:ext cx="152400" cy="1066800"/>
          </a:xfrm>
          <a:prstGeom prst="leftBrac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7200" y="2667000"/>
            <a:ext cx="107859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chemeClr val="accent3">
                    <a:lumMod val="75000"/>
                  </a:schemeClr>
                </a:solidFill>
              </a:rPr>
              <a:t>Netscape ahead</a:t>
            </a: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3400" y="5105400"/>
            <a:ext cx="107859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chemeClr val="accent3">
                    <a:lumMod val="75000"/>
                  </a:schemeClr>
                </a:solidFill>
              </a:rPr>
              <a:t>Microsoftahead</a:t>
            </a: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 cstate="print"/>
          <a:srcRect b="6111"/>
          <a:stretch>
            <a:fillRect/>
          </a:stretch>
        </p:blipFill>
        <p:spPr bwMode="auto">
          <a:xfrm>
            <a:off x="5029200" y="4516582"/>
            <a:ext cx="4114800" cy="2341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 Standards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World Wide Web Consortium (W3C) formed 1994 to standardize web technology</a:t>
            </a:r>
          </a:p>
          <a:p>
            <a:pPr lvl="1"/>
            <a:r>
              <a:rPr lang="en-US" smtClean="0"/>
              <a:t>Early days:  ratified innovations by browser makers</a:t>
            </a:r>
          </a:p>
          <a:p>
            <a:pPr lvl="1"/>
            <a:r>
              <a:rPr lang="en-US" smtClean="0"/>
              <a:t>Today:  defines standards; browsers follow</a:t>
            </a:r>
          </a:p>
          <a:p>
            <a:r>
              <a:rPr lang="en-US" smtClean="0"/>
              <a:t>Recent developments:  HTML 5.0, CSS 3.0</a:t>
            </a:r>
          </a:p>
          <a:p>
            <a:r>
              <a:rPr lang="en-US" smtClean="0"/>
              <a:t>Choice of browsers on market</a:t>
            </a:r>
          </a:p>
          <a:p>
            <a:r>
              <a:rPr lang="en-US" smtClean="0"/>
              <a:t>Still in development</a:t>
            </a:r>
          </a:p>
          <a:p>
            <a:r>
              <a:rPr lang="en-US" smtClean="0">
                <a:hlinkClick r:id="rId3"/>
              </a:rPr>
              <a:t>Acid test</a:t>
            </a:r>
            <a:endParaRPr lang="en-US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 l="4286" t="28666" r="68286" b="28667"/>
          <a:stretch>
            <a:fillRect/>
          </a:stretch>
        </p:blipFill>
        <p:spPr bwMode="auto">
          <a:xfrm>
            <a:off x="6934200" y="228600"/>
            <a:ext cx="1714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Poll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browser do you use most often?</a:t>
            </a:r>
          </a:p>
          <a:p>
            <a:endParaRPr lang="en-US" smtClean="0"/>
          </a:p>
          <a:p>
            <a:endParaRPr lang="en-US" smtClean="0"/>
          </a:p>
          <a:p>
            <a:pPr>
              <a:buNone/>
            </a:pPr>
            <a:r>
              <a:rPr lang="en-US" smtClean="0"/>
              <a:t>(To answer in pairs):</a:t>
            </a:r>
          </a:p>
          <a:p>
            <a:r>
              <a:rPr lang="en-US" smtClean="0"/>
              <a:t>What factors drive </a:t>
            </a:r>
            <a:r>
              <a:rPr lang="en-US" b="1" smtClean="0"/>
              <a:t>your</a:t>
            </a:r>
            <a:r>
              <a:rPr lang="en-US" smtClean="0"/>
              <a:t> choice of one browser over another?</a:t>
            </a:r>
          </a:p>
          <a:p>
            <a:r>
              <a:rPr lang="en-US" smtClean="0"/>
              <a:t>Are there possible motivations you hadn’t considered before today?</a:t>
            </a:r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9228" y="2188537"/>
            <a:ext cx="948743" cy="89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t="4000" r="7556" b="7111"/>
          <a:stretch>
            <a:fillRect/>
          </a:stretch>
        </p:blipFill>
        <p:spPr bwMode="auto">
          <a:xfrm>
            <a:off x="3874309" y="2166734"/>
            <a:ext cx="976514" cy="938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 l="12030" r="15789"/>
          <a:stretch>
            <a:fillRect/>
          </a:stretch>
        </p:blipFill>
        <p:spPr bwMode="auto">
          <a:xfrm>
            <a:off x="2904506" y="2190208"/>
            <a:ext cx="901398" cy="89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8373" y="2150437"/>
            <a:ext cx="857728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2181225"/>
            <a:ext cx="1082252" cy="9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Uniform Resource Locators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URL (or URI) specifies how to access any resource on the Internet (web page, etc.)</a:t>
            </a:r>
          </a:p>
          <a:p>
            <a:r>
              <a:rPr lang="en-US" smtClean="0"/>
              <a:t>Conceptual:</a:t>
            </a:r>
          </a:p>
          <a:p>
            <a:r>
              <a:rPr lang="en-US" smtClean="0"/>
              <a:t>More specific:  </a:t>
            </a:r>
          </a:p>
          <a:p>
            <a:r>
              <a:rPr lang="en-US" smtClean="0"/>
              <a:t>Protocol = rules for transmission of resource</a:t>
            </a:r>
          </a:p>
          <a:p>
            <a:pPr lvl="1"/>
            <a:r>
              <a:rPr lang="en-US" b="1" smtClean="0"/>
              <a:t>http</a:t>
            </a:r>
            <a:r>
              <a:rPr lang="en-US" smtClean="0"/>
              <a:t> = hypertext transfer protocol</a:t>
            </a:r>
          </a:p>
          <a:p>
            <a:pPr lvl="1"/>
            <a:r>
              <a:rPr lang="en-US" b="1" smtClean="0"/>
              <a:t>https</a:t>
            </a:r>
            <a:r>
              <a:rPr lang="en-US" smtClean="0"/>
              <a:t> = secure hypertext transfer protocol</a:t>
            </a:r>
          </a:p>
          <a:p>
            <a:pPr lvl="1"/>
            <a:r>
              <a:rPr lang="en-US" b="1" smtClean="0"/>
              <a:t>ftp</a:t>
            </a:r>
            <a:r>
              <a:rPr lang="en-US" smtClean="0"/>
              <a:t> = file transfer protocol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733800" y="2743200"/>
            <a:ext cx="3103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how://where/what</a:t>
            </a:r>
            <a:endParaRPr lang="en-US" sz="28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3276600"/>
            <a:ext cx="38016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protocol://host/filepath</a:t>
            </a:r>
            <a:endParaRPr lang="en-US" sz="28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7334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</p:spPr>
        <p:txBody>
          <a:bodyPr>
            <a:normAutofit fontScale="90000"/>
          </a:bodyPr>
          <a:lstStyle/>
          <a:p>
            <a:r>
              <a:rPr lang="en-US" smtClean="0"/>
              <a:t>Uniform Resource Locators (2)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Host is either domain name or IP address</a:t>
            </a:r>
          </a:p>
          <a:p>
            <a:pPr lvl="1"/>
            <a:r>
              <a:rPr lang="en-US" smtClean="0"/>
              <a:t>Try </a:t>
            </a:r>
            <a:r>
              <a:rPr lang="en-US" smtClean="0">
                <a:hlinkClick r:id="rId2"/>
              </a:rPr>
              <a:t>http://74.125.226.113/</a:t>
            </a:r>
            <a:r>
              <a:rPr lang="en-US" smtClean="0"/>
              <a:t>, </a:t>
            </a:r>
            <a:r>
              <a:rPr lang="en-US" smtClean="0">
                <a:hlinkClick r:id="rId3"/>
              </a:rPr>
              <a:t>http://69.63.181.12/</a:t>
            </a:r>
            <a:endParaRPr lang="en-US" smtClean="0"/>
          </a:p>
          <a:p>
            <a:r>
              <a:rPr lang="en-US" smtClean="0"/>
              <a:t>File path gives location of file on that host</a:t>
            </a:r>
          </a:p>
          <a:p>
            <a:pPr lvl="1"/>
            <a:r>
              <a:rPr lang="en-US" smtClean="0"/>
              <a:t>Main folder is called the </a:t>
            </a:r>
            <a:r>
              <a:rPr lang="en-US" b="1" smtClean="0"/>
              <a:t>web root</a:t>
            </a:r>
            <a:endParaRPr lang="en-US" smtClean="0"/>
          </a:p>
          <a:p>
            <a:pPr lvl="1"/>
            <a:r>
              <a:rPr lang="en-US" smtClean="0"/>
              <a:t>Path lists the subfolders to look in, separated by /</a:t>
            </a:r>
          </a:p>
          <a:p>
            <a:r>
              <a:rPr lang="en-US" smtClean="0"/>
              <a:t>If no file name given, looks for a default file</a:t>
            </a:r>
          </a:p>
          <a:p>
            <a:pPr lvl="1"/>
            <a:r>
              <a:rPr lang="en-US" b="1" smtClean="0"/>
              <a:t>default.html</a:t>
            </a:r>
            <a:r>
              <a:rPr lang="en-US" smtClean="0"/>
              <a:t> or </a:t>
            </a:r>
            <a:r>
              <a:rPr lang="en-US" b="1" smtClean="0"/>
              <a:t>index.html</a:t>
            </a:r>
            <a:r>
              <a:rPr lang="en-US" smtClean="0"/>
              <a:t> on most systems</a:t>
            </a:r>
          </a:p>
          <a:p>
            <a:pPr lvl="1"/>
            <a:r>
              <a:rPr lang="en-US" smtClean="0"/>
              <a:t>No path: looks for the default file in the web root.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76200"/>
            <a:ext cx="20002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5293046"/>
            <a:ext cx="1600200" cy="1564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895600"/>
            <a:ext cx="110246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URL Extensions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724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mtClean="0"/>
              <a:t>Two extensions may follow the file in a URL</a:t>
            </a:r>
          </a:p>
          <a:p>
            <a:r>
              <a:rPr lang="en-US" smtClean="0"/>
              <a:t>An anchor ID may indicate a particular spot in the file (if the file creator included anchors)</a:t>
            </a:r>
          </a:p>
          <a:p>
            <a:pPr lvl="1"/>
            <a:r>
              <a:rPr lang="en-US" smtClean="0"/>
              <a:t>Indicated by # followed by ID:</a:t>
            </a:r>
          </a:p>
          <a:p>
            <a:pPr lvl="2">
              <a:buNone/>
            </a:pPr>
            <a:r>
              <a:rPr lang="en-US" smtClean="0"/>
              <a:t>example.com/file.html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#partTwo</a:t>
            </a:r>
          </a:p>
          <a:p>
            <a:r>
              <a:rPr lang="en-US" smtClean="0"/>
              <a:t>Key/value pairs may indicate search terms, form results or other information</a:t>
            </a:r>
          </a:p>
          <a:p>
            <a:pPr lvl="1"/>
            <a:r>
              <a:rPr lang="en-US" smtClean="0"/>
              <a:t>Indicated by ? followed by </a:t>
            </a:r>
            <a:r>
              <a:rPr lang="en-US" b="1" smtClean="0"/>
              <a:t>key=value</a:t>
            </a:r>
            <a:r>
              <a:rPr lang="en-US" smtClean="0"/>
              <a:t> pair(s)</a:t>
            </a:r>
          </a:p>
          <a:p>
            <a:pPr lvl="2">
              <a:buNone/>
            </a:pPr>
            <a:r>
              <a:rPr lang="en-US" smtClean="0"/>
              <a:t>example.com/file.html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?query=Smith&amp;addr=Northampton</a:t>
            </a:r>
          </a:p>
          <a:p>
            <a:pPr lvl="2"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http://www.mapquest.com/?q=Smith+College</a:t>
            </a:r>
            <a:endParaRPr lang="en-US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 Files on Maven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science web server is </a:t>
            </a:r>
            <a:r>
              <a:rPr lang="en-US" b="1" smtClean="0"/>
              <a:t>maven.smith.edu</a:t>
            </a:r>
          </a:p>
          <a:p>
            <a:r>
              <a:rPr lang="en-US" smtClean="0"/>
              <a:t>Each student account has a </a:t>
            </a:r>
            <a:r>
              <a:rPr lang="en-US" b="1" smtClean="0"/>
              <a:t>public_html</a:t>
            </a:r>
            <a:r>
              <a:rPr lang="en-US" smtClean="0"/>
              <a:t> folder identified publicly as </a:t>
            </a:r>
            <a:r>
              <a:rPr lang="en-US" b="1" smtClean="0"/>
              <a:t>~account_name</a:t>
            </a:r>
          </a:p>
          <a:p>
            <a:endParaRPr lang="en-US" smtClean="0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257550"/>
            <a:ext cx="337185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b="9320"/>
          <a:stretch>
            <a:fillRect/>
          </a:stretch>
        </p:blipFill>
        <p:spPr bwMode="auto">
          <a:xfrm>
            <a:off x="3657600" y="3257550"/>
            <a:ext cx="52292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5538" y="0"/>
            <a:ext cx="175846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the URL?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File </a:t>
            </a:r>
            <a:r>
              <a:rPr lang="en-US" b="1" smtClean="0"/>
              <a:t>awesome.html</a:t>
            </a:r>
            <a:r>
              <a:rPr lang="en-US" smtClean="0"/>
              <a:t> is inside folder </a:t>
            </a:r>
            <a:r>
              <a:rPr lang="en-US" b="1" smtClean="0"/>
              <a:t>fantastic</a:t>
            </a:r>
            <a:r>
              <a:rPr lang="en-US" smtClean="0"/>
              <a:t>, which is in the web root.  The host is </a:t>
            </a:r>
            <a:r>
              <a:rPr lang="en-US" b="1" smtClean="0"/>
              <a:t>really.stupendous.net</a:t>
            </a:r>
            <a:r>
              <a:rPr lang="en-US" smtClean="0"/>
              <a:t>.</a:t>
            </a:r>
          </a:p>
          <a:p>
            <a:r>
              <a:rPr lang="en-US" smtClean="0"/>
              <a:t>You put a file called </a:t>
            </a:r>
            <a:r>
              <a:rPr lang="en-US" b="1" smtClean="0"/>
              <a:t>index.html</a:t>
            </a:r>
            <a:r>
              <a:rPr lang="en-US" smtClean="0"/>
              <a:t> inside the </a:t>
            </a:r>
            <a:r>
              <a:rPr lang="en-US" b="1" smtClean="0"/>
              <a:t>public_html</a:t>
            </a:r>
            <a:r>
              <a:rPr lang="en-US" smtClean="0"/>
              <a:t> folder of your course account</a:t>
            </a:r>
          </a:p>
          <a:p>
            <a:r>
              <a:rPr lang="en-US" smtClean="0"/>
              <a:t>You create a folder called labs inside the </a:t>
            </a:r>
            <a:r>
              <a:rPr lang="en-US" b="1" smtClean="0"/>
              <a:t>public_html</a:t>
            </a:r>
            <a:r>
              <a:rPr lang="en-US" smtClean="0"/>
              <a:t> folder, with a file called </a:t>
            </a:r>
            <a:r>
              <a:rPr lang="en-US" b="1" smtClean="0"/>
              <a:t>lab1.html</a:t>
            </a:r>
          </a:p>
          <a:p>
            <a:r>
              <a:rPr lang="en-US" smtClean="0"/>
              <a:t>You put a file called </a:t>
            </a:r>
            <a:r>
              <a:rPr lang="en-US" b="1" smtClean="0"/>
              <a:t>index.html</a:t>
            </a:r>
            <a:r>
              <a:rPr lang="en-US" smtClean="0"/>
              <a:t> in your root folder, next to the folder </a:t>
            </a:r>
            <a:r>
              <a:rPr lang="en-US" b="1" smtClean="0"/>
              <a:t>public_html</a:t>
            </a:r>
          </a:p>
          <a:p>
            <a:endParaRPr lang="en-US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Client-Server Architecture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Client = Web browser</a:t>
            </a:r>
          </a:p>
          <a:p>
            <a:r>
              <a:rPr lang="en-US" smtClean="0"/>
              <a:t>Issues page requests</a:t>
            </a:r>
          </a:p>
          <a:p>
            <a:r>
              <a:rPr lang="en-US" smtClean="0"/>
              <a:t>Displays results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Server = Source of content</a:t>
            </a:r>
          </a:p>
          <a:p>
            <a:r>
              <a:rPr lang="en-US" smtClean="0"/>
              <a:t>Responds to any request on port 80</a:t>
            </a:r>
          </a:p>
          <a:p>
            <a:r>
              <a:rPr lang="en-US" smtClean="0"/>
              <a:t>Sends back pages</a:t>
            </a:r>
            <a:endParaRPr lang="en-US"/>
          </a:p>
        </p:txBody>
      </p:sp>
      <p:pic>
        <p:nvPicPr>
          <p:cNvPr id="1026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581400"/>
            <a:ext cx="1795882" cy="1833372"/>
          </a:xfrm>
          <a:prstGeom prst="rect">
            <a:avLst/>
          </a:prstGeom>
          <a:noFill/>
        </p:spPr>
      </p:pic>
      <p:pic>
        <p:nvPicPr>
          <p:cNvPr id="1027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267200"/>
            <a:ext cx="1714500" cy="1714500"/>
          </a:xfrm>
          <a:prstGeom prst="rect">
            <a:avLst/>
          </a:prstGeom>
          <a:noFill/>
        </p:spPr>
      </p:pic>
      <p:pic>
        <p:nvPicPr>
          <p:cNvPr id="1029" name="Picture 5" descr="C:\Users\nhowe\AppData\Local\Microsoft\Windows\Temporary Internet Files\Content.IE5\VEC5BT1L\MC900040392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3962400"/>
            <a:ext cx="1605686" cy="182514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248400" y="5943600"/>
            <a:ext cx="238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smtClean="0"/>
              <a:t>Like a short-order cook!</a:t>
            </a:r>
            <a:endParaRPr lang="en-US" i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 Service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768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smtClean="0"/>
              <a:t>User clicks link with URL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DNS query for IP address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IP address returned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opens TCP session on port 80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TCP acknowledges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issues GET for desired web 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retrieves from disk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sends back in packets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File reassembled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connection closed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displays on screen</a:t>
            </a:r>
            <a:endParaRPr lang="en-US"/>
          </a:p>
        </p:txBody>
      </p:sp>
      <p:pic>
        <p:nvPicPr>
          <p:cNvPr id="7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524000"/>
            <a:ext cx="1795882" cy="1833372"/>
          </a:xfrm>
          <a:prstGeom prst="rect">
            <a:avLst/>
          </a:prstGeom>
          <a:noFill/>
        </p:spPr>
      </p:pic>
      <p:pic>
        <p:nvPicPr>
          <p:cNvPr id="8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371600"/>
            <a:ext cx="1143000" cy="1143000"/>
          </a:xfrm>
          <a:prstGeom prst="rect">
            <a:avLst/>
          </a:prstGeom>
          <a:noFill/>
        </p:spPr>
      </p:pic>
      <p:pic>
        <p:nvPicPr>
          <p:cNvPr id="9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419600"/>
            <a:ext cx="1714500" cy="1714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907892" y="2362200"/>
            <a:ext cx="123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DNS Server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10200" y="5943600"/>
            <a:ext cx="1272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Web Server</a:t>
            </a:r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5715000" y="2286000"/>
            <a:ext cx="533400" cy="533400"/>
            <a:chOff x="5715000" y="2286000"/>
            <a:chExt cx="533400" cy="533400"/>
          </a:xfrm>
        </p:grpSpPr>
        <p:sp>
          <p:nvSpPr>
            <p:cNvPr id="13" name="Oval 12"/>
            <p:cNvSpPr/>
            <p:nvPr/>
          </p:nvSpPr>
          <p:spPr>
            <a:xfrm>
              <a:off x="5715000" y="228600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753100" y="2324100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1</a:t>
              </a:r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 Service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768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User clicks link with URL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smtClean="0"/>
              <a:t>DNS query for IP address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IP address returned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opens TCP session on port 80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TCP acknowledges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issues GET for desired web 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retrieves from disk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sends back in packets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File reassembled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connection closed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displays on screen</a:t>
            </a:r>
            <a:endParaRPr lang="en-US"/>
          </a:p>
        </p:txBody>
      </p:sp>
      <p:pic>
        <p:nvPicPr>
          <p:cNvPr id="7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524000"/>
            <a:ext cx="1795882" cy="1833372"/>
          </a:xfrm>
          <a:prstGeom prst="rect">
            <a:avLst/>
          </a:prstGeom>
          <a:noFill/>
        </p:spPr>
      </p:pic>
      <p:pic>
        <p:nvPicPr>
          <p:cNvPr id="8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371600"/>
            <a:ext cx="1143000" cy="1143000"/>
          </a:xfrm>
          <a:prstGeom prst="rect">
            <a:avLst/>
          </a:prstGeom>
          <a:noFill/>
        </p:spPr>
      </p:pic>
      <p:pic>
        <p:nvPicPr>
          <p:cNvPr id="9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419600"/>
            <a:ext cx="1714500" cy="1714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907892" y="2362200"/>
            <a:ext cx="123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DNS Server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10200" y="5943600"/>
            <a:ext cx="1272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Web Server</a:t>
            </a: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705600" y="2209800"/>
            <a:ext cx="121920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6096000" y="2209800"/>
            <a:ext cx="3048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010400" y="1905000"/>
            <a:ext cx="533400" cy="533400"/>
            <a:chOff x="5715000" y="2286000"/>
            <a:chExt cx="533400" cy="533400"/>
          </a:xfrm>
        </p:grpSpPr>
        <p:sp>
          <p:nvSpPr>
            <p:cNvPr id="13" name="Oval 12"/>
            <p:cNvSpPr/>
            <p:nvPr/>
          </p:nvSpPr>
          <p:spPr>
            <a:xfrm>
              <a:off x="5715000" y="228600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753100" y="2324100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2</a:t>
              </a:r>
              <a:endParaRPr 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 Service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768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User clicks link with URL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DNS query for IP address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smtClean="0"/>
              <a:t>IP address returned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opens TCP session on port 80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TCP acknowledges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issues GET for desired web 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retrieves from disk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sends back in packets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File reassembled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connection closed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displays on screen</a:t>
            </a:r>
            <a:endParaRPr lang="en-US"/>
          </a:p>
        </p:txBody>
      </p:sp>
      <p:pic>
        <p:nvPicPr>
          <p:cNvPr id="7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524000"/>
            <a:ext cx="1795882" cy="1833372"/>
          </a:xfrm>
          <a:prstGeom prst="rect">
            <a:avLst/>
          </a:prstGeom>
          <a:noFill/>
        </p:spPr>
      </p:pic>
      <p:pic>
        <p:nvPicPr>
          <p:cNvPr id="8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371600"/>
            <a:ext cx="1143000" cy="1143000"/>
          </a:xfrm>
          <a:prstGeom prst="rect">
            <a:avLst/>
          </a:prstGeom>
          <a:noFill/>
        </p:spPr>
      </p:pic>
      <p:pic>
        <p:nvPicPr>
          <p:cNvPr id="9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419600"/>
            <a:ext cx="1714500" cy="1714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907892" y="2362200"/>
            <a:ext cx="123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DNS Server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10200" y="5943600"/>
            <a:ext cx="1272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Web Server</a:t>
            </a: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705600" y="2209800"/>
            <a:ext cx="121920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6096000" y="2209800"/>
            <a:ext cx="304800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1"/>
          <p:cNvGrpSpPr/>
          <p:nvPr/>
        </p:nvGrpSpPr>
        <p:grpSpPr>
          <a:xfrm>
            <a:off x="7010400" y="1905000"/>
            <a:ext cx="533400" cy="533400"/>
            <a:chOff x="5715000" y="2286000"/>
            <a:chExt cx="533400" cy="533400"/>
          </a:xfrm>
        </p:grpSpPr>
        <p:sp>
          <p:nvSpPr>
            <p:cNvPr id="13" name="Oval 12"/>
            <p:cNvSpPr/>
            <p:nvPr/>
          </p:nvSpPr>
          <p:spPr>
            <a:xfrm>
              <a:off x="5715000" y="228600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753100" y="2324100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3</a:t>
              </a:r>
              <a:endParaRPr 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 Service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768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User clicks link with URL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DNS query for IP address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IP address returned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smtClean="0"/>
              <a:t>Browser opens TCP session on port 80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TCP acknowledges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issues GET for desired web 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retrieves from disk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sends back in packets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File reassembled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connection closed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displays on screen</a:t>
            </a:r>
            <a:endParaRPr lang="en-US"/>
          </a:p>
        </p:txBody>
      </p:sp>
      <p:pic>
        <p:nvPicPr>
          <p:cNvPr id="7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524000"/>
            <a:ext cx="1795882" cy="1833372"/>
          </a:xfrm>
          <a:prstGeom prst="rect">
            <a:avLst/>
          </a:prstGeom>
          <a:noFill/>
        </p:spPr>
      </p:pic>
      <p:pic>
        <p:nvPicPr>
          <p:cNvPr id="8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371600"/>
            <a:ext cx="1143000" cy="1143000"/>
          </a:xfrm>
          <a:prstGeom prst="rect">
            <a:avLst/>
          </a:prstGeom>
          <a:noFill/>
        </p:spPr>
      </p:pic>
      <p:pic>
        <p:nvPicPr>
          <p:cNvPr id="9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419600"/>
            <a:ext cx="1714500" cy="1714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907892" y="2362200"/>
            <a:ext cx="123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DNS Server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10200" y="5943600"/>
            <a:ext cx="1272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Web Server</a:t>
            </a: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5372100" y="3924300"/>
            <a:ext cx="1143000" cy="158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5638800" y="3581400"/>
            <a:ext cx="533400" cy="533400"/>
            <a:chOff x="5715000" y="2286000"/>
            <a:chExt cx="533400" cy="533400"/>
          </a:xfrm>
        </p:grpSpPr>
        <p:sp>
          <p:nvSpPr>
            <p:cNvPr id="13" name="Oval 12"/>
            <p:cNvSpPr/>
            <p:nvPr/>
          </p:nvSpPr>
          <p:spPr>
            <a:xfrm>
              <a:off x="5715000" y="228600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753100" y="2324100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4</a:t>
              </a:r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 Service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768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User clicks link with URL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DNS query for IP address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IP address returned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opens TCP session on port 80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smtClean="0"/>
              <a:t>Server TCP acknowledges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issues GET for desired web 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retrieves from disk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sends back in packets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File reassembled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connection closed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displays on screen</a:t>
            </a:r>
            <a:endParaRPr lang="en-US"/>
          </a:p>
        </p:txBody>
      </p:sp>
      <p:pic>
        <p:nvPicPr>
          <p:cNvPr id="7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524000"/>
            <a:ext cx="1795882" cy="1833372"/>
          </a:xfrm>
          <a:prstGeom prst="rect">
            <a:avLst/>
          </a:prstGeom>
          <a:noFill/>
        </p:spPr>
      </p:pic>
      <p:pic>
        <p:nvPicPr>
          <p:cNvPr id="8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371600"/>
            <a:ext cx="1143000" cy="1143000"/>
          </a:xfrm>
          <a:prstGeom prst="rect">
            <a:avLst/>
          </a:prstGeom>
          <a:noFill/>
        </p:spPr>
      </p:pic>
      <p:pic>
        <p:nvPicPr>
          <p:cNvPr id="9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419600"/>
            <a:ext cx="1714500" cy="1714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907892" y="2362200"/>
            <a:ext cx="123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DNS Server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10200" y="5943600"/>
            <a:ext cx="1272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Web Server</a:t>
            </a:r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5372100" y="3924300"/>
            <a:ext cx="1143000" cy="158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5638800" y="3581400"/>
            <a:ext cx="533400" cy="533400"/>
            <a:chOff x="5715000" y="2286000"/>
            <a:chExt cx="533400" cy="533400"/>
          </a:xfrm>
        </p:grpSpPr>
        <p:sp>
          <p:nvSpPr>
            <p:cNvPr id="14" name="Oval 13"/>
            <p:cNvSpPr/>
            <p:nvPr/>
          </p:nvSpPr>
          <p:spPr>
            <a:xfrm>
              <a:off x="5715000" y="228600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753100" y="2324100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5</a:t>
              </a:r>
              <a:endParaRPr 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 Service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8768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User clicks link with URL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DNS query for IP address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IP address returned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opens TCP session on port 80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TCP acknowledges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smtClean="0"/>
              <a:t>Browser issues GET for desired web 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retrieves from disk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sends back in packets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File reassembled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connection closed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displays on screen</a:t>
            </a:r>
            <a:endParaRPr lang="en-US"/>
          </a:p>
        </p:txBody>
      </p:sp>
      <p:pic>
        <p:nvPicPr>
          <p:cNvPr id="7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524000"/>
            <a:ext cx="1795882" cy="1833372"/>
          </a:xfrm>
          <a:prstGeom prst="rect">
            <a:avLst/>
          </a:prstGeom>
          <a:noFill/>
        </p:spPr>
      </p:pic>
      <p:pic>
        <p:nvPicPr>
          <p:cNvPr id="8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371600"/>
            <a:ext cx="1143000" cy="1143000"/>
          </a:xfrm>
          <a:prstGeom prst="rect">
            <a:avLst/>
          </a:prstGeom>
          <a:noFill/>
        </p:spPr>
      </p:pic>
      <p:pic>
        <p:nvPicPr>
          <p:cNvPr id="9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419600"/>
            <a:ext cx="1714500" cy="1714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907892" y="2362200"/>
            <a:ext cx="123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DNS Server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10200" y="5943600"/>
            <a:ext cx="1272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Web Server</a:t>
            </a:r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5372100" y="3924300"/>
            <a:ext cx="1143000" cy="158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5638800" y="3581400"/>
            <a:ext cx="533400" cy="533400"/>
            <a:chOff x="5715000" y="2286000"/>
            <a:chExt cx="533400" cy="533400"/>
          </a:xfrm>
        </p:grpSpPr>
        <p:sp>
          <p:nvSpPr>
            <p:cNvPr id="14" name="Oval 13"/>
            <p:cNvSpPr/>
            <p:nvPr/>
          </p:nvSpPr>
          <p:spPr>
            <a:xfrm>
              <a:off x="5715000" y="228600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753100" y="2324100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6</a:t>
              </a:r>
              <a:endParaRPr lang="en-US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 Service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768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User clicks link with URL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DNS query for IP address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IP address returned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opens TCP session on port 80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TCP acknowledges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issues GET for desired web 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smtClean="0"/>
              <a:t>Server retrieves from disk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sends back in packets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File reassembled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connection closed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displays on screen</a:t>
            </a:r>
            <a:endParaRPr lang="en-US"/>
          </a:p>
        </p:txBody>
      </p:sp>
      <p:pic>
        <p:nvPicPr>
          <p:cNvPr id="7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524000"/>
            <a:ext cx="1795882" cy="1833372"/>
          </a:xfrm>
          <a:prstGeom prst="rect">
            <a:avLst/>
          </a:prstGeom>
          <a:noFill/>
        </p:spPr>
      </p:pic>
      <p:pic>
        <p:nvPicPr>
          <p:cNvPr id="8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371600"/>
            <a:ext cx="1143000" cy="1143000"/>
          </a:xfrm>
          <a:prstGeom prst="rect">
            <a:avLst/>
          </a:prstGeom>
          <a:noFill/>
        </p:spPr>
      </p:pic>
      <p:pic>
        <p:nvPicPr>
          <p:cNvPr id="9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419600"/>
            <a:ext cx="1714500" cy="1714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907892" y="2362200"/>
            <a:ext cx="123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DNS Server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10200" y="5943600"/>
            <a:ext cx="1272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Web Server</a:t>
            </a: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19800" y="5257800"/>
            <a:ext cx="457200" cy="457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7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 Service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768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User clicks link with URL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DNS query for IP address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IP address returned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opens TCP session on port 80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TCP acknowledges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issues GET for desired web 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retrieves from disk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smtClean="0"/>
              <a:t>TCP sends back in packets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File reassembled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connection closed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displays on screen</a:t>
            </a:r>
            <a:endParaRPr lang="en-US"/>
          </a:p>
        </p:txBody>
      </p:sp>
      <p:pic>
        <p:nvPicPr>
          <p:cNvPr id="7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524000"/>
            <a:ext cx="1795882" cy="1833372"/>
          </a:xfrm>
          <a:prstGeom prst="rect">
            <a:avLst/>
          </a:prstGeom>
          <a:noFill/>
        </p:spPr>
      </p:pic>
      <p:pic>
        <p:nvPicPr>
          <p:cNvPr id="8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371600"/>
            <a:ext cx="1143000" cy="1143000"/>
          </a:xfrm>
          <a:prstGeom prst="rect">
            <a:avLst/>
          </a:prstGeom>
          <a:noFill/>
        </p:spPr>
      </p:pic>
      <p:pic>
        <p:nvPicPr>
          <p:cNvPr id="9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419600"/>
            <a:ext cx="1714500" cy="1714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907892" y="2362200"/>
            <a:ext cx="123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DNS Server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10200" y="5943600"/>
            <a:ext cx="1272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Web Server</a:t>
            </a:r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5372100" y="3924300"/>
            <a:ext cx="1143000" cy="158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5638800" y="3581400"/>
            <a:ext cx="533400" cy="533400"/>
            <a:chOff x="5715000" y="2286000"/>
            <a:chExt cx="533400" cy="533400"/>
          </a:xfrm>
        </p:grpSpPr>
        <p:sp>
          <p:nvSpPr>
            <p:cNvPr id="14" name="Oval 13"/>
            <p:cNvSpPr/>
            <p:nvPr/>
          </p:nvSpPr>
          <p:spPr>
            <a:xfrm>
              <a:off x="5715000" y="228600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753100" y="2324100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8</a:t>
              </a:r>
              <a:endParaRPr 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 Service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768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User clicks link with URL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DNS query for IP address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IP address returned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opens TCP session on port 80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TCP acknowledges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issues GET for desired web 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retrieves from disk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sends back in packets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smtClean="0"/>
              <a:t>File reassembled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connection closed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displays on screen</a:t>
            </a:r>
            <a:endParaRPr lang="en-US"/>
          </a:p>
        </p:txBody>
      </p:sp>
      <p:pic>
        <p:nvPicPr>
          <p:cNvPr id="7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524000"/>
            <a:ext cx="1795882" cy="1833372"/>
          </a:xfrm>
          <a:prstGeom prst="rect">
            <a:avLst/>
          </a:prstGeom>
          <a:noFill/>
        </p:spPr>
      </p:pic>
      <p:pic>
        <p:nvPicPr>
          <p:cNvPr id="8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371600"/>
            <a:ext cx="1143000" cy="1143000"/>
          </a:xfrm>
          <a:prstGeom prst="rect">
            <a:avLst/>
          </a:prstGeom>
          <a:noFill/>
        </p:spPr>
      </p:pic>
      <p:pic>
        <p:nvPicPr>
          <p:cNvPr id="9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419600"/>
            <a:ext cx="1714500" cy="1714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907892" y="2362200"/>
            <a:ext cx="123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DNS Server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10200" y="5943600"/>
            <a:ext cx="1272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Web Server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5486400" y="2286000"/>
            <a:ext cx="533400" cy="533400"/>
            <a:chOff x="5715000" y="2286000"/>
            <a:chExt cx="533400" cy="533400"/>
          </a:xfrm>
        </p:grpSpPr>
        <p:sp>
          <p:nvSpPr>
            <p:cNvPr id="13" name="Oval 12"/>
            <p:cNvSpPr/>
            <p:nvPr/>
          </p:nvSpPr>
          <p:spPr>
            <a:xfrm>
              <a:off x="5715000" y="228600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753100" y="2324100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9</a:t>
              </a:r>
              <a:endParaRPr 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 Service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768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User clicks link with URL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DNS query for IP address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IP address returned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opens TCP session on port 80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TCP acknowledges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issues GET for desired web 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retrieves from disk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sends back in packets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File reassembled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smtClean="0"/>
              <a:t>TCP connection closed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displays on screen</a:t>
            </a:r>
            <a:endParaRPr lang="en-US"/>
          </a:p>
        </p:txBody>
      </p:sp>
      <p:pic>
        <p:nvPicPr>
          <p:cNvPr id="7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524000"/>
            <a:ext cx="1795882" cy="1833372"/>
          </a:xfrm>
          <a:prstGeom prst="rect">
            <a:avLst/>
          </a:prstGeom>
          <a:noFill/>
        </p:spPr>
      </p:pic>
      <p:pic>
        <p:nvPicPr>
          <p:cNvPr id="8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371600"/>
            <a:ext cx="1143000" cy="1143000"/>
          </a:xfrm>
          <a:prstGeom prst="rect">
            <a:avLst/>
          </a:prstGeom>
          <a:noFill/>
        </p:spPr>
      </p:pic>
      <p:pic>
        <p:nvPicPr>
          <p:cNvPr id="9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419600"/>
            <a:ext cx="1714500" cy="1714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907892" y="2362200"/>
            <a:ext cx="123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DNS Server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10200" y="5943600"/>
            <a:ext cx="1272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Web Server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5638800" y="3581400"/>
            <a:ext cx="533400" cy="533400"/>
            <a:chOff x="5715000" y="2286000"/>
            <a:chExt cx="533400" cy="533400"/>
          </a:xfrm>
        </p:grpSpPr>
        <p:sp>
          <p:nvSpPr>
            <p:cNvPr id="13" name="Oval 12"/>
            <p:cNvSpPr/>
            <p:nvPr/>
          </p:nvSpPr>
          <p:spPr>
            <a:xfrm>
              <a:off x="5715000" y="228600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753100" y="2324100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mtClean="0"/>
                <a:t>10</a:t>
              </a:r>
              <a:endParaRPr lang="en-US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 Service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768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User clicks link with URL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DNS query for IP address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IP address returned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opens TCP session on port 80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TCP acknowledges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issues GET for desired web 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Server retrieves from disk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sends back in packets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File reassembled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TCP connection closed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Browser displays on screen</a:t>
            </a:r>
            <a:endParaRPr lang="en-US"/>
          </a:p>
        </p:txBody>
      </p:sp>
      <p:pic>
        <p:nvPicPr>
          <p:cNvPr id="7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524000"/>
            <a:ext cx="1795882" cy="1833372"/>
          </a:xfrm>
          <a:prstGeom prst="rect">
            <a:avLst/>
          </a:prstGeom>
          <a:noFill/>
        </p:spPr>
      </p:pic>
      <p:pic>
        <p:nvPicPr>
          <p:cNvPr id="8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371600"/>
            <a:ext cx="1143000" cy="1143000"/>
          </a:xfrm>
          <a:prstGeom prst="rect">
            <a:avLst/>
          </a:prstGeom>
          <a:noFill/>
        </p:spPr>
      </p:pic>
      <p:pic>
        <p:nvPicPr>
          <p:cNvPr id="9" name="Picture 3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419600"/>
            <a:ext cx="1714500" cy="1714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907892" y="2362200"/>
            <a:ext cx="123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DNS Server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10200" y="5943600"/>
            <a:ext cx="1272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Web Server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5562600" y="1752600"/>
            <a:ext cx="609600" cy="2362200"/>
            <a:chOff x="5638800" y="457200"/>
            <a:chExt cx="609600" cy="2362200"/>
          </a:xfrm>
        </p:grpSpPr>
        <p:sp>
          <p:nvSpPr>
            <p:cNvPr id="13" name="Oval 12"/>
            <p:cNvSpPr/>
            <p:nvPr/>
          </p:nvSpPr>
          <p:spPr>
            <a:xfrm>
              <a:off x="5715000" y="228600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638800" y="457200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mtClean="0"/>
                <a:t>11</a:t>
              </a:r>
              <a:endParaRPr 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Demo:  Telnet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We can pretend to be a web browser:</a:t>
            </a:r>
          </a:p>
          <a:p>
            <a:pPr lvl="1"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tstream Vera Sans Mono" pitchFamily="49" charset="0"/>
              </a:rPr>
              <a:t>telnet amazon.com 80 </a:t>
            </a:r>
            <a:r>
              <a:rPr lang="en-US" i="1" smtClean="0">
                <a:solidFill>
                  <a:schemeClr val="bg1">
                    <a:lumMod val="50000"/>
                  </a:schemeClr>
                </a:solidFill>
              </a:rPr>
              <a:t>&lt;CR&gt;</a:t>
            </a:r>
            <a:endParaRPr lang="en-US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tstream Vera Sans Mono" pitchFamily="49" charset="0"/>
            </a:endParaRPr>
          </a:p>
          <a:p>
            <a:pPr lvl="1"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tstream Vera Sans Mono" pitchFamily="49" charset="0"/>
              </a:rPr>
              <a:t>GET /home.html HTTP/1.0</a:t>
            </a:r>
            <a:r>
              <a:rPr lang="en-US" smtClean="0"/>
              <a:t> </a:t>
            </a:r>
            <a:r>
              <a:rPr lang="en-US" i="1" smtClean="0">
                <a:solidFill>
                  <a:schemeClr val="bg1">
                    <a:lumMod val="50000"/>
                  </a:schemeClr>
                </a:solidFill>
              </a:rPr>
              <a:t>&lt;CR&gt;&lt;CR&gt;</a:t>
            </a:r>
          </a:p>
          <a:p>
            <a:r>
              <a:rPr lang="en-US" smtClean="0"/>
              <a:t>If we were a browser, would use the results to display the page on our screen: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50000"/>
          <a:stretch>
            <a:fillRect/>
          </a:stretch>
        </p:blipFill>
        <p:spPr bwMode="auto">
          <a:xfrm>
            <a:off x="1676400" y="4252912"/>
            <a:ext cx="7096125" cy="260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648200"/>
            <a:ext cx="220027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t="4000" r="7556" b="7111"/>
          <a:stretch>
            <a:fillRect/>
          </a:stretch>
        </p:blipFill>
        <p:spPr bwMode="auto">
          <a:xfrm>
            <a:off x="3429000" y="4800600"/>
            <a:ext cx="1981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 l="12030" r="15789"/>
          <a:stretch>
            <a:fillRect/>
          </a:stretch>
        </p:blipFill>
        <p:spPr bwMode="auto">
          <a:xfrm>
            <a:off x="1219200" y="4876800"/>
            <a:ext cx="18288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286000"/>
            <a:ext cx="200977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2209800"/>
            <a:ext cx="23336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1792</TotalTime>
  <Words>1333</Words>
  <Application>Microsoft Macintosh PowerPoint</Application>
  <PresentationFormat>On-screen Show (4:3)</PresentationFormat>
  <Paragraphs>288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World Wide Web</vt:lpstr>
      <vt:lpstr>Precursors</vt:lpstr>
      <vt:lpstr>Early Development</vt:lpstr>
      <vt:lpstr>Browser Wars!  1995-1997</vt:lpstr>
      <vt:lpstr>Web Standards</vt:lpstr>
      <vt:lpstr>Poll</vt:lpstr>
      <vt:lpstr>Uniform Resource Locators</vt:lpstr>
      <vt:lpstr>Uniform Resource Locators (2)</vt:lpstr>
      <vt:lpstr>URL Extensions</vt:lpstr>
      <vt:lpstr>Web Files on Maven</vt:lpstr>
      <vt:lpstr>What is the URL?</vt:lpstr>
      <vt:lpstr>Client-Server Architecture</vt:lpstr>
      <vt:lpstr>Page Service</vt:lpstr>
      <vt:lpstr>Page Service</vt:lpstr>
      <vt:lpstr>Page Service</vt:lpstr>
      <vt:lpstr>Page Service</vt:lpstr>
      <vt:lpstr>Page Service</vt:lpstr>
      <vt:lpstr>Page Service</vt:lpstr>
      <vt:lpstr>Page Service</vt:lpstr>
      <vt:lpstr>Page Service</vt:lpstr>
      <vt:lpstr>Page Service</vt:lpstr>
      <vt:lpstr>Page Service</vt:lpstr>
      <vt:lpstr>Page Service</vt:lpstr>
      <vt:lpstr>Demo:  Telnet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Wide Web</dc:title>
  <dc:creator>nhowe</dc:creator>
  <cp:lastModifiedBy>Sadi Evren SEKER</cp:lastModifiedBy>
  <cp:revision>84</cp:revision>
  <dcterms:created xsi:type="dcterms:W3CDTF">2010-11-01T17:46:38Z</dcterms:created>
  <dcterms:modified xsi:type="dcterms:W3CDTF">2016-09-14T18:57:30Z</dcterms:modified>
</cp:coreProperties>
</file>