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84" r:id="rId3"/>
    <p:sldId id="279" r:id="rId4"/>
    <p:sldId id="280" r:id="rId5"/>
    <p:sldId id="281" r:id="rId6"/>
    <p:sldId id="282" r:id="rId7"/>
    <p:sldId id="283" r:id="rId8"/>
    <p:sldId id="260" r:id="rId9"/>
    <p:sldId id="276" r:id="rId10"/>
    <p:sldId id="271" r:id="rId11"/>
    <p:sldId id="277" r:id="rId12"/>
    <p:sldId id="272" r:id="rId13"/>
    <p:sldId id="278" r:id="rId14"/>
    <p:sldId id="257" r:id="rId15"/>
    <p:sldId id="258" r:id="rId16"/>
    <p:sldId id="259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272" y="-2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913211-3396-4DE2-B68D-387C1FC45343}" type="datetimeFigureOut">
              <a:rPr lang="en-US" smtClean="0"/>
              <a:t>1/28/2016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2F8DA4-1ACF-409D-A0CA-BA8BADED15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388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smtClean="0"/>
              <a:t>192.168.X.X</a:t>
            </a:r>
            <a:r>
              <a:rPr lang="en-US" smtClean="0"/>
              <a:t>, 10.X.X.X, 172.16.0.0-172.31.255.255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C9405-4CE3-4081-99D7-8249EA50C09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5516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89BB6-8210-408D-B752-B4D2BB198B3A}" type="datetimeFigureOut">
              <a:rPr lang="en-US" smtClean="0"/>
              <a:pPr/>
              <a:t>1/28/2016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C0D8-62F5-4AED-8578-D9E2735905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89BB6-8210-408D-B752-B4D2BB198B3A}" type="datetimeFigureOut">
              <a:rPr lang="en-US" smtClean="0"/>
              <a:pPr/>
              <a:t>1/28/2016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C0D8-62F5-4AED-8578-D9E2735905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89BB6-8210-408D-B752-B4D2BB198B3A}" type="datetimeFigureOut">
              <a:rPr lang="en-US" smtClean="0"/>
              <a:pPr/>
              <a:t>1/28/2016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C0D8-62F5-4AED-8578-D9E2735905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89BB6-8210-408D-B752-B4D2BB198B3A}" type="datetimeFigureOut">
              <a:rPr lang="en-US" smtClean="0"/>
              <a:pPr/>
              <a:t>1/28/2016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C0D8-62F5-4AED-8578-D9E2735905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89BB6-8210-408D-B752-B4D2BB198B3A}" type="datetimeFigureOut">
              <a:rPr lang="en-US" smtClean="0"/>
              <a:pPr/>
              <a:t>1/28/2016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C0D8-62F5-4AED-8578-D9E2735905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89BB6-8210-408D-B752-B4D2BB198B3A}" type="datetimeFigureOut">
              <a:rPr lang="en-US" smtClean="0"/>
              <a:pPr/>
              <a:t>1/28/2016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C0D8-62F5-4AED-8578-D9E2735905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89BB6-8210-408D-B752-B4D2BB198B3A}" type="datetimeFigureOut">
              <a:rPr lang="en-US" smtClean="0"/>
              <a:pPr/>
              <a:t>1/28/2016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C0D8-62F5-4AED-8578-D9E2735905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89BB6-8210-408D-B752-B4D2BB198B3A}" type="datetimeFigureOut">
              <a:rPr lang="en-US" smtClean="0"/>
              <a:pPr/>
              <a:t>1/28/2016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C0D8-62F5-4AED-8578-D9E2735905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89BB6-8210-408D-B752-B4D2BB198B3A}" type="datetimeFigureOut">
              <a:rPr lang="en-US" smtClean="0"/>
              <a:pPr/>
              <a:t>1/28/2016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C0D8-62F5-4AED-8578-D9E2735905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89BB6-8210-408D-B752-B4D2BB198B3A}" type="datetimeFigureOut">
              <a:rPr lang="en-US" smtClean="0"/>
              <a:pPr/>
              <a:t>1/28/2016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C0D8-62F5-4AED-8578-D9E2735905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89BB6-8210-408D-B752-B4D2BB198B3A}" type="datetimeFigureOut">
              <a:rPr lang="en-US" smtClean="0"/>
              <a:pPr/>
              <a:t>1/28/2016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C0D8-62F5-4AED-8578-D9E2735905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289BB6-8210-408D-B752-B4D2BB198B3A}" type="datetimeFigureOut">
              <a:rPr lang="en-US" smtClean="0"/>
              <a:pPr/>
              <a:t>1/28/2016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E2C0D8-62F5-4AED-8578-D9E27359056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mathsisfun.com/binary-decimal-hexadecimal-converter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maven.smith.edu/~nhowe/teaching/csc102/Labs/traceroute.html" TargetMode="External"/><Relationship Id="rId2" Type="http://schemas.openxmlformats.org/officeDocument/2006/relationships/hyperlink" Target="http://maven.smith.edu/~nhowe/teaching/csc102/Labs/ping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Internet Protocol</a:t>
            </a:r>
            <a:br>
              <a:rPr lang="en-US" dirty="0"/>
            </a:br>
            <a:r>
              <a:rPr lang="en-US" dirty="0"/>
              <a:t>&amp; Domain N</a:t>
            </a:r>
            <a:r>
              <a:rPr lang="en-US" dirty="0" smtClean="0"/>
              <a:t>ame System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CSC 102 Lecture </a:t>
            </a:r>
            <a:r>
              <a:rPr lang="en-US" dirty="0" smtClean="0"/>
              <a:t>2b</a:t>
            </a:r>
            <a:endParaRPr lang="en-US" dirty="0" smtClean="0"/>
          </a:p>
          <a:p>
            <a:r>
              <a:rPr lang="en-US" dirty="0" smtClean="0"/>
              <a:t>Nicholas R. Howe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IP Packet Specifics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4958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Header</a:t>
            </a:r>
            <a:r>
              <a:rPr lang="en-US" dirty="0" smtClean="0"/>
              <a:t> is usually 20 bytes long</a:t>
            </a:r>
          </a:p>
          <a:p>
            <a:pPr lvl="1"/>
            <a:r>
              <a:rPr lang="en-US" dirty="0" smtClean="0"/>
              <a:t>160 bits</a:t>
            </a:r>
          </a:p>
          <a:p>
            <a:pPr lvl="1"/>
            <a:r>
              <a:rPr lang="en-US" dirty="0" smtClean="0"/>
              <a:t>40 hexadecimal digits</a:t>
            </a:r>
          </a:p>
          <a:p>
            <a:r>
              <a:rPr lang="en-US" dirty="0" smtClean="0"/>
              <a:t>Split </a:t>
            </a:r>
            <a:r>
              <a:rPr lang="en-US" smtClean="0"/>
              <a:t>into </a:t>
            </a:r>
            <a:r>
              <a:rPr lang="en-US" smtClean="0"/>
              <a:t>data fields </a:t>
            </a:r>
            <a:r>
              <a:rPr lang="en-US" dirty="0" smtClean="0"/>
              <a:t>of varying length</a:t>
            </a:r>
          </a:p>
          <a:p>
            <a:pPr lvl="1"/>
            <a:r>
              <a:rPr lang="en-US" dirty="0" smtClean="0"/>
              <a:t>TTL is bits 64-71</a:t>
            </a:r>
          </a:p>
          <a:p>
            <a:pPr lvl="1"/>
            <a:r>
              <a:rPr lang="en-US" dirty="0" smtClean="0"/>
              <a:t>Source IP is 96-127</a:t>
            </a:r>
          </a:p>
          <a:p>
            <a:pPr lvl="1"/>
            <a:r>
              <a:rPr lang="en-US" dirty="0" smtClean="0"/>
              <a:t>Destination IP is 128-159</a:t>
            </a:r>
          </a:p>
          <a:p>
            <a:r>
              <a:rPr lang="en-US" dirty="0" smtClean="0">
                <a:hlinkClick r:id="rId2"/>
              </a:rPr>
              <a:t>Converter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4495800"/>
            <a:ext cx="36576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C:\Documents and Settings\nhowe\Local Settings\Temporary Internet Files\Content.IE5\6HZKGNN8\MC900415144[1].wmf"/>
          <p:cNvPicPr>
            <a:picLocks noChangeAspect="1" noChangeArrowheads="1"/>
          </p:cNvPicPr>
          <p:nvPr/>
        </p:nvPicPr>
        <p:blipFill>
          <a:blip r:embed="rId4" cstate="print"/>
          <a:srcRect l="36201" t="33064" r="42079" b="53710"/>
          <a:stretch>
            <a:fillRect/>
          </a:stretch>
        </p:blipFill>
        <p:spPr bwMode="auto">
          <a:xfrm>
            <a:off x="6629400" y="1600200"/>
            <a:ext cx="457200" cy="4572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6477000" y="1600200"/>
            <a:ext cx="152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629400" y="1600200"/>
            <a:ext cx="4572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5181600" y="2187038"/>
            <a:ext cx="1089660" cy="8609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239361" y="2187038"/>
            <a:ext cx="1142639" cy="8609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029200" y="3075801"/>
            <a:ext cx="37465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01100010101110010110010001010011001101001001…</a:t>
            </a:r>
            <a:endParaRPr lang="en-US" sz="1200" dirty="0"/>
          </a:p>
        </p:txBody>
      </p:sp>
      <p:grpSp>
        <p:nvGrpSpPr>
          <p:cNvPr id="26" name="Group 25"/>
          <p:cNvGrpSpPr/>
          <p:nvPr/>
        </p:nvGrpSpPr>
        <p:grpSpPr>
          <a:xfrm>
            <a:off x="5105400" y="3270766"/>
            <a:ext cx="304800" cy="381000"/>
            <a:chOff x="5715000" y="3276600"/>
            <a:chExt cx="304800" cy="228600"/>
          </a:xfrm>
        </p:grpSpPr>
        <p:cxnSp>
          <p:nvCxnSpPr>
            <p:cNvPr id="27" name="Straight Connector 26"/>
            <p:cNvCxnSpPr/>
            <p:nvPr/>
          </p:nvCxnSpPr>
          <p:spPr>
            <a:xfrm>
              <a:off x="5715000" y="3276600"/>
              <a:ext cx="1524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H="1">
              <a:off x="5867400" y="3276600"/>
              <a:ext cx="1524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TextBox 52"/>
          <p:cNvSpPr txBox="1"/>
          <p:nvPr/>
        </p:nvSpPr>
        <p:spPr>
          <a:xfrm>
            <a:off x="5105400" y="3581400"/>
            <a:ext cx="35958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    2   B    9    6   4    5    3   3    4   9…</a:t>
            </a:r>
            <a:endParaRPr lang="en-US" dirty="0"/>
          </a:p>
        </p:txBody>
      </p:sp>
      <p:sp>
        <p:nvSpPr>
          <p:cNvPr id="54" name="Rectangle 53"/>
          <p:cNvSpPr/>
          <p:nvPr/>
        </p:nvSpPr>
        <p:spPr>
          <a:xfrm>
            <a:off x="8610600" y="4648200"/>
            <a:ext cx="15240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ight Brace 54"/>
          <p:cNvSpPr/>
          <p:nvPr/>
        </p:nvSpPr>
        <p:spPr>
          <a:xfrm rot="5400000">
            <a:off x="6819900" y="4533900"/>
            <a:ext cx="152400" cy="35814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/>
          <p:cNvSpPr txBox="1"/>
          <p:nvPr/>
        </p:nvSpPr>
        <p:spPr>
          <a:xfrm>
            <a:off x="5046345" y="6324600"/>
            <a:ext cx="3728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32 bits/ 4 bytes / 8 hexadecimal digits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6323996" y="1542978"/>
            <a:ext cx="869671" cy="604654"/>
            <a:chOff x="5315022" y="1733478"/>
            <a:chExt cx="869671" cy="604654"/>
          </a:xfrm>
        </p:grpSpPr>
        <p:sp>
          <p:nvSpPr>
            <p:cNvPr id="4" name="TextBox 3"/>
            <p:cNvSpPr txBox="1"/>
            <p:nvPr/>
          </p:nvSpPr>
          <p:spPr>
            <a:xfrm rot="16200000">
              <a:off x="5143500" y="1905000"/>
              <a:ext cx="604653" cy="261610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tx2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050" dirty="0" smtClean="0"/>
                <a:t>Header</a:t>
              </a:r>
              <a:endParaRPr lang="en-US" sz="1050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5576632" y="1733478"/>
              <a:ext cx="595568" cy="60465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 rot="19175803">
              <a:off x="5564139" y="1851138"/>
              <a:ext cx="6205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Data</a:t>
              </a:r>
              <a:endParaRPr lang="en-US" dirty="0"/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5411189" y="3270766"/>
            <a:ext cx="304800" cy="381000"/>
            <a:chOff x="5715000" y="3276600"/>
            <a:chExt cx="304800" cy="228600"/>
          </a:xfrm>
        </p:grpSpPr>
        <p:cxnSp>
          <p:nvCxnSpPr>
            <p:cNvPr id="58" name="Straight Connector 57"/>
            <p:cNvCxnSpPr/>
            <p:nvPr/>
          </p:nvCxnSpPr>
          <p:spPr>
            <a:xfrm>
              <a:off x="5715000" y="3276600"/>
              <a:ext cx="1524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flipH="1">
              <a:off x="5867400" y="3276600"/>
              <a:ext cx="1524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59"/>
          <p:cNvGrpSpPr/>
          <p:nvPr/>
        </p:nvGrpSpPr>
        <p:grpSpPr>
          <a:xfrm>
            <a:off x="5716978" y="3270766"/>
            <a:ext cx="304800" cy="381000"/>
            <a:chOff x="5715000" y="3276600"/>
            <a:chExt cx="304800" cy="228600"/>
          </a:xfrm>
        </p:grpSpPr>
        <p:cxnSp>
          <p:nvCxnSpPr>
            <p:cNvPr id="61" name="Straight Connector 60"/>
            <p:cNvCxnSpPr/>
            <p:nvPr/>
          </p:nvCxnSpPr>
          <p:spPr>
            <a:xfrm>
              <a:off x="5715000" y="3276600"/>
              <a:ext cx="1524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flipH="1">
              <a:off x="5867400" y="3276600"/>
              <a:ext cx="1524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/>
          <p:cNvGrpSpPr/>
          <p:nvPr/>
        </p:nvGrpSpPr>
        <p:grpSpPr>
          <a:xfrm>
            <a:off x="6022767" y="3270766"/>
            <a:ext cx="304800" cy="381000"/>
            <a:chOff x="5715000" y="3276600"/>
            <a:chExt cx="304800" cy="228600"/>
          </a:xfrm>
        </p:grpSpPr>
        <p:cxnSp>
          <p:nvCxnSpPr>
            <p:cNvPr id="64" name="Straight Connector 63"/>
            <p:cNvCxnSpPr/>
            <p:nvPr/>
          </p:nvCxnSpPr>
          <p:spPr>
            <a:xfrm>
              <a:off x="5715000" y="3276600"/>
              <a:ext cx="1524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flipH="1">
              <a:off x="5867400" y="3276600"/>
              <a:ext cx="1524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Group 65"/>
          <p:cNvGrpSpPr/>
          <p:nvPr/>
        </p:nvGrpSpPr>
        <p:grpSpPr>
          <a:xfrm>
            <a:off x="6328556" y="3270766"/>
            <a:ext cx="304800" cy="381000"/>
            <a:chOff x="5715000" y="3276600"/>
            <a:chExt cx="304800" cy="228600"/>
          </a:xfrm>
        </p:grpSpPr>
        <p:cxnSp>
          <p:nvCxnSpPr>
            <p:cNvPr id="67" name="Straight Connector 66"/>
            <p:cNvCxnSpPr/>
            <p:nvPr/>
          </p:nvCxnSpPr>
          <p:spPr>
            <a:xfrm>
              <a:off x="5715000" y="3276600"/>
              <a:ext cx="1524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flipH="1">
              <a:off x="5867400" y="3276600"/>
              <a:ext cx="1524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Group 68"/>
          <p:cNvGrpSpPr/>
          <p:nvPr/>
        </p:nvGrpSpPr>
        <p:grpSpPr>
          <a:xfrm>
            <a:off x="6634345" y="3270766"/>
            <a:ext cx="304800" cy="381000"/>
            <a:chOff x="5715000" y="3276600"/>
            <a:chExt cx="304800" cy="228600"/>
          </a:xfrm>
        </p:grpSpPr>
        <p:cxnSp>
          <p:nvCxnSpPr>
            <p:cNvPr id="70" name="Straight Connector 69"/>
            <p:cNvCxnSpPr/>
            <p:nvPr/>
          </p:nvCxnSpPr>
          <p:spPr>
            <a:xfrm>
              <a:off x="5715000" y="3276600"/>
              <a:ext cx="1524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flipH="1">
              <a:off x="5867400" y="3276600"/>
              <a:ext cx="1524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Group 71"/>
          <p:cNvGrpSpPr/>
          <p:nvPr/>
        </p:nvGrpSpPr>
        <p:grpSpPr>
          <a:xfrm>
            <a:off x="6940134" y="3270766"/>
            <a:ext cx="304800" cy="381000"/>
            <a:chOff x="5715000" y="3276600"/>
            <a:chExt cx="304800" cy="228600"/>
          </a:xfrm>
        </p:grpSpPr>
        <p:cxnSp>
          <p:nvCxnSpPr>
            <p:cNvPr id="73" name="Straight Connector 72"/>
            <p:cNvCxnSpPr/>
            <p:nvPr/>
          </p:nvCxnSpPr>
          <p:spPr>
            <a:xfrm>
              <a:off x="5715000" y="3276600"/>
              <a:ext cx="1524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flipH="1">
              <a:off x="5867400" y="3276600"/>
              <a:ext cx="1524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oup 74"/>
          <p:cNvGrpSpPr/>
          <p:nvPr/>
        </p:nvGrpSpPr>
        <p:grpSpPr>
          <a:xfrm>
            <a:off x="7245923" y="3270766"/>
            <a:ext cx="304800" cy="381000"/>
            <a:chOff x="5715000" y="3276600"/>
            <a:chExt cx="304800" cy="228600"/>
          </a:xfrm>
        </p:grpSpPr>
        <p:cxnSp>
          <p:nvCxnSpPr>
            <p:cNvPr id="76" name="Straight Connector 75"/>
            <p:cNvCxnSpPr/>
            <p:nvPr/>
          </p:nvCxnSpPr>
          <p:spPr>
            <a:xfrm>
              <a:off x="5715000" y="3276600"/>
              <a:ext cx="1524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flipH="1">
              <a:off x="5867400" y="3276600"/>
              <a:ext cx="1524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Group 77"/>
          <p:cNvGrpSpPr/>
          <p:nvPr/>
        </p:nvGrpSpPr>
        <p:grpSpPr>
          <a:xfrm>
            <a:off x="7551712" y="3270766"/>
            <a:ext cx="304800" cy="381000"/>
            <a:chOff x="5715000" y="3276600"/>
            <a:chExt cx="304800" cy="228600"/>
          </a:xfrm>
        </p:grpSpPr>
        <p:cxnSp>
          <p:nvCxnSpPr>
            <p:cNvPr id="79" name="Straight Connector 78"/>
            <p:cNvCxnSpPr/>
            <p:nvPr/>
          </p:nvCxnSpPr>
          <p:spPr>
            <a:xfrm>
              <a:off x="5715000" y="3276600"/>
              <a:ext cx="1524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flipH="1">
              <a:off x="5867400" y="3276600"/>
              <a:ext cx="1524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Group 80"/>
          <p:cNvGrpSpPr/>
          <p:nvPr/>
        </p:nvGrpSpPr>
        <p:grpSpPr>
          <a:xfrm>
            <a:off x="7857501" y="3270766"/>
            <a:ext cx="304800" cy="381000"/>
            <a:chOff x="5715000" y="3276600"/>
            <a:chExt cx="304800" cy="228600"/>
          </a:xfrm>
        </p:grpSpPr>
        <p:cxnSp>
          <p:nvCxnSpPr>
            <p:cNvPr id="82" name="Straight Connector 81"/>
            <p:cNvCxnSpPr/>
            <p:nvPr/>
          </p:nvCxnSpPr>
          <p:spPr>
            <a:xfrm>
              <a:off x="5715000" y="3276600"/>
              <a:ext cx="1524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flipH="1">
              <a:off x="5867400" y="3276600"/>
              <a:ext cx="1524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" name="Group 83"/>
          <p:cNvGrpSpPr/>
          <p:nvPr/>
        </p:nvGrpSpPr>
        <p:grpSpPr>
          <a:xfrm>
            <a:off x="8163286" y="3270766"/>
            <a:ext cx="304800" cy="381000"/>
            <a:chOff x="5715000" y="3276600"/>
            <a:chExt cx="304800" cy="228600"/>
          </a:xfrm>
        </p:grpSpPr>
        <p:cxnSp>
          <p:nvCxnSpPr>
            <p:cNvPr id="85" name="Straight Connector 84"/>
            <p:cNvCxnSpPr/>
            <p:nvPr/>
          </p:nvCxnSpPr>
          <p:spPr>
            <a:xfrm>
              <a:off x="5715000" y="3276600"/>
              <a:ext cx="1524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flipH="1">
              <a:off x="5867400" y="3276600"/>
              <a:ext cx="1524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16015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Activities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hlinkClick r:id="rId2"/>
              </a:rPr>
              <a:t>Ping lab</a:t>
            </a:r>
            <a:endParaRPr lang="en-US" smtClean="0"/>
          </a:p>
          <a:p>
            <a:endParaRPr lang="en-US" smtClean="0">
              <a:hlinkClick r:id="rId3"/>
            </a:endParaRPr>
          </a:p>
          <a:p>
            <a:endParaRPr lang="en-US">
              <a:hlinkClick r:id="rId3"/>
            </a:endParaRPr>
          </a:p>
          <a:p>
            <a:endParaRPr lang="en-US" smtClean="0">
              <a:hlinkClick r:id=""/>
            </a:endParaRPr>
          </a:p>
          <a:p>
            <a:r>
              <a:rPr lang="en-US" smtClean="0">
                <a:hlinkClick r:id=""/>
              </a:rPr>
              <a:t>Traceroute lab</a:t>
            </a:r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2200" y="1447800"/>
            <a:ext cx="213360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86200" y="4038600"/>
            <a:ext cx="4381500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89709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Address Availability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mtClean="0"/>
              <a:t>Q.  4 bytes in IP address.  How many addresses?</a:t>
            </a:r>
          </a:p>
          <a:p>
            <a:pPr>
              <a:buNone/>
            </a:pPr>
            <a:r>
              <a:rPr lang="en-US" smtClean="0"/>
              <a:t>A. 2</a:t>
            </a:r>
            <a:r>
              <a:rPr lang="en-US" baseline="30000" smtClean="0"/>
              <a:t>32</a:t>
            </a:r>
            <a:r>
              <a:rPr lang="en-US" smtClean="0"/>
              <a:t> adresses, or about 4 billion</a:t>
            </a:r>
          </a:p>
          <a:p>
            <a:pPr lvl="1"/>
            <a:r>
              <a:rPr lang="en-US" smtClean="0"/>
              <a:t>Many allocated &amp; unused (Smith has 65536)</a:t>
            </a:r>
          </a:p>
          <a:p>
            <a:pPr lvl="1"/>
            <a:r>
              <a:rPr lang="en-US" smtClean="0"/>
              <a:t>More internet capable devices (e.g., smartphones)</a:t>
            </a:r>
          </a:p>
          <a:p>
            <a:pPr>
              <a:buNone/>
            </a:pPr>
            <a:endParaRPr lang="en-US" sz="1800" smtClean="0"/>
          </a:p>
          <a:p>
            <a:pPr algn="ctr">
              <a:buNone/>
            </a:pPr>
            <a:r>
              <a:rPr lang="en-US" smtClean="0"/>
              <a:t>We are running out of IP addresses!</a:t>
            </a:r>
          </a:p>
          <a:p>
            <a:pPr algn="ctr">
              <a:buNone/>
            </a:pPr>
            <a:r>
              <a:rPr lang="en-US" smtClean="0"/>
              <a:t>What can be done?</a:t>
            </a:r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4800600"/>
            <a:ext cx="1456362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4743450"/>
            <a:ext cx="2819400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/>
        </p:nvCxnSpPr>
        <p:spPr>
          <a:xfrm>
            <a:off x="2286000" y="4267200"/>
            <a:ext cx="1752600" cy="381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 rot="21373694">
            <a:off x="2683290" y="3746361"/>
            <a:ext cx="27178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smtClean="0"/>
              <a:t>have run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288952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(Partial) Solution #1:  DHCP  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DHCP = Dynamic Host Configuration Protocol</a:t>
            </a:r>
          </a:p>
          <a:p>
            <a:pPr lvl="1"/>
            <a:r>
              <a:rPr lang="en-US" smtClean="0"/>
              <a:t>Each host requests </a:t>
            </a:r>
            <a:r>
              <a:rPr lang="en-US" b="1" smtClean="0"/>
              <a:t>local IP address</a:t>
            </a:r>
            <a:r>
              <a:rPr lang="en-US" smtClean="0"/>
              <a:t> from a pool</a:t>
            </a:r>
          </a:p>
          <a:p>
            <a:pPr lvl="1"/>
            <a:r>
              <a:rPr lang="en-US" smtClean="0"/>
              <a:t>Addresses are “leased” not “owned”</a:t>
            </a:r>
            <a:endParaRPr lang="en-US"/>
          </a:p>
        </p:txBody>
      </p:sp>
      <p:pic>
        <p:nvPicPr>
          <p:cNvPr id="3075" name="Picture 3" descr="C:\Users\nhowe\AppData\Local\Microsoft\Windows\Temporary Internet Files\Content.IE5\ZRS3FP29\MC900432565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5257800"/>
            <a:ext cx="1828572" cy="1828572"/>
          </a:xfrm>
          <a:prstGeom prst="rect">
            <a:avLst/>
          </a:prstGeom>
          <a:noFill/>
        </p:spPr>
      </p:pic>
      <p:pic>
        <p:nvPicPr>
          <p:cNvPr id="3076" name="Picture 4" descr="C:\Users\nhowe\AppData\Local\Microsoft\Windows\Temporary Internet Files\Content.IE5\VEC5BT1L\MC900434845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3657600"/>
            <a:ext cx="1714500" cy="1714500"/>
          </a:xfrm>
          <a:prstGeom prst="rect">
            <a:avLst/>
          </a:prstGeom>
          <a:noFill/>
        </p:spPr>
      </p:pic>
      <p:sp>
        <p:nvSpPr>
          <p:cNvPr id="8" name="Cloud 7"/>
          <p:cNvSpPr/>
          <p:nvPr/>
        </p:nvSpPr>
        <p:spPr>
          <a:xfrm>
            <a:off x="7391400" y="3886200"/>
            <a:ext cx="2819400" cy="373380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TextBox 8"/>
          <p:cNvSpPr txBox="1"/>
          <p:nvPr/>
        </p:nvSpPr>
        <p:spPr>
          <a:xfrm>
            <a:off x="7620000" y="5562600"/>
            <a:ext cx="12668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smtClean="0"/>
              <a:t>Internet </a:t>
            </a:r>
          </a:p>
        </p:txBody>
      </p:sp>
      <p:cxnSp>
        <p:nvCxnSpPr>
          <p:cNvPr id="11" name="Straight Connector 10"/>
          <p:cNvCxnSpPr>
            <a:endCxn id="8" idx="2"/>
          </p:cNvCxnSpPr>
          <p:nvPr/>
        </p:nvCxnSpPr>
        <p:spPr>
          <a:xfrm>
            <a:off x="5410200" y="5105400"/>
            <a:ext cx="1989945" cy="6477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057400" y="4038600"/>
            <a:ext cx="1410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215.68.17.67</a:t>
            </a:r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514600" y="5943600"/>
            <a:ext cx="1527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215.68.17.114</a:t>
            </a:r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257800" y="4724400"/>
            <a:ext cx="12939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215.68.17.0</a:t>
            </a:r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 rot="10800000" flipV="1">
            <a:off x="2286000" y="5029200"/>
            <a:ext cx="1447800" cy="838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10800000">
            <a:off x="1905000" y="4572000"/>
            <a:ext cx="1828800" cy="45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4" descr="C:\Users\nhowe\AppData\Local\Microsoft\Windows\Temporary Internet Files\Content.IE5\VEC5BT1L\MC900434845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0" y="3962400"/>
            <a:ext cx="1714500" cy="1714500"/>
          </a:xfrm>
          <a:prstGeom prst="rect">
            <a:avLst/>
          </a:prstGeom>
          <a:noFill/>
        </p:spPr>
      </p:pic>
      <p:sp>
        <p:nvSpPr>
          <p:cNvPr id="26" name="TextBox 25"/>
          <p:cNvSpPr txBox="1"/>
          <p:nvPr/>
        </p:nvSpPr>
        <p:spPr>
          <a:xfrm>
            <a:off x="4495800" y="3810000"/>
            <a:ext cx="24862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i="1" smtClean="0"/>
              <a:t>DHCP server hands out</a:t>
            </a:r>
          </a:p>
          <a:p>
            <a:pPr algn="ctr"/>
            <a:r>
              <a:rPr lang="en-US" i="1" smtClean="0"/>
              <a:t>IP addresses from a pool</a:t>
            </a:r>
            <a:endParaRPr lang="en-US" i="1"/>
          </a:p>
        </p:txBody>
      </p:sp>
    </p:spTree>
    <p:extLst>
      <p:ext uri="{BB962C8B-B14F-4D97-AF65-F5344CB8AC3E}">
        <p14:creationId xmlns:p14="http://schemas.microsoft.com/office/powerpoint/2010/main" val="2861658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Solution #1:  DHCP + NAT 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NAT = Network Address Translation</a:t>
            </a:r>
          </a:p>
          <a:p>
            <a:pPr lvl="1"/>
            <a:r>
              <a:rPr lang="en-US" smtClean="0"/>
              <a:t>DHCP server has only “real” IP address</a:t>
            </a:r>
          </a:p>
          <a:p>
            <a:pPr lvl="1"/>
            <a:r>
              <a:rPr lang="en-US" smtClean="0"/>
              <a:t>Assigns fake addresses in special reserved blocks</a:t>
            </a:r>
          </a:p>
          <a:p>
            <a:pPr lvl="1"/>
            <a:r>
              <a:rPr lang="en-US" b="1" smtClean="0"/>
              <a:t>Alters addresses</a:t>
            </a:r>
            <a:r>
              <a:rPr lang="en-US" smtClean="0"/>
              <a:t> on inbound/outbound packets</a:t>
            </a:r>
          </a:p>
        </p:txBody>
      </p:sp>
      <p:pic>
        <p:nvPicPr>
          <p:cNvPr id="3075" name="Picture 3" descr="C:\Users\nhowe\AppData\Local\Microsoft\Windows\Temporary Internet Files\Content.IE5\ZRS3FP29\MC900432565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5257800"/>
            <a:ext cx="1828572" cy="1828572"/>
          </a:xfrm>
          <a:prstGeom prst="rect">
            <a:avLst/>
          </a:prstGeom>
          <a:noFill/>
        </p:spPr>
      </p:pic>
      <p:pic>
        <p:nvPicPr>
          <p:cNvPr id="3076" name="Picture 4" descr="C:\Users\nhowe\AppData\Local\Microsoft\Windows\Temporary Internet Files\Content.IE5\VEC5BT1L\MC900434845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3657600"/>
            <a:ext cx="1714500" cy="1714500"/>
          </a:xfrm>
          <a:prstGeom prst="rect">
            <a:avLst/>
          </a:prstGeom>
          <a:noFill/>
        </p:spPr>
      </p:pic>
      <p:pic>
        <p:nvPicPr>
          <p:cNvPr id="3077" name="Picture 5" descr="C:\Users\nhowe\AppData\Local\Microsoft\Windows\Temporary Internet Files\Content.IE5\SNZFC3GZ\MC900432567[1]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33800" y="3962400"/>
            <a:ext cx="1828572" cy="1828572"/>
          </a:xfrm>
          <a:prstGeom prst="rect">
            <a:avLst/>
          </a:prstGeom>
          <a:noFill/>
        </p:spPr>
      </p:pic>
      <p:sp>
        <p:nvSpPr>
          <p:cNvPr id="8" name="Cloud 7"/>
          <p:cNvSpPr/>
          <p:nvPr/>
        </p:nvSpPr>
        <p:spPr>
          <a:xfrm>
            <a:off x="7391400" y="3886200"/>
            <a:ext cx="2819400" cy="373380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TextBox 8"/>
          <p:cNvSpPr txBox="1"/>
          <p:nvPr/>
        </p:nvSpPr>
        <p:spPr>
          <a:xfrm>
            <a:off x="7620000" y="5562600"/>
            <a:ext cx="12668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smtClean="0"/>
              <a:t>Internet </a:t>
            </a:r>
          </a:p>
        </p:txBody>
      </p:sp>
      <p:cxnSp>
        <p:nvCxnSpPr>
          <p:cNvPr id="11" name="Straight Connector 10"/>
          <p:cNvCxnSpPr>
            <a:endCxn id="8" idx="2"/>
          </p:cNvCxnSpPr>
          <p:nvPr/>
        </p:nvCxnSpPr>
        <p:spPr>
          <a:xfrm>
            <a:off x="5410200" y="5105400"/>
            <a:ext cx="1989945" cy="6477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057400" y="4038600"/>
            <a:ext cx="12939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192.168.1.1</a:t>
            </a:r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514600" y="5943600"/>
            <a:ext cx="12939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192.168.1.2</a:t>
            </a:r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257800" y="4724400"/>
            <a:ext cx="136402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215.68.17.0</a:t>
            </a:r>
          </a:p>
          <a:p>
            <a:r>
              <a:rPr lang="en-US" sz="1200" smtClean="0"/>
              <a:t>(outward facing IP)</a:t>
            </a:r>
            <a:endParaRPr lang="en-US" sz="1200"/>
          </a:p>
        </p:txBody>
      </p:sp>
      <p:cxnSp>
        <p:nvCxnSpPr>
          <p:cNvPr id="18" name="Straight Connector 17"/>
          <p:cNvCxnSpPr/>
          <p:nvPr/>
        </p:nvCxnSpPr>
        <p:spPr>
          <a:xfrm rot="10800000" flipV="1">
            <a:off x="2286000" y="5029200"/>
            <a:ext cx="1447800" cy="838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10800000">
            <a:off x="1905000" y="4572000"/>
            <a:ext cx="1828800" cy="45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276600" y="5105400"/>
            <a:ext cx="129394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192.168.1.0</a:t>
            </a:r>
          </a:p>
          <a:p>
            <a:r>
              <a:rPr lang="en-US" sz="1200" smtClean="0"/>
              <a:t>(inward facing IP)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91000" y="3962400"/>
            <a:ext cx="220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smtClean="0"/>
              <a:t>Home routers offer DHCP with NAT</a:t>
            </a:r>
            <a:endParaRPr lang="en-US" i="1"/>
          </a:p>
        </p:txBody>
      </p:sp>
    </p:spTree>
    <p:extLst>
      <p:ext uri="{BB962C8B-B14F-4D97-AF65-F5344CB8AC3E}">
        <p14:creationId xmlns:p14="http://schemas.microsoft.com/office/powerpoint/2010/main" val="4100155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Solution #2:  IPv6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New internet protocol uses </a:t>
            </a:r>
            <a:r>
              <a:rPr lang="en-US" dirty="0" smtClean="0"/>
              <a:t>16 </a:t>
            </a:r>
            <a:r>
              <a:rPr lang="en-US" dirty="0" smtClean="0"/>
              <a:t>byte addresses</a:t>
            </a:r>
          </a:p>
          <a:p>
            <a:pPr lvl="1"/>
            <a:r>
              <a:rPr lang="en-US" dirty="0" smtClean="0"/>
              <a:t>2</a:t>
            </a:r>
            <a:r>
              <a:rPr lang="en-US" baseline="30000" dirty="0" smtClean="0"/>
              <a:t>12</a:t>
            </a:r>
            <a:r>
              <a:rPr lang="en-US" baseline="30000" dirty="0" smtClean="0"/>
              <a:t>8</a:t>
            </a:r>
            <a:r>
              <a:rPr lang="en-US" dirty="0" smtClean="0"/>
              <a:t> </a:t>
            </a:r>
            <a:r>
              <a:rPr lang="en-US" dirty="0" smtClean="0"/>
              <a:t>addresses:  will we ever run out?</a:t>
            </a:r>
          </a:p>
          <a:p>
            <a:pPr lvl="1"/>
            <a:r>
              <a:rPr lang="en-US" dirty="0" smtClean="0"/>
              <a:t>Main problem:  how to switch over</a:t>
            </a:r>
            <a:endParaRPr lang="en-US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3505200"/>
            <a:ext cx="4000500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82868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Domain Names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mtClean="0"/>
              <a:t>Domain names: alternate host identification for human convenience (added in 1983)</a:t>
            </a:r>
            <a:endParaRPr lang="en-US"/>
          </a:p>
          <a:p>
            <a:endParaRPr lang="en-US" smtClean="0"/>
          </a:p>
          <a:p>
            <a:endParaRPr lang="en-US"/>
          </a:p>
          <a:p>
            <a:endParaRPr lang="en-US" smtClean="0"/>
          </a:p>
          <a:p>
            <a:r>
              <a:rPr lang="en-US" smtClean="0"/>
              <a:t>Each valid domain string corresponds to some IP address representing a host</a:t>
            </a:r>
          </a:p>
          <a:p>
            <a:pPr lvl="1"/>
            <a:r>
              <a:rPr lang="en-US" sz="2400" smtClean="0"/>
              <a:t>TLD are categories (.com, .org) or countries (.us, .cn)</a:t>
            </a:r>
          </a:p>
          <a:p>
            <a:pPr lvl="1"/>
            <a:r>
              <a:rPr lang="en-US" sz="2400" smtClean="0"/>
              <a:t>Domains correspond to owners/entities (traditionally!)</a:t>
            </a:r>
          </a:p>
          <a:p>
            <a:pPr lvl="1"/>
            <a:r>
              <a:rPr lang="en-US" sz="2400" smtClean="0"/>
              <a:t>Subdomains at the discretion of each domain owner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52800" y="2438400"/>
            <a:ext cx="23439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cs.smith.edu</a:t>
            </a:r>
            <a:endParaRPr lang="en-US" sz="3200" b="1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ular Callout 4"/>
          <p:cNvSpPr/>
          <p:nvPr/>
        </p:nvSpPr>
        <p:spPr>
          <a:xfrm>
            <a:off x="5486400" y="3352800"/>
            <a:ext cx="1524000" cy="612648"/>
          </a:xfrm>
          <a:prstGeom prst="wedgeRectCallout">
            <a:avLst>
              <a:gd name="adj1" fmla="val -63690"/>
              <a:gd name="adj2" fmla="val -11696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Top-level domain (TLD)</a:t>
            </a:r>
            <a:endParaRPr lang="en-US"/>
          </a:p>
        </p:txBody>
      </p:sp>
      <p:sp>
        <p:nvSpPr>
          <p:cNvPr id="6" name="Rectangular Callout 5"/>
          <p:cNvSpPr/>
          <p:nvPr/>
        </p:nvSpPr>
        <p:spPr>
          <a:xfrm>
            <a:off x="3810000" y="3352800"/>
            <a:ext cx="1524000" cy="612648"/>
          </a:xfrm>
          <a:prstGeom prst="wedgeRectCallout">
            <a:avLst>
              <a:gd name="adj1" fmla="val -15832"/>
              <a:gd name="adj2" fmla="val -1205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Domain</a:t>
            </a:r>
            <a:endParaRPr lang="en-US"/>
          </a:p>
        </p:txBody>
      </p:sp>
      <p:sp>
        <p:nvSpPr>
          <p:cNvPr id="7" name="Rectangular Callout 6"/>
          <p:cNvSpPr/>
          <p:nvPr/>
        </p:nvSpPr>
        <p:spPr>
          <a:xfrm>
            <a:off x="2057400" y="3352800"/>
            <a:ext cx="1524000" cy="612648"/>
          </a:xfrm>
          <a:prstGeom prst="wedgeRectCallout">
            <a:avLst>
              <a:gd name="adj1" fmla="val 49883"/>
              <a:gd name="adj2" fmla="val -1240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Subdomain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Directory Name Service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smtClean="0"/>
              <a:t>DNS servers respond to request for IP addresses</a:t>
            </a:r>
          </a:p>
          <a:p>
            <a:r>
              <a:rPr lang="en-US" sz="2800" smtClean="0"/>
              <a:t>Local DNS caches results from authoritative servers</a:t>
            </a:r>
          </a:p>
          <a:p>
            <a:r>
              <a:rPr lang="en-US" sz="2800" smtClean="0"/>
              <a:t>Lab:  nslookup</a:t>
            </a:r>
            <a:endParaRPr lang="en-US" sz="2800"/>
          </a:p>
        </p:txBody>
      </p:sp>
      <p:sp>
        <p:nvSpPr>
          <p:cNvPr id="8" name="TextBox 7"/>
          <p:cNvSpPr txBox="1"/>
          <p:nvPr/>
        </p:nvSpPr>
        <p:spPr>
          <a:xfrm>
            <a:off x="5943600" y="3618131"/>
            <a:ext cx="2667000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Root nameserver</a:t>
            </a:r>
          </a:p>
          <a:p>
            <a:pPr algn="ctr"/>
            <a:r>
              <a:rPr lang="en-US" smtClean="0"/>
              <a:t>[198.41.0.4]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47800" y="4303931"/>
            <a:ext cx="1600200" cy="923330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mtClean="0"/>
          </a:p>
          <a:p>
            <a:pPr algn="ctr"/>
            <a:r>
              <a:rPr lang="en-US" smtClean="0"/>
              <a:t>Local DNS</a:t>
            </a:r>
          </a:p>
          <a:p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6172200" y="3124200"/>
            <a:ext cx="2250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Authoritative Sources</a:t>
            </a:r>
            <a:endParaRPr lang="en-US" b="1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28600" y="4343400"/>
            <a:ext cx="725968" cy="369332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mtClean="0"/>
              <a:t>Client</a:t>
            </a:r>
            <a:endParaRPr lang="en-US"/>
          </a:p>
        </p:txBody>
      </p:sp>
      <p:sp>
        <p:nvSpPr>
          <p:cNvPr id="24" name="Cloud Callout 23"/>
          <p:cNvSpPr/>
          <p:nvPr/>
        </p:nvSpPr>
        <p:spPr>
          <a:xfrm>
            <a:off x="228600" y="3200400"/>
            <a:ext cx="2971800" cy="841248"/>
          </a:xfrm>
          <a:prstGeom prst="cloudCallout">
            <a:avLst>
              <a:gd name="adj1" fmla="val -30357"/>
              <a:gd name="adj2" fmla="val 8320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“Where’s en.wikipedia.org?”</a:t>
            </a:r>
          </a:p>
        </p:txBody>
      </p:sp>
      <p:sp>
        <p:nvSpPr>
          <p:cNvPr id="27" name="Freeform 26"/>
          <p:cNvSpPr/>
          <p:nvPr/>
        </p:nvSpPr>
        <p:spPr>
          <a:xfrm>
            <a:off x="3058886" y="3850359"/>
            <a:ext cx="2884714" cy="584201"/>
          </a:xfrm>
          <a:custGeom>
            <a:avLst/>
            <a:gdLst>
              <a:gd name="connsiteX0" fmla="*/ 0 w 2275114"/>
              <a:gd name="connsiteY0" fmla="*/ 584201 h 584201"/>
              <a:gd name="connsiteX1" fmla="*/ 1230085 w 2275114"/>
              <a:gd name="connsiteY1" fmla="*/ 105229 h 584201"/>
              <a:gd name="connsiteX2" fmla="*/ 2275114 w 2275114"/>
              <a:gd name="connsiteY2" fmla="*/ 18143 h 584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75114" h="584201">
                <a:moveTo>
                  <a:pt x="0" y="584201"/>
                </a:moveTo>
                <a:cubicBezTo>
                  <a:pt x="425449" y="391886"/>
                  <a:pt x="850899" y="199572"/>
                  <a:pt x="1230085" y="105229"/>
                </a:cubicBezTo>
                <a:cubicBezTo>
                  <a:pt x="1609271" y="10886"/>
                  <a:pt x="2048328" y="0"/>
                  <a:pt x="2275114" y="18143"/>
                </a:cubicBezTo>
              </a:path>
            </a:pathLst>
          </a:custGeom>
          <a:ln w="28575">
            <a:solidFill>
              <a:srgbClr val="002060"/>
            </a:solidFill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3276600" y="3886200"/>
            <a:ext cx="1143000" cy="304800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smtClean="0">
                <a:solidFill>
                  <a:schemeClr val="tx1"/>
                </a:solidFill>
              </a:rPr>
              <a:t>“.org?”</a:t>
            </a: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30" name="Freeform 29"/>
          <p:cNvSpPr/>
          <p:nvPr/>
        </p:nvSpPr>
        <p:spPr>
          <a:xfrm>
            <a:off x="990600" y="4419600"/>
            <a:ext cx="457200" cy="127001"/>
          </a:xfrm>
          <a:custGeom>
            <a:avLst/>
            <a:gdLst>
              <a:gd name="connsiteX0" fmla="*/ 0 w 2275114"/>
              <a:gd name="connsiteY0" fmla="*/ 584201 h 584201"/>
              <a:gd name="connsiteX1" fmla="*/ 1230085 w 2275114"/>
              <a:gd name="connsiteY1" fmla="*/ 105229 h 584201"/>
              <a:gd name="connsiteX2" fmla="*/ 2275114 w 2275114"/>
              <a:gd name="connsiteY2" fmla="*/ 18143 h 584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75114" h="584201">
                <a:moveTo>
                  <a:pt x="0" y="584201"/>
                </a:moveTo>
                <a:cubicBezTo>
                  <a:pt x="425449" y="391886"/>
                  <a:pt x="850899" y="199572"/>
                  <a:pt x="1230085" y="105229"/>
                </a:cubicBezTo>
                <a:cubicBezTo>
                  <a:pt x="1609271" y="10886"/>
                  <a:pt x="2048328" y="0"/>
                  <a:pt x="2275114" y="18143"/>
                </a:cubicBezTo>
              </a:path>
            </a:pathLst>
          </a:custGeom>
          <a:ln w="28575">
            <a:solidFill>
              <a:srgbClr val="002060"/>
            </a:solidFill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Directory Name Service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smtClean="0"/>
              <a:t>DNS servers respond to request for IP addresses</a:t>
            </a:r>
          </a:p>
          <a:p>
            <a:r>
              <a:rPr lang="en-US" sz="2800" smtClean="0"/>
              <a:t>Local DNS caches results from authoritative servers</a:t>
            </a:r>
          </a:p>
          <a:p>
            <a:r>
              <a:rPr lang="en-US" sz="2800" smtClean="0"/>
              <a:t>Lab:  nslookup</a:t>
            </a:r>
            <a:endParaRPr lang="en-US" sz="2800"/>
          </a:p>
        </p:txBody>
      </p:sp>
      <p:sp>
        <p:nvSpPr>
          <p:cNvPr id="8" name="TextBox 7"/>
          <p:cNvSpPr txBox="1"/>
          <p:nvPr/>
        </p:nvSpPr>
        <p:spPr>
          <a:xfrm>
            <a:off x="5943600" y="3618131"/>
            <a:ext cx="2667000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Root nameserver</a:t>
            </a:r>
          </a:p>
          <a:p>
            <a:pPr algn="ctr"/>
            <a:r>
              <a:rPr lang="en-US" smtClean="0"/>
              <a:t>[198.41.0.4]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47800" y="4303931"/>
            <a:ext cx="1600200" cy="923330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mtClean="0"/>
          </a:p>
          <a:p>
            <a:pPr algn="ctr"/>
            <a:r>
              <a:rPr lang="en-US" smtClean="0"/>
              <a:t>Local DNS</a:t>
            </a:r>
          </a:p>
          <a:p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5943600" y="4648200"/>
            <a:ext cx="2667000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.org nameserver</a:t>
            </a:r>
          </a:p>
          <a:p>
            <a:pPr algn="ctr"/>
            <a:r>
              <a:rPr lang="en-US" smtClean="0"/>
              <a:t>[204.74.112.1]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172200" y="3124200"/>
            <a:ext cx="2250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Authoritative Sources</a:t>
            </a:r>
            <a:endParaRPr lang="en-US" b="1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28600" y="4343400"/>
            <a:ext cx="725968" cy="369332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mtClean="0"/>
              <a:t>Client</a:t>
            </a:r>
            <a:endParaRPr lang="en-US"/>
          </a:p>
        </p:txBody>
      </p:sp>
      <p:sp>
        <p:nvSpPr>
          <p:cNvPr id="24" name="Cloud Callout 23"/>
          <p:cNvSpPr/>
          <p:nvPr/>
        </p:nvSpPr>
        <p:spPr>
          <a:xfrm>
            <a:off x="228600" y="3200400"/>
            <a:ext cx="2971800" cy="841248"/>
          </a:xfrm>
          <a:prstGeom prst="cloudCallout">
            <a:avLst>
              <a:gd name="adj1" fmla="val -30357"/>
              <a:gd name="adj2" fmla="val 8320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“Where’s en.wikipedia.org?”</a:t>
            </a:r>
          </a:p>
        </p:txBody>
      </p:sp>
      <p:sp>
        <p:nvSpPr>
          <p:cNvPr id="27" name="Freeform 26"/>
          <p:cNvSpPr/>
          <p:nvPr/>
        </p:nvSpPr>
        <p:spPr>
          <a:xfrm>
            <a:off x="3058886" y="3850359"/>
            <a:ext cx="2884714" cy="584201"/>
          </a:xfrm>
          <a:custGeom>
            <a:avLst/>
            <a:gdLst>
              <a:gd name="connsiteX0" fmla="*/ 0 w 2275114"/>
              <a:gd name="connsiteY0" fmla="*/ 584201 h 584201"/>
              <a:gd name="connsiteX1" fmla="*/ 1230085 w 2275114"/>
              <a:gd name="connsiteY1" fmla="*/ 105229 h 584201"/>
              <a:gd name="connsiteX2" fmla="*/ 2275114 w 2275114"/>
              <a:gd name="connsiteY2" fmla="*/ 18143 h 584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75114" h="584201">
                <a:moveTo>
                  <a:pt x="0" y="584201"/>
                </a:moveTo>
                <a:cubicBezTo>
                  <a:pt x="425449" y="391886"/>
                  <a:pt x="850899" y="199572"/>
                  <a:pt x="1230085" y="105229"/>
                </a:cubicBezTo>
                <a:cubicBezTo>
                  <a:pt x="1609271" y="10886"/>
                  <a:pt x="2048328" y="0"/>
                  <a:pt x="2275114" y="18143"/>
                </a:cubicBezTo>
              </a:path>
            </a:pathLst>
          </a:custGeom>
          <a:ln w="28575">
            <a:solidFill>
              <a:srgbClr val="002060"/>
            </a:solidFill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3276600" y="3886200"/>
            <a:ext cx="1143000" cy="304800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smtClean="0">
                <a:solidFill>
                  <a:schemeClr val="tx1"/>
                </a:solidFill>
              </a:rPr>
              <a:t>“.org?”</a:t>
            </a: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30" name="Freeform 29"/>
          <p:cNvSpPr/>
          <p:nvPr/>
        </p:nvSpPr>
        <p:spPr>
          <a:xfrm>
            <a:off x="990600" y="4419600"/>
            <a:ext cx="457200" cy="127001"/>
          </a:xfrm>
          <a:custGeom>
            <a:avLst/>
            <a:gdLst>
              <a:gd name="connsiteX0" fmla="*/ 0 w 2275114"/>
              <a:gd name="connsiteY0" fmla="*/ 584201 h 584201"/>
              <a:gd name="connsiteX1" fmla="*/ 1230085 w 2275114"/>
              <a:gd name="connsiteY1" fmla="*/ 105229 h 584201"/>
              <a:gd name="connsiteX2" fmla="*/ 2275114 w 2275114"/>
              <a:gd name="connsiteY2" fmla="*/ 18143 h 584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75114" h="584201">
                <a:moveTo>
                  <a:pt x="0" y="584201"/>
                </a:moveTo>
                <a:cubicBezTo>
                  <a:pt x="425449" y="391886"/>
                  <a:pt x="850899" y="199572"/>
                  <a:pt x="1230085" y="105229"/>
                </a:cubicBezTo>
                <a:cubicBezTo>
                  <a:pt x="1609271" y="10886"/>
                  <a:pt x="2048328" y="0"/>
                  <a:pt x="2275114" y="18143"/>
                </a:cubicBezTo>
              </a:path>
            </a:pathLst>
          </a:custGeom>
          <a:ln w="28575">
            <a:solidFill>
              <a:srgbClr val="002060"/>
            </a:solidFill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 35"/>
          <p:cNvSpPr/>
          <p:nvPr/>
        </p:nvSpPr>
        <p:spPr>
          <a:xfrm>
            <a:off x="3058886" y="3857617"/>
            <a:ext cx="2884714" cy="870857"/>
          </a:xfrm>
          <a:custGeom>
            <a:avLst/>
            <a:gdLst>
              <a:gd name="connsiteX0" fmla="*/ 2264228 w 2264228"/>
              <a:gd name="connsiteY0" fmla="*/ 0 h 870857"/>
              <a:gd name="connsiteX1" fmla="*/ 1513114 w 2264228"/>
              <a:gd name="connsiteY1" fmla="*/ 566057 h 870857"/>
              <a:gd name="connsiteX2" fmla="*/ 0 w 2264228"/>
              <a:gd name="connsiteY2" fmla="*/ 870857 h 870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64228" h="870857">
                <a:moveTo>
                  <a:pt x="2264228" y="0"/>
                </a:moveTo>
                <a:cubicBezTo>
                  <a:pt x="2077356" y="210457"/>
                  <a:pt x="1890485" y="420914"/>
                  <a:pt x="1513114" y="566057"/>
                </a:cubicBezTo>
                <a:cubicBezTo>
                  <a:pt x="1135743" y="711200"/>
                  <a:pt x="567871" y="791028"/>
                  <a:pt x="0" y="870857"/>
                </a:cubicBezTo>
              </a:path>
            </a:pathLst>
          </a:custGeom>
          <a:ln w="28575">
            <a:solidFill>
              <a:srgbClr val="7030A0"/>
            </a:solidFill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 36"/>
          <p:cNvSpPr/>
          <p:nvPr/>
        </p:nvSpPr>
        <p:spPr>
          <a:xfrm>
            <a:off x="3048000" y="4728475"/>
            <a:ext cx="2895600" cy="148326"/>
          </a:xfrm>
          <a:custGeom>
            <a:avLst/>
            <a:gdLst>
              <a:gd name="connsiteX0" fmla="*/ 0 w 2275114"/>
              <a:gd name="connsiteY0" fmla="*/ 0 h 197757"/>
              <a:gd name="connsiteX1" fmla="*/ 1186543 w 2275114"/>
              <a:gd name="connsiteY1" fmla="*/ 185057 h 197757"/>
              <a:gd name="connsiteX2" fmla="*/ 2275114 w 2275114"/>
              <a:gd name="connsiteY2" fmla="*/ 76200 h 197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75114" h="197757">
                <a:moveTo>
                  <a:pt x="0" y="0"/>
                </a:moveTo>
                <a:cubicBezTo>
                  <a:pt x="403678" y="86178"/>
                  <a:pt x="807357" y="172357"/>
                  <a:pt x="1186543" y="185057"/>
                </a:cubicBezTo>
                <a:cubicBezTo>
                  <a:pt x="1565729" y="197757"/>
                  <a:pt x="1920421" y="136978"/>
                  <a:pt x="2275114" y="76200"/>
                </a:cubicBezTo>
              </a:path>
            </a:pathLst>
          </a:custGeom>
          <a:ln w="28575">
            <a:solidFill>
              <a:srgbClr val="002060"/>
            </a:solidFill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4419600" y="4227731"/>
            <a:ext cx="30480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smtClean="0">
                <a:solidFill>
                  <a:schemeClr val="tx1"/>
                </a:solidFill>
              </a:rPr>
              <a:t>“Ask 204.74.112.1”</a:t>
            </a: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39" name="Oval 38"/>
          <p:cNvSpPr/>
          <p:nvPr/>
        </p:nvSpPr>
        <p:spPr>
          <a:xfrm>
            <a:off x="3276600" y="4724400"/>
            <a:ext cx="2209800" cy="304800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smtClean="0">
                <a:solidFill>
                  <a:schemeClr val="tx1"/>
                </a:solidFill>
              </a:rPr>
              <a:t>“wikipedia.org?”</a:t>
            </a:r>
            <a:endParaRPr lang="en-US" sz="16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Directory Name Service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smtClean="0"/>
              <a:t>DNS servers respond to request for IP addresses</a:t>
            </a:r>
          </a:p>
          <a:p>
            <a:r>
              <a:rPr lang="en-US" sz="2800" smtClean="0"/>
              <a:t>Local DNS caches results from authoritative servers</a:t>
            </a:r>
          </a:p>
          <a:p>
            <a:r>
              <a:rPr lang="en-US" sz="2800" smtClean="0"/>
              <a:t>Lab:  nslookup</a:t>
            </a:r>
            <a:endParaRPr lang="en-US" sz="2800"/>
          </a:p>
        </p:txBody>
      </p:sp>
      <p:sp>
        <p:nvSpPr>
          <p:cNvPr id="8" name="TextBox 7"/>
          <p:cNvSpPr txBox="1"/>
          <p:nvPr/>
        </p:nvSpPr>
        <p:spPr>
          <a:xfrm>
            <a:off x="5943600" y="3618131"/>
            <a:ext cx="2667000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Root nameserver</a:t>
            </a:r>
          </a:p>
          <a:p>
            <a:pPr algn="ctr"/>
            <a:r>
              <a:rPr lang="en-US" smtClean="0"/>
              <a:t>[198.41.0.4]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47800" y="4303931"/>
            <a:ext cx="1600200" cy="923330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mtClean="0"/>
          </a:p>
          <a:p>
            <a:pPr algn="ctr"/>
            <a:r>
              <a:rPr lang="en-US" smtClean="0"/>
              <a:t>Local DNS</a:t>
            </a:r>
          </a:p>
          <a:p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5943600" y="4648200"/>
            <a:ext cx="2667000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.org nameserver</a:t>
            </a:r>
          </a:p>
          <a:p>
            <a:pPr algn="ctr"/>
            <a:r>
              <a:rPr lang="en-US" smtClean="0"/>
              <a:t>[204.74.112.1]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172200" y="3124200"/>
            <a:ext cx="2250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Authoritative Sources</a:t>
            </a:r>
            <a:endParaRPr lang="en-US" b="1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28600" y="4343400"/>
            <a:ext cx="725968" cy="369332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mtClean="0"/>
              <a:t>Client</a:t>
            </a:r>
            <a:endParaRPr lang="en-US"/>
          </a:p>
        </p:txBody>
      </p:sp>
      <p:sp>
        <p:nvSpPr>
          <p:cNvPr id="24" name="Cloud Callout 23"/>
          <p:cNvSpPr/>
          <p:nvPr/>
        </p:nvSpPr>
        <p:spPr>
          <a:xfrm>
            <a:off x="228600" y="3200400"/>
            <a:ext cx="2971800" cy="841248"/>
          </a:xfrm>
          <a:prstGeom prst="cloudCallout">
            <a:avLst>
              <a:gd name="adj1" fmla="val -30357"/>
              <a:gd name="adj2" fmla="val 8320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“Where’s en.wikipedia.org?”</a:t>
            </a:r>
          </a:p>
        </p:txBody>
      </p:sp>
      <p:sp>
        <p:nvSpPr>
          <p:cNvPr id="27" name="Freeform 26"/>
          <p:cNvSpPr/>
          <p:nvPr/>
        </p:nvSpPr>
        <p:spPr>
          <a:xfrm>
            <a:off x="3058886" y="3850359"/>
            <a:ext cx="2884714" cy="584201"/>
          </a:xfrm>
          <a:custGeom>
            <a:avLst/>
            <a:gdLst>
              <a:gd name="connsiteX0" fmla="*/ 0 w 2275114"/>
              <a:gd name="connsiteY0" fmla="*/ 584201 h 584201"/>
              <a:gd name="connsiteX1" fmla="*/ 1230085 w 2275114"/>
              <a:gd name="connsiteY1" fmla="*/ 105229 h 584201"/>
              <a:gd name="connsiteX2" fmla="*/ 2275114 w 2275114"/>
              <a:gd name="connsiteY2" fmla="*/ 18143 h 584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75114" h="584201">
                <a:moveTo>
                  <a:pt x="0" y="584201"/>
                </a:moveTo>
                <a:cubicBezTo>
                  <a:pt x="425449" y="391886"/>
                  <a:pt x="850899" y="199572"/>
                  <a:pt x="1230085" y="105229"/>
                </a:cubicBezTo>
                <a:cubicBezTo>
                  <a:pt x="1609271" y="10886"/>
                  <a:pt x="2048328" y="0"/>
                  <a:pt x="2275114" y="18143"/>
                </a:cubicBezTo>
              </a:path>
            </a:pathLst>
          </a:custGeom>
          <a:ln w="28575">
            <a:solidFill>
              <a:srgbClr val="002060"/>
            </a:solidFill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3276600" y="3886200"/>
            <a:ext cx="1143000" cy="304800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smtClean="0">
                <a:solidFill>
                  <a:schemeClr val="tx1"/>
                </a:solidFill>
              </a:rPr>
              <a:t>“.org?”</a:t>
            </a: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30" name="Freeform 29"/>
          <p:cNvSpPr/>
          <p:nvPr/>
        </p:nvSpPr>
        <p:spPr>
          <a:xfrm>
            <a:off x="990600" y="4419600"/>
            <a:ext cx="457200" cy="127001"/>
          </a:xfrm>
          <a:custGeom>
            <a:avLst/>
            <a:gdLst>
              <a:gd name="connsiteX0" fmla="*/ 0 w 2275114"/>
              <a:gd name="connsiteY0" fmla="*/ 584201 h 584201"/>
              <a:gd name="connsiteX1" fmla="*/ 1230085 w 2275114"/>
              <a:gd name="connsiteY1" fmla="*/ 105229 h 584201"/>
              <a:gd name="connsiteX2" fmla="*/ 2275114 w 2275114"/>
              <a:gd name="connsiteY2" fmla="*/ 18143 h 584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75114" h="584201">
                <a:moveTo>
                  <a:pt x="0" y="584201"/>
                </a:moveTo>
                <a:cubicBezTo>
                  <a:pt x="425449" y="391886"/>
                  <a:pt x="850899" y="199572"/>
                  <a:pt x="1230085" y="105229"/>
                </a:cubicBezTo>
                <a:cubicBezTo>
                  <a:pt x="1609271" y="10886"/>
                  <a:pt x="2048328" y="0"/>
                  <a:pt x="2275114" y="18143"/>
                </a:cubicBezTo>
              </a:path>
            </a:pathLst>
          </a:custGeom>
          <a:ln w="28575">
            <a:solidFill>
              <a:srgbClr val="002060"/>
            </a:solidFill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 35"/>
          <p:cNvSpPr/>
          <p:nvPr/>
        </p:nvSpPr>
        <p:spPr>
          <a:xfrm>
            <a:off x="3058886" y="3857617"/>
            <a:ext cx="2884714" cy="870857"/>
          </a:xfrm>
          <a:custGeom>
            <a:avLst/>
            <a:gdLst>
              <a:gd name="connsiteX0" fmla="*/ 2264228 w 2264228"/>
              <a:gd name="connsiteY0" fmla="*/ 0 h 870857"/>
              <a:gd name="connsiteX1" fmla="*/ 1513114 w 2264228"/>
              <a:gd name="connsiteY1" fmla="*/ 566057 h 870857"/>
              <a:gd name="connsiteX2" fmla="*/ 0 w 2264228"/>
              <a:gd name="connsiteY2" fmla="*/ 870857 h 870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64228" h="870857">
                <a:moveTo>
                  <a:pt x="2264228" y="0"/>
                </a:moveTo>
                <a:cubicBezTo>
                  <a:pt x="2077356" y="210457"/>
                  <a:pt x="1890485" y="420914"/>
                  <a:pt x="1513114" y="566057"/>
                </a:cubicBezTo>
                <a:cubicBezTo>
                  <a:pt x="1135743" y="711200"/>
                  <a:pt x="567871" y="791028"/>
                  <a:pt x="0" y="870857"/>
                </a:cubicBezTo>
              </a:path>
            </a:pathLst>
          </a:custGeom>
          <a:ln w="28575">
            <a:solidFill>
              <a:srgbClr val="7030A0"/>
            </a:solidFill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 36"/>
          <p:cNvSpPr/>
          <p:nvPr/>
        </p:nvSpPr>
        <p:spPr>
          <a:xfrm>
            <a:off x="3048000" y="4728475"/>
            <a:ext cx="2895600" cy="148326"/>
          </a:xfrm>
          <a:custGeom>
            <a:avLst/>
            <a:gdLst>
              <a:gd name="connsiteX0" fmla="*/ 0 w 2275114"/>
              <a:gd name="connsiteY0" fmla="*/ 0 h 197757"/>
              <a:gd name="connsiteX1" fmla="*/ 1186543 w 2275114"/>
              <a:gd name="connsiteY1" fmla="*/ 185057 h 197757"/>
              <a:gd name="connsiteX2" fmla="*/ 2275114 w 2275114"/>
              <a:gd name="connsiteY2" fmla="*/ 76200 h 197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75114" h="197757">
                <a:moveTo>
                  <a:pt x="0" y="0"/>
                </a:moveTo>
                <a:cubicBezTo>
                  <a:pt x="403678" y="86178"/>
                  <a:pt x="807357" y="172357"/>
                  <a:pt x="1186543" y="185057"/>
                </a:cubicBezTo>
                <a:cubicBezTo>
                  <a:pt x="1565729" y="197757"/>
                  <a:pt x="1920421" y="136978"/>
                  <a:pt x="2275114" y="76200"/>
                </a:cubicBezTo>
              </a:path>
            </a:pathLst>
          </a:custGeom>
          <a:ln w="28575">
            <a:solidFill>
              <a:srgbClr val="002060"/>
            </a:solidFill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4419600" y="4227731"/>
            <a:ext cx="30480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smtClean="0">
                <a:solidFill>
                  <a:schemeClr val="tx1"/>
                </a:solidFill>
              </a:rPr>
              <a:t>“Ask 204.74.112.1”</a:t>
            </a: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39" name="Oval 38"/>
          <p:cNvSpPr/>
          <p:nvPr/>
        </p:nvSpPr>
        <p:spPr>
          <a:xfrm>
            <a:off x="3276600" y="4724400"/>
            <a:ext cx="2209800" cy="304800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smtClean="0">
                <a:solidFill>
                  <a:schemeClr val="tx1"/>
                </a:solidFill>
              </a:rPr>
              <a:t>“wikipedia.org?”</a:t>
            </a: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943600" y="5715000"/>
            <a:ext cx="2645211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mtClean="0"/>
              <a:t>wikipedia.org nameserver</a:t>
            </a:r>
          </a:p>
          <a:p>
            <a:pPr algn="ctr"/>
            <a:r>
              <a:rPr lang="en-US" smtClean="0"/>
              <a:t>[207.142.131.234]</a:t>
            </a:r>
          </a:p>
        </p:txBody>
      </p:sp>
      <p:sp>
        <p:nvSpPr>
          <p:cNvPr id="18" name="Freeform 17"/>
          <p:cNvSpPr/>
          <p:nvPr/>
        </p:nvSpPr>
        <p:spPr>
          <a:xfrm>
            <a:off x="3048000" y="4804674"/>
            <a:ext cx="2895600" cy="671285"/>
          </a:xfrm>
          <a:custGeom>
            <a:avLst/>
            <a:gdLst>
              <a:gd name="connsiteX0" fmla="*/ 2275114 w 2275114"/>
              <a:gd name="connsiteY0" fmla="*/ 0 h 671285"/>
              <a:gd name="connsiteX1" fmla="*/ 1545771 w 2275114"/>
              <a:gd name="connsiteY1" fmla="*/ 642257 h 671285"/>
              <a:gd name="connsiteX2" fmla="*/ 0 w 2275114"/>
              <a:gd name="connsiteY2" fmla="*/ 174171 h 671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75114" h="671285">
                <a:moveTo>
                  <a:pt x="2275114" y="0"/>
                </a:moveTo>
                <a:cubicBezTo>
                  <a:pt x="2100035" y="306614"/>
                  <a:pt x="1924957" y="613229"/>
                  <a:pt x="1545771" y="642257"/>
                </a:cubicBezTo>
                <a:cubicBezTo>
                  <a:pt x="1166585" y="671285"/>
                  <a:pt x="583292" y="422728"/>
                  <a:pt x="0" y="174171"/>
                </a:cubicBezTo>
              </a:path>
            </a:pathLst>
          </a:custGeom>
          <a:ln w="28575">
            <a:solidFill>
              <a:srgbClr val="7030A0"/>
            </a:solidFill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3037114" y="4967960"/>
            <a:ext cx="2906486" cy="1055914"/>
          </a:xfrm>
          <a:custGeom>
            <a:avLst/>
            <a:gdLst>
              <a:gd name="connsiteX0" fmla="*/ 0 w 2296886"/>
              <a:gd name="connsiteY0" fmla="*/ 0 h 1055914"/>
              <a:gd name="connsiteX1" fmla="*/ 696686 w 2296886"/>
              <a:gd name="connsiteY1" fmla="*/ 816428 h 1055914"/>
              <a:gd name="connsiteX2" fmla="*/ 2296886 w 2296886"/>
              <a:gd name="connsiteY2" fmla="*/ 1055914 h 1055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96886" h="1055914">
                <a:moveTo>
                  <a:pt x="0" y="0"/>
                </a:moveTo>
                <a:cubicBezTo>
                  <a:pt x="156936" y="320221"/>
                  <a:pt x="313872" y="640442"/>
                  <a:pt x="696686" y="816428"/>
                </a:cubicBezTo>
                <a:cubicBezTo>
                  <a:pt x="1079500" y="992414"/>
                  <a:pt x="2296886" y="1055914"/>
                  <a:pt x="2296886" y="1055914"/>
                </a:cubicBezTo>
              </a:path>
            </a:pathLst>
          </a:custGeom>
          <a:ln w="28575">
            <a:solidFill>
              <a:srgbClr val="002060"/>
            </a:solidFill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4495800" y="5294531"/>
            <a:ext cx="2971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smtClean="0">
                <a:solidFill>
                  <a:schemeClr val="tx1"/>
                </a:solidFill>
              </a:rPr>
              <a:t>“Ask 207.142.131.234”</a:t>
            </a: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2743200" y="5638800"/>
            <a:ext cx="2667000" cy="304800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smtClean="0">
                <a:solidFill>
                  <a:schemeClr val="tx1"/>
                </a:solidFill>
              </a:rPr>
              <a:t>“en.wikipedia.org?”</a:t>
            </a:r>
            <a:endParaRPr lang="en-US" sz="16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 34"/>
          <p:cNvSpPr/>
          <p:nvPr/>
        </p:nvSpPr>
        <p:spPr>
          <a:xfrm flipV="1">
            <a:off x="914400" y="4571999"/>
            <a:ext cx="979714" cy="642257"/>
          </a:xfrm>
          <a:custGeom>
            <a:avLst/>
            <a:gdLst>
              <a:gd name="connsiteX0" fmla="*/ 2264228 w 2264228"/>
              <a:gd name="connsiteY0" fmla="*/ 0 h 870857"/>
              <a:gd name="connsiteX1" fmla="*/ 1513114 w 2264228"/>
              <a:gd name="connsiteY1" fmla="*/ 566057 h 870857"/>
              <a:gd name="connsiteX2" fmla="*/ 0 w 2264228"/>
              <a:gd name="connsiteY2" fmla="*/ 870857 h 870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64228" h="870857">
                <a:moveTo>
                  <a:pt x="2264228" y="0"/>
                </a:moveTo>
                <a:cubicBezTo>
                  <a:pt x="2077356" y="210457"/>
                  <a:pt x="1890485" y="420914"/>
                  <a:pt x="1513114" y="566057"/>
                </a:cubicBezTo>
                <a:cubicBezTo>
                  <a:pt x="1135743" y="711200"/>
                  <a:pt x="567871" y="791028"/>
                  <a:pt x="0" y="870857"/>
                </a:cubicBezTo>
              </a:path>
            </a:pathLst>
          </a:custGeom>
          <a:ln w="28575">
            <a:solidFill>
              <a:srgbClr val="7030A0"/>
            </a:solidFill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1905000" y="5225143"/>
            <a:ext cx="4038600" cy="1231900"/>
          </a:xfrm>
          <a:custGeom>
            <a:avLst/>
            <a:gdLst>
              <a:gd name="connsiteX0" fmla="*/ 4038600 w 4038600"/>
              <a:gd name="connsiteY0" fmla="*/ 794657 h 1231900"/>
              <a:gd name="connsiteX1" fmla="*/ 1709057 w 4038600"/>
              <a:gd name="connsiteY1" fmla="*/ 1099457 h 1231900"/>
              <a:gd name="connsiteX2" fmla="*/ 0 w 4038600"/>
              <a:gd name="connsiteY2" fmla="*/ 0 h 123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38600" h="1231900">
                <a:moveTo>
                  <a:pt x="4038600" y="794657"/>
                </a:moveTo>
                <a:cubicBezTo>
                  <a:pt x="3210378" y="1013278"/>
                  <a:pt x="2382157" y="1231900"/>
                  <a:pt x="1709057" y="1099457"/>
                </a:cubicBezTo>
                <a:cubicBezTo>
                  <a:pt x="1035957" y="967014"/>
                  <a:pt x="161471" y="127000"/>
                  <a:pt x="0" y="0"/>
                </a:cubicBezTo>
              </a:path>
            </a:pathLst>
          </a:custGeom>
          <a:ln w="28575">
            <a:solidFill>
              <a:srgbClr val="7030A0"/>
            </a:solidFill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Directory Name Service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smtClean="0"/>
              <a:t>DNS servers respond to request for IP addresses</a:t>
            </a:r>
          </a:p>
          <a:p>
            <a:r>
              <a:rPr lang="en-US" sz="2800" smtClean="0"/>
              <a:t>Local DNS caches results from authoritative servers</a:t>
            </a:r>
          </a:p>
          <a:p>
            <a:r>
              <a:rPr lang="en-US" sz="2800" smtClean="0"/>
              <a:t>Lab:  nslookup</a:t>
            </a:r>
            <a:endParaRPr lang="en-US" sz="2800"/>
          </a:p>
        </p:txBody>
      </p:sp>
      <p:sp>
        <p:nvSpPr>
          <p:cNvPr id="8" name="TextBox 7"/>
          <p:cNvSpPr txBox="1"/>
          <p:nvPr/>
        </p:nvSpPr>
        <p:spPr>
          <a:xfrm>
            <a:off x="5943600" y="3618131"/>
            <a:ext cx="2667000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Root nameserver</a:t>
            </a:r>
          </a:p>
          <a:p>
            <a:pPr algn="ctr"/>
            <a:r>
              <a:rPr lang="en-US" smtClean="0"/>
              <a:t>[198.41.0.4]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47800" y="4303931"/>
            <a:ext cx="1600200" cy="923330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mtClean="0"/>
          </a:p>
          <a:p>
            <a:pPr algn="ctr"/>
            <a:r>
              <a:rPr lang="en-US" smtClean="0"/>
              <a:t>Local DNS</a:t>
            </a:r>
          </a:p>
          <a:p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5943600" y="4648200"/>
            <a:ext cx="2667000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.org nameserver</a:t>
            </a:r>
          </a:p>
          <a:p>
            <a:pPr algn="ctr"/>
            <a:r>
              <a:rPr lang="en-US" smtClean="0"/>
              <a:t>[204.74.112.1]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0" y="5715000"/>
            <a:ext cx="2645211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mtClean="0"/>
              <a:t>wikipedia.org nameserver</a:t>
            </a:r>
          </a:p>
          <a:p>
            <a:pPr algn="ctr"/>
            <a:r>
              <a:rPr lang="en-US" smtClean="0"/>
              <a:t>[207.142.131.234]</a:t>
            </a:r>
          </a:p>
        </p:txBody>
      </p:sp>
      <p:sp>
        <p:nvSpPr>
          <p:cNvPr id="16" name="Freeform 15"/>
          <p:cNvSpPr/>
          <p:nvPr/>
        </p:nvSpPr>
        <p:spPr>
          <a:xfrm>
            <a:off x="3058886" y="3850359"/>
            <a:ext cx="2884714" cy="584201"/>
          </a:xfrm>
          <a:custGeom>
            <a:avLst/>
            <a:gdLst>
              <a:gd name="connsiteX0" fmla="*/ 0 w 2275114"/>
              <a:gd name="connsiteY0" fmla="*/ 584201 h 584201"/>
              <a:gd name="connsiteX1" fmla="*/ 1230085 w 2275114"/>
              <a:gd name="connsiteY1" fmla="*/ 105229 h 584201"/>
              <a:gd name="connsiteX2" fmla="*/ 2275114 w 2275114"/>
              <a:gd name="connsiteY2" fmla="*/ 18143 h 584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75114" h="584201">
                <a:moveTo>
                  <a:pt x="0" y="584201"/>
                </a:moveTo>
                <a:cubicBezTo>
                  <a:pt x="425449" y="391886"/>
                  <a:pt x="850899" y="199572"/>
                  <a:pt x="1230085" y="105229"/>
                </a:cubicBezTo>
                <a:cubicBezTo>
                  <a:pt x="1609271" y="10886"/>
                  <a:pt x="2048328" y="0"/>
                  <a:pt x="2275114" y="18143"/>
                </a:cubicBezTo>
              </a:path>
            </a:pathLst>
          </a:custGeom>
          <a:ln w="28575">
            <a:solidFill>
              <a:srgbClr val="002060"/>
            </a:solidFill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3058886" y="3857617"/>
            <a:ext cx="2884714" cy="870857"/>
          </a:xfrm>
          <a:custGeom>
            <a:avLst/>
            <a:gdLst>
              <a:gd name="connsiteX0" fmla="*/ 2264228 w 2264228"/>
              <a:gd name="connsiteY0" fmla="*/ 0 h 870857"/>
              <a:gd name="connsiteX1" fmla="*/ 1513114 w 2264228"/>
              <a:gd name="connsiteY1" fmla="*/ 566057 h 870857"/>
              <a:gd name="connsiteX2" fmla="*/ 0 w 2264228"/>
              <a:gd name="connsiteY2" fmla="*/ 870857 h 870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64228" h="870857">
                <a:moveTo>
                  <a:pt x="2264228" y="0"/>
                </a:moveTo>
                <a:cubicBezTo>
                  <a:pt x="2077356" y="210457"/>
                  <a:pt x="1890485" y="420914"/>
                  <a:pt x="1513114" y="566057"/>
                </a:cubicBezTo>
                <a:cubicBezTo>
                  <a:pt x="1135743" y="711200"/>
                  <a:pt x="567871" y="791028"/>
                  <a:pt x="0" y="870857"/>
                </a:cubicBezTo>
              </a:path>
            </a:pathLst>
          </a:custGeom>
          <a:ln w="28575">
            <a:solidFill>
              <a:srgbClr val="7030A0"/>
            </a:solidFill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3048000" y="4728475"/>
            <a:ext cx="2895600" cy="148326"/>
          </a:xfrm>
          <a:custGeom>
            <a:avLst/>
            <a:gdLst>
              <a:gd name="connsiteX0" fmla="*/ 0 w 2275114"/>
              <a:gd name="connsiteY0" fmla="*/ 0 h 197757"/>
              <a:gd name="connsiteX1" fmla="*/ 1186543 w 2275114"/>
              <a:gd name="connsiteY1" fmla="*/ 185057 h 197757"/>
              <a:gd name="connsiteX2" fmla="*/ 2275114 w 2275114"/>
              <a:gd name="connsiteY2" fmla="*/ 76200 h 197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75114" h="197757">
                <a:moveTo>
                  <a:pt x="0" y="0"/>
                </a:moveTo>
                <a:cubicBezTo>
                  <a:pt x="403678" y="86178"/>
                  <a:pt x="807357" y="172357"/>
                  <a:pt x="1186543" y="185057"/>
                </a:cubicBezTo>
                <a:cubicBezTo>
                  <a:pt x="1565729" y="197757"/>
                  <a:pt x="1920421" y="136978"/>
                  <a:pt x="2275114" y="76200"/>
                </a:cubicBezTo>
              </a:path>
            </a:pathLst>
          </a:custGeom>
          <a:ln w="28575">
            <a:solidFill>
              <a:srgbClr val="002060"/>
            </a:solidFill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3048000" y="4804674"/>
            <a:ext cx="2895600" cy="671285"/>
          </a:xfrm>
          <a:custGeom>
            <a:avLst/>
            <a:gdLst>
              <a:gd name="connsiteX0" fmla="*/ 2275114 w 2275114"/>
              <a:gd name="connsiteY0" fmla="*/ 0 h 671285"/>
              <a:gd name="connsiteX1" fmla="*/ 1545771 w 2275114"/>
              <a:gd name="connsiteY1" fmla="*/ 642257 h 671285"/>
              <a:gd name="connsiteX2" fmla="*/ 0 w 2275114"/>
              <a:gd name="connsiteY2" fmla="*/ 174171 h 671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75114" h="671285">
                <a:moveTo>
                  <a:pt x="2275114" y="0"/>
                </a:moveTo>
                <a:cubicBezTo>
                  <a:pt x="2100035" y="306614"/>
                  <a:pt x="1924957" y="613229"/>
                  <a:pt x="1545771" y="642257"/>
                </a:cubicBezTo>
                <a:cubicBezTo>
                  <a:pt x="1166585" y="671285"/>
                  <a:pt x="583292" y="422728"/>
                  <a:pt x="0" y="174171"/>
                </a:cubicBezTo>
              </a:path>
            </a:pathLst>
          </a:custGeom>
          <a:ln w="28575">
            <a:solidFill>
              <a:srgbClr val="7030A0"/>
            </a:solidFill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3037114" y="4967960"/>
            <a:ext cx="2906486" cy="1055914"/>
          </a:xfrm>
          <a:custGeom>
            <a:avLst/>
            <a:gdLst>
              <a:gd name="connsiteX0" fmla="*/ 0 w 2296886"/>
              <a:gd name="connsiteY0" fmla="*/ 0 h 1055914"/>
              <a:gd name="connsiteX1" fmla="*/ 696686 w 2296886"/>
              <a:gd name="connsiteY1" fmla="*/ 816428 h 1055914"/>
              <a:gd name="connsiteX2" fmla="*/ 2296886 w 2296886"/>
              <a:gd name="connsiteY2" fmla="*/ 1055914 h 1055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96886" h="1055914">
                <a:moveTo>
                  <a:pt x="0" y="0"/>
                </a:moveTo>
                <a:cubicBezTo>
                  <a:pt x="156936" y="320221"/>
                  <a:pt x="313872" y="640442"/>
                  <a:pt x="696686" y="816428"/>
                </a:cubicBezTo>
                <a:cubicBezTo>
                  <a:pt x="1079500" y="992414"/>
                  <a:pt x="2296886" y="1055914"/>
                  <a:pt x="2296886" y="1055914"/>
                </a:cubicBezTo>
              </a:path>
            </a:pathLst>
          </a:custGeom>
          <a:ln w="28575">
            <a:solidFill>
              <a:srgbClr val="002060"/>
            </a:solidFill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419600" y="4227731"/>
            <a:ext cx="30480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smtClean="0">
                <a:solidFill>
                  <a:schemeClr val="tx1"/>
                </a:solidFill>
              </a:rPr>
              <a:t>“Ask 204.74.112.1”</a:t>
            </a: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495800" y="5294531"/>
            <a:ext cx="2971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smtClean="0">
                <a:solidFill>
                  <a:schemeClr val="tx1"/>
                </a:solidFill>
              </a:rPr>
              <a:t>“Ask 207.142.131.234”</a:t>
            </a: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>
            <a:off x="3276600" y="3886200"/>
            <a:ext cx="1143000" cy="304800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smtClean="0">
                <a:solidFill>
                  <a:schemeClr val="tx1"/>
                </a:solidFill>
              </a:rPr>
              <a:t>“.org?”</a:t>
            </a: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3276600" y="4724400"/>
            <a:ext cx="2209800" cy="304800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smtClean="0">
                <a:solidFill>
                  <a:schemeClr val="tx1"/>
                </a:solidFill>
              </a:rPr>
              <a:t>“wikipedia.org?”</a:t>
            </a: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2743200" y="5638800"/>
            <a:ext cx="2667000" cy="304800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smtClean="0">
                <a:solidFill>
                  <a:schemeClr val="tx1"/>
                </a:solidFill>
              </a:rPr>
              <a:t>“en.wikipedia.org?”</a:t>
            </a: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29" name="Oval 28"/>
          <p:cNvSpPr/>
          <p:nvPr/>
        </p:nvSpPr>
        <p:spPr>
          <a:xfrm>
            <a:off x="2057400" y="6172200"/>
            <a:ext cx="34290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smtClean="0">
                <a:solidFill>
                  <a:schemeClr val="tx1"/>
                </a:solidFill>
              </a:rPr>
              <a:t>“It’s at 207.142.131.234”</a:t>
            </a: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172200" y="3124200"/>
            <a:ext cx="2250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Authoritative Sources</a:t>
            </a:r>
            <a:endParaRPr lang="en-US" b="1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28600" y="4343400"/>
            <a:ext cx="725968" cy="369332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mtClean="0"/>
              <a:t>Client</a:t>
            </a:r>
            <a:endParaRPr lang="en-US"/>
          </a:p>
        </p:txBody>
      </p:sp>
      <p:sp>
        <p:nvSpPr>
          <p:cNvPr id="34" name="Freeform 33"/>
          <p:cNvSpPr/>
          <p:nvPr/>
        </p:nvSpPr>
        <p:spPr>
          <a:xfrm>
            <a:off x="990600" y="4419600"/>
            <a:ext cx="457200" cy="127001"/>
          </a:xfrm>
          <a:custGeom>
            <a:avLst/>
            <a:gdLst>
              <a:gd name="connsiteX0" fmla="*/ 0 w 2275114"/>
              <a:gd name="connsiteY0" fmla="*/ 584201 h 584201"/>
              <a:gd name="connsiteX1" fmla="*/ 1230085 w 2275114"/>
              <a:gd name="connsiteY1" fmla="*/ 105229 h 584201"/>
              <a:gd name="connsiteX2" fmla="*/ 2275114 w 2275114"/>
              <a:gd name="connsiteY2" fmla="*/ 18143 h 584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75114" h="584201">
                <a:moveTo>
                  <a:pt x="0" y="584201"/>
                </a:moveTo>
                <a:cubicBezTo>
                  <a:pt x="425449" y="391886"/>
                  <a:pt x="850899" y="199572"/>
                  <a:pt x="1230085" y="105229"/>
                </a:cubicBezTo>
                <a:cubicBezTo>
                  <a:pt x="1609271" y="10886"/>
                  <a:pt x="2048328" y="0"/>
                  <a:pt x="2275114" y="18143"/>
                </a:cubicBezTo>
              </a:path>
            </a:pathLst>
          </a:custGeom>
          <a:ln w="28575">
            <a:solidFill>
              <a:srgbClr val="002060"/>
            </a:solidFill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Cloud Callout 23"/>
          <p:cNvSpPr/>
          <p:nvPr/>
        </p:nvSpPr>
        <p:spPr>
          <a:xfrm>
            <a:off x="228600" y="3200400"/>
            <a:ext cx="2971800" cy="841248"/>
          </a:xfrm>
          <a:prstGeom prst="cloudCallout">
            <a:avLst>
              <a:gd name="adj1" fmla="val -30357"/>
              <a:gd name="adj2" fmla="val 8320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“Where’s en.wikipedia.org?”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Directory Name Service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smtClean="0"/>
              <a:t>DNS servers respond to request for IP addresses</a:t>
            </a:r>
          </a:p>
          <a:p>
            <a:r>
              <a:rPr lang="en-US" sz="2800" smtClean="0"/>
              <a:t>Local DNS caches results from authoritative servers</a:t>
            </a:r>
          </a:p>
          <a:p>
            <a:r>
              <a:rPr lang="en-US" sz="2800" smtClean="0"/>
              <a:t>Lab:  nslookup</a:t>
            </a:r>
            <a:endParaRPr lang="en-US" sz="2800"/>
          </a:p>
        </p:txBody>
      </p:sp>
      <p:sp>
        <p:nvSpPr>
          <p:cNvPr id="11" name="TextBox 10"/>
          <p:cNvSpPr txBox="1"/>
          <p:nvPr/>
        </p:nvSpPr>
        <p:spPr>
          <a:xfrm>
            <a:off x="1447800" y="4303931"/>
            <a:ext cx="1600200" cy="923330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mtClean="0"/>
          </a:p>
          <a:p>
            <a:pPr algn="ctr"/>
            <a:r>
              <a:rPr lang="en-US" smtClean="0"/>
              <a:t>Local DNS</a:t>
            </a:r>
          </a:p>
          <a:p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228600" y="4343400"/>
            <a:ext cx="725968" cy="369332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mtClean="0"/>
              <a:t>Client</a:t>
            </a:r>
            <a:endParaRPr lang="en-US"/>
          </a:p>
        </p:txBody>
      </p:sp>
      <p:sp>
        <p:nvSpPr>
          <p:cNvPr id="24" name="Cloud Callout 23"/>
          <p:cNvSpPr/>
          <p:nvPr/>
        </p:nvSpPr>
        <p:spPr>
          <a:xfrm>
            <a:off x="152400" y="5562600"/>
            <a:ext cx="2971800" cy="841248"/>
          </a:xfrm>
          <a:prstGeom prst="cloudCallout">
            <a:avLst>
              <a:gd name="adj1" fmla="val -28892"/>
              <a:gd name="adj2" fmla="val -876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“Where’s en.wikipedia.org?”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28600" y="4812268"/>
            <a:ext cx="895886" cy="369332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mtClean="0"/>
              <a:t>Client 2</a:t>
            </a:r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1066800" y="4953000"/>
            <a:ext cx="381000" cy="185057"/>
          </a:xfrm>
          <a:custGeom>
            <a:avLst/>
            <a:gdLst>
              <a:gd name="connsiteX0" fmla="*/ 2264228 w 2264228"/>
              <a:gd name="connsiteY0" fmla="*/ 0 h 870857"/>
              <a:gd name="connsiteX1" fmla="*/ 1513114 w 2264228"/>
              <a:gd name="connsiteY1" fmla="*/ 566057 h 870857"/>
              <a:gd name="connsiteX2" fmla="*/ 0 w 2264228"/>
              <a:gd name="connsiteY2" fmla="*/ 870857 h 870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64228" h="870857">
                <a:moveTo>
                  <a:pt x="2264228" y="0"/>
                </a:moveTo>
                <a:cubicBezTo>
                  <a:pt x="2077356" y="210457"/>
                  <a:pt x="1890485" y="420914"/>
                  <a:pt x="1513114" y="566057"/>
                </a:cubicBezTo>
                <a:cubicBezTo>
                  <a:pt x="1135743" y="711200"/>
                  <a:pt x="567871" y="791028"/>
                  <a:pt x="0" y="870857"/>
                </a:cubicBezTo>
              </a:path>
            </a:pathLst>
          </a:custGeom>
          <a:ln w="28575">
            <a:solidFill>
              <a:srgbClr val="7030A0"/>
            </a:solidFill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1143000" y="4876800"/>
            <a:ext cx="304800" cy="152400"/>
          </a:xfrm>
          <a:custGeom>
            <a:avLst/>
            <a:gdLst>
              <a:gd name="connsiteX0" fmla="*/ 0 w 2275114"/>
              <a:gd name="connsiteY0" fmla="*/ 584201 h 584201"/>
              <a:gd name="connsiteX1" fmla="*/ 1230085 w 2275114"/>
              <a:gd name="connsiteY1" fmla="*/ 105229 h 584201"/>
              <a:gd name="connsiteX2" fmla="*/ 2275114 w 2275114"/>
              <a:gd name="connsiteY2" fmla="*/ 18143 h 584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75114" h="584201">
                <a:moveTo>
                  <a:pt x="0" y="584201"/>
                </a:moveTo>
                <a:cubicBezTo>
                  <a:pt x="425449" y="391886"/>
                  <a:pt x="850899" y="199572"/>
                  <a:pt x="1230085" y="105229"/>
                </a:cubicBezTo>
                <a:cubicBezTo>
                  <a:pt x="1609271" y="10886"/>
                  <a:pt x="2048328" y="0"/>
                  <a:pt x="2275114" y="18143"/>
                </a:cubicBezTo>
              </a:path>
            </a:pathLst>
          </a:custGeom>
          <a:ln w="28575">
            <a:solidFill>
              <a:srgbClr val="002060"/>
            </a:solidFill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1066800" y="5105400"/>
            <a:ext cx="34290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smtClean="0">
                <a:solidFill>
                  <a:schemeClr val="tx1"/>
                </a:solidFill>
              </a:rPr>
              <a:t>“It’s at 207.142.131.234”</a:t>
            </a: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943600" y="3618131"/>
            <a:ext cx="2667000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Root nameserver</a:t>
            </a:r>
          </a:p>
          <a:p>
            <a:pPr algn="ctr"/>
            <a:r>
              <a:rPr lang="en-US" smtClean="0"/>
              <a:t>[198.41.0.4]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943600" y="4648200"/>
            <a:ext cx="2667000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.org nameserver</a:t>
            </a:r>
          </a:p>
          <a:p>
            <a:pPr algn="ctr"/>
            <a:r>
              <a:rPr lang="en-US" smtClean="0"/>
              <a:t>[204.74.112.1]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943600" y="5715000"/>
            <a:ext cx="2645211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mtClean="0"/>
              <a:t>wikipedia.org nameserver</a:t>
            </a:r>
          </a:p>
          <a:p>
            <a:pPr algn="ctr"/>
            <a:r>
              <a:rPr lang="en-US" smtClean="0"/>
              <a:t>[207.142.131.234]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172200" y="3124200"/>
            <a:ext cx="2250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Authoritative Sources</a:t>
            </a:r>
            <a:endParaRPr lang="en-US" b="1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Internet Governance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Early Internet developed by small group of interested parties</a:t>
            </a:r>
          </a:p>
          <a:p>
            <a:pPr lvl="1"/>
            <a:r>
              <a:rPr lang="en-US" smtClean="0"/>
              <a:t>Example:  one man in charge of domain names!</a:t>
            </a:r>
          </a:p>
          <a:p>
            <a:pPr lvl="1"/>
            <a:r>
              <a:rPr lang="en-US" smtClean="0"/>
              <a:t>Government funded but gave little direction</a:t>
            </a:r>
          </a:p>
          <a:p>
            <a:pPr lvl="1"/>
            <a:r>
              <a:rPr lang="en-US" smtClean="0"/>
              <a:t>Mostly US control</a:t>
            </a:r>
          </a:p>
          <a:p>
            <a:r>
              <a:rPr lang="en-US" smtClean="0"/>
              <a:t>With growth, pressure for more formal system</a:t>
            </a:r>
          </a:p>
          <a:p>
            <a:pPr lvl="1"/>
            <a:r>
              <a:rPr lang="en-US" smtClean="0"/>
              <a:t>Technical development</a:t>
            </a:r>
          </a:p>
          <a:p>
            <a:pPr lvl="1"/>
            <a:r>
              <a:rPr lang="en-US" smtClean="0"/>
              <a:t>Policy development</a:t>
            </a:r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92000" y="4800600"/>
            <a:ext cx="148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02400" y="4800600"/>
            <a:ext cx="1470150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7620000" y="6604084"/>
            <a:ext cx="133882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smtClean="0"/>
              <a:t>Vint Cerf &amp; Bob Kahn</a:t>
            </a:r>
            <a:endParaRPr lang="en-US" sz="1050"/>
          </a:p>
        </p:txBody>
      </p:sp>
      <p:sp>
        <p:nvSpPr>
          <p:cNvPr id="7" name="TextBox 6"/>
          <p:cNvSpPr txBox="1"/>
          <p:nvPr/>
        </p:nvSpPr>
        <p:spPr>
          <a:xfrm>
            <a:off x="6324600" y="6604084"/>
            <a:ext cx="73449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smtClean="0"/>
              <a:t>Jon Postel</a:t>
            </a:r>
            <a:endParaRPr lang="en-US" sz="105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096000" cy="1143000"/>
          </a:xfrm>
        </p:spPr>
        <p:txBody>
          <a:bodyPr/>
          <a:lstStyle/>
          <a:p>
            <a:r>
              <a:rPr lang="en-US" smtClean="0"/>
              <a:t>Technical Development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Standards developed through RFC process</a:t>
            </a:r>
          </a:p>
          <a:p>
            <a:pPr lvl="1"/>
            <a:r>
              <a:rPr lang="en-US" smtClean="0"/>
              <a:t>RFC = Request For Comment</a:t>
            </a:r>
          </a:p>
          <a:p>
            <a:pPr lvl="1"/>
            <a:r>
              <a:rPr lang="en-US" smtClean="0"/>
              <a:t>Initial drafts revised using community feedback</a:t>
            </a:r>
          </a:p>
          <a:p>
            <a:pPr lvl="1"/>
            <a:r>
              <a:rPr lang="en-US" smtClean="0"/>
              <a:t>After consensus, are </a:t>
            </a:r>
            <a:r>
              <a:rPr lang="en-US" b="1" smtClean="0"/>
              <a:t>adopted</a:t>
            </a:r>
            <a:r>
              <a:rPr lang="en-US" smtClean="0"/>
              <a:t> as standard</a:t>
            </a:r>
          </a:p>
          <a:p>
            <a:r>
              <a:rPr lang="en-US" smtClean="0"/>
              <a:t>Began as informal, academic process</a:t>
            </a:r>
          </a:p>
          <a:p>
            <a:r>
              <a:rPr lang="en-US" smtClean="0"/>
              <a:t>Now overseen by IETF/IESG (Internet Engineering Task Force/Steering Group)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8400" y="5334000"/>
            <a:ext cx="2667000" cy="1406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67475" y="152400"/>
            <a:ext cx="267652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Internet Policy &amp; Administration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343400" cy="4724400"/>
          </a:xfrm>
        </p:spPr>
        <p:txBody>
          <a:bodyPr>
            <a:normAutofit fontScale="92500" lnSpcReduction="10000"/>
          </a:bodyPr>
          <a:lstStyle/>
          <a:p>
            <a:r>
              <a:rPr lang="en-US" smtClean="0"/>
              <a:t>ICANN formed 1998</a:t>
            </a:r>
          </a:p>
          <a:p>
            <a:r>
              <a:rPr lang="en-US" smtClean="0"/>
              <a:t>IANA contracts with private registrars</a:t>
            </a:r>
          </a:p>
          <a:p>
            <a:r>
              <a:rPr lang="en-US" smtClean="0"/>
              <a:t>IP addresses:  5 regional internet registries</a:t>
            </a:r>
          </a:p>
          <a:p>
            <a:r>
              <a:rPr lang="en-US" smtClean="0"/>
              <a:t>Domain names:  contractors run Network Information Centers</a:t>
            </a:r>
          </a:p>
          <a:p>
            <a:r>
              <a:rPr lang="en-US" smtClean="0"/>
              <a:t>Retail registrars file with NIC for each domain</a:t>
            </a:r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334000" y="1524000"/>
            <a:ext cx="2209799" cy="1200329"/>
          </a:xfrm>
          <a:prstGeom prst="rect">
            <a:avLst/>
          </a:prstGeom>
          <a:solidFill>
            <a:srgbClr val="FF99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ICANN</a:t>
            </a:r>
          </a:p>
          <a:p>
            <a:pPr algn="ctr"/>
            <a:r>
              <a:rPr lang="en-US" sz="1200" dirty="0" smtClean="0"/>
              <a:t>International </a:t>
            </a:r>
            <a:r>
              <a:rPr lang="en-US" sz="1200" dirty="0" smtClean="0"/>
              <a:t>Corporation for Assigned Names and Numbers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1" y="2971800"/>
            <a:ext cx="1447799" cy="1138773"/>
          </a:xfrm>
          <a:prstGeom prst="rect">
            <a:avLst/>
          </a:prstGeom>
          <a:solidFill>
            <a:srgbClr val="FF99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smtClean="0"/>
              <a:t>IANA</a:t>
            </a:r>
            <a:endParaRPr lang="en-US" sz="4800" smtClean="0"/>
          </a:p>
          <a:p>
            <a:pPr algn="ctr"/>
            <a:r>
              <a:rPr lang="en-US" sz="1200" smtClean="0"/>
              <a:t>Internet Assigned Numbers Authority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91200" y="5791200"/>
            <a:ext cx="1524000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Domain Name Registrar</a:t>
            </a: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391400" y="5791200"/>
            <a:ext cx="1524000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Domain Name Registrar</a:t>
            </a:r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105400" y="4343400"/>
            <a:ext cx="1219200" cy="1077218"/>
          </a:xfrm>
          <a:prstGeom prst="rect">
            <a:avLst/>
          </a:prstGeom>
          <a:solidFill>
            <a:srgbClr val="FF99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smtClean="0"/>
              <a:t>RIR</a:t>
            </a:r>
          </a:p>
          <a:p>
            <a:pPr algn="ctr"/>
            <a:r>
              <a:rPr lang="en-US" sz="1200" smtClean="0"/>
              <a:t>Regional Internet Registry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53200" y="4343400"/>
            <a:ext cx="1447800" cy="107721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smtClean="0"/>
              <a:t>NIC</a:t>
            </a:r>
          </a:p>
          <a:p>
            <a:pPr algn="ctr"/>
            <a:r>
              <a:rPr lang="en-US" sz="1200" smtClean="0"/>
              <a:t>Network Information Center</a:t>
            </a:r>
          </a:p>
        </p:txBody>
      </p:sp>
      <p:cxnSp>
        <p:nvCxnSpPr>
          <p:cNvPr id="11" name="Straight Connector 10"/>
          <p:cNvCxnSpPr>
            <a:stCxn id="4" idx="2"/>
            <a:endCxn id="5" idx="0"/>
          </p:cNvCxnSpPr>
          <p:nvPr/>
        </p:nvCxnSpPr>
        <p:spPr>
          <a:xfrm rot="16200000" flipH="1">
            <a:off x="6315165" y="2848063"/>
            <a:ext cx="247471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5" idx="2"/>
            <a:endCxn id="8" idx="0"/>
          </p:cNvCxnSpPr>
          <p:nvPr/>
        </p:nvCxnSpPr>
        <p:spPr>
          <a:xfrm rot="5400000">
            <a:off x="5960538" y="3865036"/>
            <a:ext cx="232827" cy="7239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5" idx="2"/>
            <a:endCxn id="9" idx="0"/>
          </p:cNvCxnSpPr>
          <p:nvPr/>
        </p:nvCxnSpPr>
        <p:spPr>
          <a:xfrm rot="16200000" flipH="1">
            <a:off x="6741587" y="3807886"/>
            <a:ext cx="232827" cy="8381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9" idx="2"/>
            <a:endCxn id="6" idx="0"/>
          </p:cNvCxnSpPr>
          <p:nvPr/>
        </p:nvCxnSpPr>
        <p:spPr>
          <a:xfrm rot="5400000">
            <a:off x="6729859" y="5243959"/>
            <a:ext cx="370582" cy="723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9" idx="2"/>
            <a:endCxn id="7" idx="0"/>
          </p:cNvCxnSpPr>
          <p:nvPr/>
        </p:nvCxnSpPr>
        <p:spPr>
          <a:xfrm rot="16200000" flipH="1">
            <a:off x="7529959" y="5167759"/>
            <a:ext cx="370582" cy="8763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2225</TotalTime>
  <Words>757</Words>
  <Application>Microsoft Office PowerPoint</Application>
  <PresentationFormat>On-screen Show (4:3)</PresentationFormat>
  <Paragraphs>193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Internet Protocol &amp; Domain Name System</vt:lpstr>
      <vt:lpstr>IP Packet Specifics</vt:lpstr>
      <vt:lpstr>Activities</vt:lpstr>
      <vt:lpstr>Address Availability</vt:lpstr>
      <vt:lpstr>(Partial) Solution #1:  DHCP  </vt:lpstr>
      <vt:lpstr>Solution #1:  DHCP + NAT </vt:lpstr>
      <vt:lpstr>Solution #2:  IPv6</vt:lpstr>
      <vt:lpstr>Domain Names</vt:lpstr>
      <vt:lpstr>Directory Name Service</vt:lpstr>
      <vt:lpstr>Directory Name Service</vt:lpstr>
      <vt:lpstr>Directory Name Service</vt:lpstr>
      <vt:lpstr>Directory Name Service</vt:lpstr>
      <vt:lpstr>Directory Name Service</vt:lpstr>
      <vt:lpstr>Internet Governance</vt:lpstr>
      <vt:lpstr>Technical Development</vt:lpstr>
      <vt:lpstr>Internet Policy &amp; Administration</vt:lpstr>
    </vt:vector>
  </TitlesOfParts>
  <Company>smith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Communications Protocols</dc:title>
  <dc:creator>SmithD630</dc:creator>
  <cp:lastModifiedBy>Smith</cp:lastModifiedBy>
  <cp:revision>70</cp:revision>
  <dcterms:created xsi:type="dcterms:W3CDTF">2010-10-29T20:06:09Z</dcterms:created>
  <dcterms:modified xsi:type="dcterms:W3CDTF">2016-01-28T16:44:41Z</dcterms:modified>
</cp:coreProperties>
</file>