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66" r:id="rId12"/>
    <p:sldId id="269" r:id="rId13"/>
    <p:sldId id="270" r:id="rId14"/>
    <p:sldId id="271" r:id="rId15"/>
    <p:sldId id="272" r:id="rId16"/>
    <p:sldId id="275" r:id="rId17"/>
    <p:sldId id="273" r:id="rId18"/>
    <p:sldId id="274" r:id="rId19"/>
    <p:sldId id="264" r:id="rId20"/>
    <p:sldId id="26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36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0F8A-C62B-420B-9021-067DE3B31EA0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820C-3F65-46ED-BD04-32D3996A1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0F8A-C62B-420B-9021-067DE3B31EA0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820C-3F65-46ED-BD04-32D3996A1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0F8A-C62B-420B-9021-067DE3B31EA0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820C-3F65-46ED-BD04-32D3996A1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0F8A-C62B-420B-9021-067DE3B31EA0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820C-3F65-46ED-BD04-32D3996A1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0F8A-C62B-420B-9021-067DE3B31EA0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820C-3F65-46ED-BD04-32D3996A1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0F8A-C62B-420B-9021-067DE3B31EA0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820C-3F65-46ED-BD04-32D3996A1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0F8A-C62B-420B-9021-067DE3B31EA0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820C-3F65-46ED-BD04-32D3996A1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0F8A-C62B-420B-9021-067DE3B31EA0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820C-3F65-46ED-BD04-32D3996A1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0F8A-C62B-420B-9021-067DE3B31EA0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820C-3F65-46ED-BD04-32D3996A1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0F8A-C62B-420B-9021-067DE3B31EA0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820C-3F65-46ED-BD04-32D3996A1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0F8A-C62B-420B-9021-067DE3B31EA0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820C-3F65-46ED-BD04-32D3996A1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30F8A-C62B-420B-9021-067DE3B31EA0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B820C-3F65-46ED-BD04-32D3996A1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computerworld.com/article/2473585/encryption/easily-encrypt-gmail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Cryptography &amp; Security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CSC 103 Lecture </a:t>
            </a:r>
            <a:r>
              <a:rPr lang="en-US" smtClean="0"/>
              <a:t>12</a:t>
            </a:r>
            <a:endParaRPr lang="en-US" smtClean="0"/>
          </a:p>
          <a:p>
            <a:r>
              <a:rPr lang="en-US" smtClean="0"/>
              <a:t>Nicholas R. Howe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636" t="7656" r="1818" b="4306"/>
          <a:stretch>
            <a:fillRect/>
          </a:stretch>
        </p:blipFill>
        <p:spPr bwMode="auto">
          <a:xfrm>
            <a:off x="3581400" y="609600"/>
            <a:ext cx="1981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does this message say?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i="1" smtClean="0"/>
              <a:t>Frqjudwxodwlrqv, brx kdyh iljxuhg rxw krz wr wudqvodwh wkh vhfuhw phvvdjh. Zhoo grqh!</a:t>
            </a:r>
          </a:p>
          <a:p>
            <a:pPr>
              <a:buNone/>
            </a:pPr>
            <a:endParaRPr lang="en-US" smtClean="0"/>
          </a:p>
          <a:p>
            <a:r>
              <a:rPr lang="en-US" smtClean="0"/>
              <a:t>How did you figure it out?</a:t>
            </a:r>
          </a:p>
          <a:p>
            <a:r>
              <a:rPr lang="en-US" smtClean="0"/>
              <a:t>What techniques did you use?</a:t>
            </a:r>
          </a:p>
          <a:p>
            <a:r>
              <a:rPr lang="en-US" smtClean="0"/>
              <a:t>Can you figure out the one below?</a:t>
            </a:r>
          </a:p>
          <a:p>
            <a:endParaRPr lang="en-US" sz="1700"/>
          </a:p>
          <a:p>
            <a:pPr>
              <a:buNone/>
            </a:pPr>
            <a:r>
              <a:rPr lang="en-US" i="1" smtClean="0"/>
              <a:t>Oelp kz ymssfql cbwpvt kvllkxi.  Zqp xpomjufc nqfgvk jlsszt bz grr ehivank ry kenn o vgxjhjnr ndr.</a:t>
            </a:r>
            <a:endParaRPr lang="en-US" i="1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162800" y="2895600"/>
            <a:ext cx="160175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Encryption Schemes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/>
          </a:bodyPr>
          <a:lstStyle/>
          <a:p>
            <a:r>
              <a:rPr lang="en-US" smtClean="0"/>
              <a:t>The first shifts every letter by 3: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000" i="1" smtClean="0">
                <a:latin typeface="Courier New" pitchFamily="49" charset="0"/>
                <a:cs typeface="Courier New" pitchFamily="49" charset="0"/>
              </a:rPr>
              <a:t>Congratulations, you have figured out how to…</a:t>
            </a:r>
          </a:p>
          <a:p>
            <a:pPr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000" i="1" smtClean="0">
                <a:latin typeface="Courier New" pitchFamily="49" charset="0"/>
                <a:cs typeface="Courier New" pitchFamily="49" charset="0"/>
              </a:rPr>
              <a:t>+  333333333333333, 333 3333 3333333 333 333 33…</a:t>
            </a:r>
          </a:p>
          <a:p>
            <a:pPr marL="742950" lvl="2" indent="-342900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000" i="1" smtClean="0">
                <a:latin typeface="Courier New" pitchFamily="49" charset="0"/>
                <a:cs typeface="Courier New" pitchFamily="49" charset="0"/>
              </a:rPr>
              <a:t>Frqjudwxodwlrqv, brx kdyh iljxuhg rxw krz wr…</a:t>
            </a:r>
          </a:p>
          <a:p>
            <a:pPr marL="742950" lvl="2" indent="-342900">
              <a:lnSpc>
                <a:spcPct val="90000"/>
              </a:lnSpc>
              <a:spcBef>
                <a:spcPts val="0"/>
              </a:spcBef>
              <a:buNone/>
            </a:pPr>
            <a:endParaRPr lang="en-US" sz="2000" i="1">
              <a:cs typeface="Courier New" pitchFamily="49" charset="0"/>
            </a:endParaRPr>
          </a:p>
          <a:p>
            <a:pPr marL="342900" lvl="1" indent="-342900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3200" smtClean="0">
                <a:cs typeface="Courier New" pitchFamily="49" charset="0"/>
              </a:rPr>
              <a:t>The second uses a </a:t>
            </a:r>
            <a:r>
              <a:rPr lang="en-US" sz="3200" b="1" smtClean="0">
                <a:cs typeface="Courier New" pitchFamily="49" charset="0"/>
              </a:rPr>
              <a:t>one-time pad</a:t>
            </a:r>
            <a:r>
              <a:rPr lang="en-US" sz="3200" smtClean="0">
                <a:cs typeface="Courier New" pitchFamily="49" charset="0"/>
              </a:rPr>
              <a:t>: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000" i="1" smtClean="0">
                <a:latin typeface="Courier New" pitchFamily="49" charset="0"/>
                <a:cs typeface="Courier New" pitchFamily="49" charset="0"/>
              </a:rPr>
              <a:t>This is another secret message.</a:t>
            </a:r>
          </a:p>
          <a:p>
            <a:pPr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000" i="1" smtClean="0">
                <a:latin typeface="Courier New" pitchFamily="49" charset="0"/>
                <a:cs typeface="Courier New" pitchFamily="49" charset="0"/>
              </a:rPr>
              <a:t>+  Vxdx ch yzezymu kxuyra yrttkre.</a:t>
            </a:r>
          </a:p>
          <a:p>
            <a:pPr marL="742950" lvl="2" indent="-342900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Oelp kz ymssfql cbwpvt kvllkxi.</a:t>
            </a:r>
          </a:p>
          <a:p>
            <a:r>
              <a:rPr lang="en-US" smtClean="0"/>
              <a:t>One-time pad is unbreakable if used just once.</a:t>
            </a:r>
          </a:p>
          <a:p>
            <a:pPr lvl="1"/>
            <a:r>
              <a:rPr lang="en-US" smtClean="0"/>
              <a:t>This would be ideal cipher</a:t>
            </a:r>
          </a:p>
          <a:p>
            <a:pPr lvl="1"/>
            <a:r>
              <a:rPr lang="en-US" smtClean="0"/>
              <a:t>The problem is distributing it!</a:t>
            </a:r>
          </a:p>
          <a:p>
            <a:pPr lvl="1">
              <a:buNone/>
            </a:pPr>
            <a:endParaRPr lang="en-US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57200" y="2667000"/>
            <a:ext cx="7543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57200" y="4191000"/>
            <a:ext cx="7543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C:\Users\nhowe\AppData\Local\Microsoft\Windows\Temporary Internet Files\Content.IE5\SNZFC3GZ\MC90005768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5029200"/>
            <a:ext cx="1826057" cy="17300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Generated Cipher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E-commerce:  Delivery of keys is a problem</a:t>
            </a:r>
          </a:p>
          <a:p>
            <a:r>
              <a:rPr lang="en-US" smtClean="0"/>
              <a:t>Idea:  generate </a:t>
            </a:r>
            <a:r>
              <a:rPr lang="en-US" b="1" smtClean="0"/>
              <a:t>pseudorandom</a:t>
            </a:r>
            <a:r>
              <a:rPr lang="en-US" smtClean="0"/>
              <a:t> ciphers using short </a:t>
            </a:r>
            <a:r>
              <a:rPr lang="en-US" b="1" smtClean="0"/>
              <a:t>keys</a:t>
            </a:r>
          </a:p>
          <a:p>
            <a:pPr lvl="1"/>
            <a:r>
              <a:rPr lang="en-US" smtClean="0"/>
              <a:t>Cipher sequence impossible to guess without key</a:t>
            </a:r>
          </a:p>
          <a:p>
            <a:pPr lvl="1"/>
            <a:r>
              <a:rPr lang="en-US" smtClean="0"/>
              <a:t>Still a problem of key delivery</a:t>
            </a:r>
          </a:p>
          <a:p>
            <a:r>
              <a:rPr lang="en-US" smtClean="0"/>
              <a:t>Example:  Key = 4-digit number</a:t>
            </a:r>
          </a:p>
          <a:p>
            <a:pPr lvl="1"/>
            <a:r>
              <a:rPr lang="en-US" smtClean="0"/>
              <a:t>Square it &amp; take middle 4 digits</a:t>
            </a:r>
          </a:p>
          <a:p>
            <a:pPr lvl="1"/>
            <a:r>
              <a:rPr lang="en-US" smtClean="0"/>
              <a:t>Repeat using new key, etc.</a:t>
            </a:r>
          </a:p>
          <a:p>
            <a:endParaRPr lang="en-US"/>
          </a:p>
        </p:txBody>
      </p:sp>
      <p:pic>
        <p:nvPicPr>
          <p:cNvPr id="4098" name="Picture 2" descr="C:\Users\nhowe\AppData\Local\Microsoft\Windows\Temporary Internet Files\Content.IE5\LKJ0GEWQ\MC91021755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152400"/>
            <a:ext cx="1614830" cy="13921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391400" y="4114800"/>
            <a:ext cx="112088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mtClean="0">
                <a:solidFill>
                  <a:schemeClr val="accent1"/>
                </a:solidFill>
              </a:rPr>
              <a:t>4472</a:t>
            </a:r>
          </a:p>
          <a:p>
            <a:pPr algn="r"/>
            <a:r>
              <a:rPr lang="en-US" smtClean="0">
                <a:solidFill>
                  <a:schemeClr val="accent1"/>
                </a:solidFill>
              </a:rPr>
              <a:t>x 4472</a:t>
            </a:r>
          </a:p>
          <a:p>
            <a:pPr algn="r"/>
            <a:r>
              <a:rPr lang="en-US" smtClean="0">
                <a:solidFill>
                  <a:schemeClr val="accent1"/>
                </a:solidFill>
              </a:rPr>
              <a:t>19</a:t>
            </a:r>
            <a:r>
              <a:rPr lang="en-US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9987</a:t>
            </a:r>
            <a:r>
              <a:rPr lang="en-US" smtClean="0">
                <a:solidFill>
                  <a:schemeClr val="accent1"/>
                </a:solidFill>
              </a:rPr>
              <a:t>84</a:t>
            </a:r>
          </a:p>
          <a:p>
            <a:pPr algn="r"/>
            <a:endParaRPr lang="en-US" smtClean="0">
              <a:solidFill>
                <a:schemeClr val="accent1"/>
              </a:solidFill>
            </a:endParaRPr>
          </a:p>
          <a:p>
            <a:pPr algn="r"/>
            <a:r>
              <a:rPr lang="en-US" smtClean="0">
                <a:solidFill>
                  <a:schemeClr val="accent1"/>
                </a:solidFill>
              </a:rPr>
              <a:t>9987</a:t>
            </a:r>
          </a:p>
          <a:p>
            <a:pPr algn="r"/>
            <a:r>
              <a:rPr lang="en-US" smtClean="0">
                <a:solidFill>
                  <a:schemeClr val="accent1"/>
                </a:solidFill>
              </a:rPr>
              <a:t>x 9987</a:t>
            </a:r>
            <a:endParaRPr lang="en-US">
              <a:solidFill>
                <a:schemeClr val="accent1"/>
              </a:solidFill>
            </a:endParaRPr>
          </a:p>
          <a:p>
            <a:pPr algn="r"/>
            <a:r>
              <a:rPr lang="en-US" smtClean="0">
                <a:solidFill>
                  <a:schemeClr val="accent1"/>
                </a:solidFill>
              </a:rPr>
              <a:t>99</a:t>
            </a:r>
            <a:r>
              <a:rPr lang="en-US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7401</a:t>
            </a:r>
            <a:r>
              <a:rPr lang="en-US" smtClean="0">
                <a:solidFill>
                  <a:schemeClr val="accent1"/>
                </a:solidFill>
              </a:rPr>
              <a:t>69</a:t>
            </a:r>
            <a:endParaRPr lang="en-US">
              <a:solidFill>
                <a:schemeClr val="accent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10800000">
            <a:off x="7391400" y="4724400"/>
            <a:ext cx="1143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>
            <a:off x="7391400" y="5791200"/>
            <a:ext cx="1143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Codebreaking in WWII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019800" cy="4525963"/>
          </a:xfrm>
        </p:spPr>
        <p:txBody>
          <a:bodyPr/>
          <a:lstStyle/>
          <a:p>
            <a:r>
              <a:rPr lang="en-US" smtClean="0"/>
              <a:t>Germans in WWII used mechanical cipher generators</a:t>
            </a:r>
          </a:p>
          <a:p>
            <a:r>
              <a:rPr lang="en-US" smtClean="0"/>
              <a:t>Allies able to deduce mechanism and </a:t>
            </a:r>
            <a:r>
              <a:rPr lang="en-US" b="1" smtClean="0"/>
              <a:t>decipher</a:t>
            </a:r>
            <a:r>
              <a:rPr lang="en-US" smtClean="0"/>
              <a:t> messages</a:t>
            </a:r>
          </a:p>
          <a:p>
            <a:r>
              <a:rPr lang="en-US" smtClean="0"/>
              <a:t>Significant factor in war effort</a:t>
            </a:r>
          </a:p>
          <a:p>
            <a:r>
              <a:rPr lang="en-US" smtClean="0"/>
              <a:t>Early application of computers at Bletchley Park, U.K.</a:t>
            </a:r>
          </a:p>
          <a:p>
            <a:r>
              <a:rPr lang="en-US" smtClean="0"/>
              <a:t>Interesting books on topic</a:t>
            </a:r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6477000" y="3974068"/>
            <a:ext cx="2286000" cy="1969532"/>
            <a:chOff x="6477000" y="4572000"/>
            <a:chExt cx="2286000" cy="1969532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t="47500"/>
            <a:stretch>
              <a:fillRect/>
            </a:stretch>
          </p:blipFill>
          <p:spPr bwMode="auto">
            <a:xfrm>
              <a:off x="6477000" y="4572000"/>
              <a:ext cx="2286000" cy="160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6858000" y="6172200"/>
              <a:ext cx="1518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Enigma cipher</a:t>
              </a:r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477000" y="1682734"/>
            <a:ext cx="2286000" cy="2051066"/>
            <a:chOff x="381000" y="4490466"/>
            <a:chExt cx="2286000" cy="2051066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1000" y="4490466"/>
              <a:ext cx="2286000" cy="17007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838200" y="6172200"/>
              <a:ext cx="14528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Lorenz cipher</a:t>
              </a:r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Code Breaking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Scenario:  Alice wants to speak with Bob</a:t>
            </a:r>
          </a:p>
          <a:p>
            <a:r>
              <a:rPr lang="en-US" smtClean="0"/>
              <a:t>Eve is listening to their communications</a:t>
            </a:r>
          </a:p>
          <a:p>
            <a:r>
              <a:rPr lang="en-US" smtClean="0"/>
              <a:t>Can Alice and Bob converse without Eve learning anything?</a:t>
            </a:r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2438400" y="4038600"/>
            <a:ext cx="914400" cy="1066800"/>
            <a:chOff x="1066800" y="1828800"/>
            <a:chExt cx="914400" cy="1066800"/>
          </a:xfrm>
        </p:grpSpPr>
        <p:sp>
          <p:nvSpPr>
            <p:cNvPr id="5" name="Chord 4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791200" y="4038600"/>
            <a:ext cx="914400" cy="1066800"/>
            <a:chOff x="1066800" y="1828800"/>
            <a:chExt cx="914400" cy="1066800"/>
          </a:xfrm>
        </p:grpSpPr>
        <p:sp>
          <p:nvSpPr>
            <p:cNvPr id="8" name="Chord 7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114800" y="5181600"/>
            <a:ext cx="914400" cy="1066800"/>
            <a:chOff x="685800" y="3581400"/>
            <a:chExt cx="914400" cy="1066800"/>
          </a:xfrm>
        </p:grpSpPr>
        <p:grpSp>
          <p:nvGrpSpPr>
            <p:cNvPr id="10" name="Group 9"/>
            <p:cNvGrpSpPr/>
            <p:nvPr/>
          </p:nvGrpSpPr>
          <p:grpSpPr>
            <a:xfrm>
              <a:off x="685800" y="3581400"/>
              <a:ext cx="914400" cy="1066800"/>
              <a:chOff x="1066800" y="1828800"/>
              <a:chExt cx="914400" cy="1066800"/>
            </a:xfrm>
          </p:grpSpPr>
          <p:sp>
            <p:nvSpPr>
              <p:cNvPr id="11" name="Chord 10"/>
              <p:cNvSpPr/>
              <p:nvPr/>
            </p:nvSpPr>
            <p:spPr>
              <a:xfrm>
                <a:off x="1066800" y="2133600"/>
                <a:ext cx="914400" cy="762000"/>
              </a:xfrm>
              <a:prstGeom prst="chord">
                <a:avLst>
                  <a:gd name="adj1" fmla="val 10811213"/>
                  <a:gd name="adj2" fmla="val 39969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295400" y="1828800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Oval 12"/>
            <p:cNvSpPr/>
            <p:nvPr/>
          </p:nvSpPr>
          <p:spPr>
            <a:xfrm>
              <a:off x="914400" y="3733800"/>
              <a:ext cx="457200" cy="1524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028700" y="3787141"/>
              <a:ext cx="228600" cy="45719"/>
              <a:chOff x="1066800" y="3764281"/>
              <a:chExt cx="228600" cy="45719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1066800" y="3764281"/>
                <a:ext cx="76200" cy="45719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1219200" y="3764281"/>
                <a:ext cx="76200" cy="45719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8" name="Left-Right Arrow 17"/>
          <p:cNvSpPr/>
          <p:nvPr/>
        </p:nvSpPr>
        <p:spPr>
          <a:xfrm>
            <a:off x="3543300" y="4267200"/>
            <a:ext cx="2057400" cy="304800"/>
          </a:xfrm>
          <a:prstGeom prst="leftRightArrow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triped Right Arrow 18"/>
          <p:cNvSpPr/>
          <p:nvPr/>
        </p:nvSpPr>
        <p:spPr>
          <a:xfrm rot="5400000">
            <a:off x="4248150" y="4629150"/>
            <a:ext cx="609600" cy="342900"/>
          </a:xfrm>
          <a:prstGeom prst="stripedRightArrow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590800" y="4659868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Alice</a:t>
            </a:r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019800" y="4659868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Bob</a:t>
            </a:r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343400" y="5802868"/>
            <a:ext cx="508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Eve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Public Key Cryptography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Key distribution remains problem</a:t>
            </a:r>
          </a:p>
          <a:p>
            <a:r>
              <a:rPr lang="en-US" smtClean="0"/>
              <a:t>1970s:  </a:t>
            </a:r>
            <a:r>
              <a:rPr lang="en-US" b="1" smtClean="0"/>
              <a:t>Public key</a:t>
            </a:r>
            <a:r>
              <a:rPr lang="en-US" smtClean="0"/>
              <a:t> schemes published</a:t>
            </a:r>
          </a:p>
          <a:p>
            <a:r>
              <a:rPr lang="en-US" smtClean="0"/>
              <a:t>Rely on </a:t>
            </a:r>
            <a:r>
              <a:rPr lang="en-US" b="1" smtClean="0"/>
              <a:t>one-way function</a:t>
            </a:r>
          </a:p>
          <a:p>
            <a:pPr lvl="1"/>
            <a:r>
              <a:rPr lang="en-US" smtClean="0"/>
              <a:t>Example:  multiplying two numbers is easy</a:t>
            </a:r>
          </a:p>
          <a:p>
            <a:pPr lvl="1"/>
            <a:r>
              <a:rPr lang="en-US" smtClean="0"/>
              <a:t>Factoring a number into two components is hard</a:t>
            </a:r>
          </a:p>
          <a:p>
            <a:r>
              <a:rPr lang="en-US" smtClean="0"/>
              <a:t>Setup:  two keys, one </a:t>
            </a:r>
            <a:r>
              <a:rPr lang="en-US" b="1" smtClean="0"/>
              <a:t>public</a:t>
            </a:r>
            <a:r>
              <a:rPr lang="en-US" smtClean="0"/>
              <a:t>, one </a:t>
            </a:r>
            <a:r>
              <a:rPr lang="en-US" b="1" smtClean="0"/>
              <a:t>private</a:t>
            </a:r>
          </a:p>
          <a:p>
            <a:pPr lvl="1"/>
            <a:r>
              <a:rPr lang="en-US" smtClean="0"/>
              <a:t>Encryption via one key is undone using the other</a:t>
            </a:r>
          </a:p>
          <a:p>
            <a:pPr lvl="1"/>
            <a:r>
              <a:rPr lang="en-US" smtClean="0"/>
              <a:t>Impossible* to decrypt otherwise</a:t>
            </a:r>
          </a:p>
        </p:txBody>
      </p:sp>
      <p:sp>
        <p:nvSpPr>
          <p:cNvPr id="4" name="Rectangle 3"/>
          <p:cNvSpPr/>
          <p:nvPr/>
        </p:nvSpPr>
        <p:spPr>
          <a:xfrm rot="636388">
            <a:off x="7447932" y="3199126"/>
            <a:ext cx="167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2772641 = ? x ?</a:t>
            </a:r>
          </a:p>
        </p:txBody>
      </p:sp>
      <p:sp>
        <p:nvSpPr>
          <p:cNvPr id="5" name="Rectangle 4"/>
          <p:cNvSpPr/>
          <p:nvPr/>
        </p:nvSpPr>
        <p:spPr>
          <a:xfrm rot="20365234">
            <a:off x="6793917" y="2641219"/>
            <a:ext cx="16546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1531 x 1811 = ?</a:t>
            </a:r>
            <a:endParaRPr lang="en-US" b="1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 flipH="1" flipV="1">
            <a:off x="7353300" y="6134100"/>
            <a:ext cx="3810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6200000" flipH="1">
            <a:off x="7505700" y="6133306"/>
            <a:ext cx="3810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010400" y="5867400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endParaRPr lang="en-US" sz="2800" b="1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96200" y="5867400"/>
            <a:ext cx="6783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=M</a:t>
            </a:r>
            <a:endParaRPr lang="en-US" sz="2800" b="1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Key Exchange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Alice and Bob independently select public &amp; private keys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90800" y="4964668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Alice</a:t>
            </a:r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019800" y="4964668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Bob</a:t>
            </a:r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343400" y="6107668"/>
            <a:ext cx="508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Eve</a:t>
            </a:r>
            <a:endParaRPr lang="en-US"/>
          </a:p>
        </p:txBody>
      </p:sp>
      <p:grpSp>
        <p:nvGrpSpPr>
          <p:cNvPr id="66" name="Group 65"/>
          <p:cNvGrpSpPr/>
          <p:nvPr/>
        </p:nvGrpSpPr>
        <p:grpSpPr>
          <a:xfrm>
            <a:off x="1676400" y="4419600"/>
            <a:ext cx="609600" cy="381000"/>
            <a:chOff x="5638800" y="6096000"/>
            <a:chExt cx="609600" cy="381000"/>
          </a:xfrm>
        </p:grpSpPr>
        <p:grpSp>
          <p:nvGrpSpPr>
            <p:cNvPr id="29" name="Group 28"/>
            <p:cNvGrpSpPr/>
            <p:nvPr/>
          </p:nvGrpSpPr>
          <p:grpSpPr>
            <a:xfrm>
              <a:off x="5638800" y="6096000"/>
              <a:ext cx="609600" cy="304800"/>
              <a:chOff x="5638800" y="6096000"/>
              <a:chExt cx="609600" cy="304800"/>
            </a:xfrm>
          </p:grpSpPr>
          <p:sp>
            <p:nvSpPr>
              <p:cNvPr id="26" name="Trapezoid 25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Arc 27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Oval 29"/>
            <p:cNvSpPr/>
            <p:nvPr/>
          </p:nvSpPr>
          <p:spPr>
            <a:xfrm>
              <a:off x="56388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57150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31" name="Straight Arrow Connector 30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67" name="Group 66"/>
          <p:cNvGrpSpPr/>
          <p:nvPr/>
        </p:nvGrpSpPr>
        <p:grpSpPr>
          <a:xfrm>
            <a:off x="6934200" y="4419600"/>
            <a:ext cx="609600" cy="381000"/>
            <a:chOff x="6553200" y="6096000"/>
            <a:chExt cx="609600" cy="381000"/>
          </a:xfrm>
        </p:grpSpPr>
        <p:grpSp>
          <p:nvGrpSpPr>
            <p:cNvPr id="38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39" name="Trapezoid 38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Arc 40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Oval 41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66294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44" name="Straight Arrow Connector 43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1676400" y="4876800"/>
            <a:ext cx="609600" cy="381000"/>
            <a:chOff x="7391400" y="6096000"/>
            <a:chExt cx="609600" cy="381000"/>
          </a:xfrm>
        </p:grpSpPr>
        <p:grpSp>
          <p:nvGrpSpPr>
            <p:cNvPr id="46" name="Group 45"/>
            <p:cNvGrpSpPr/>
            <p:nvPr/>
          </p:nvGrpSpPr>
          <p:grpSpPr>
            <a:xfrm>
              <a:off x="7391400" y="6096000"/>
              <a:ext cx="609600" cy="304800"/>
              <a:chOff x="5638800" y="6096000"/>
              <a:chExt cx="609600" cy="304800"/>
            </a:xfrm>
          </p:grpSpPr>
          <p:sp>
            <p:nvSpPr>
              <p:cNvPr id="47" name="Trapezoid 46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Arc 48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0" name="Oval 49"/>
            <p:cNvSpPr/>
            <p:nvPr/>
          </p:nvSpPr>
          <p:spPr>
            <a:xfrm>
              <a:off x="73914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74676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52" name="Straight Arrow Connector 51"/>
              <p:cNvCxnSpPr/>
              <p:nvPr/>
            </p:nvCxnSpPr>
            <p:spPr>
              <a:xfrm rot="16200000" flipH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6934200" y="4876800"/>
            <a:ext cx="609600" cy="381000"/>
            <a:chOff x="8229600" y="6096000"/>
            <a:chExt cx="609600" cy="381000"/>
          </a:xfrm>
        </p:grpSpPr>
        <p:grpSp>
          <p:nvGrpSpPr>
            <p:cNvPr id="58" name="Group 57"/>
            <p:cNvGrpSpPr/>
            <p:nvPr/>
          </p:nvGrpSpPr>
          <p:grpSpPr>
            <a:xfrm>
              <a:off x="8229600" y="6096000"/>
              <a:ext cx="609600" cy="304800"/>
              <a:chOff x="5638800" y="6096000"/>
              <a:chExt cx="609600" cy="304800"/>
            </a:xfrm>
          </p:grpSpPr>
          <p:sp>
            <p:nvSpPr>
              <p:cNvPr id="59" name="Trapezoid 58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Arc 60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2" name="Oval 61"/>
            <p:cNvSpPr/>
            <p:nvPr/>
          </p:nvSpPr>
          <p:spPr>
            <a:xfrm>
              <a:off x="82296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83058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64" name="Straight Arrow Connector 63"/>
              <p:cNvCxnSpPr/>
              <p:nvPr/>
            </p:nvCxnSpPr>
            <p:spPr>
              <a:xfrm rot="16200000" flipH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84" name="Group 83"/>
          <p:cNvGrpSpPr/>
          <p:nvPr/>
        </p:nvGrpSpPr>
        <p:grpSpPr>
          <a:xfrm>
            <a:off x="2438400" y="4343400"/>
            <a:ext cx="914400" cy="1066800"/>
            <a:chOff x="1066800" y="1828800"/>
            <a:chExt cx="914400" cy="1066800"/>
          </a:xfrm>
        </p:grpSpPr>
        <p:sp>
          <p:nvSpPr>
            <p:cNvPr id="85" name="Chord 84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791200" y="4343400"/>
            <a:ext cx="914400" cy="1066800"/>
            <a:chOff x="1066800" y="1828800"/>
            <a:chExt cx="914400" cy="1066800"/>
          </a:xfrm>
        </p:grpSpPr>
        <p:sp>
          <p:nvSpPr>
            <p:cNvPr id="88" name="Chord 87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114800" y="5486400"/>
            <a:ext cx="914400" cy="1066800"/>
            <a:chOff x="685800" y="3581400"/>
            <a:chExt cx="914400" cy="1066800"/>
          </a:xfrm>
        </p:grpSpPr>
        <p:grpSp>
          <p:nvGrpSpPr>
            <p:cNvPr id="91" name="Group 90"/>
            <p:cNvGrpSpPr/>
            <p:nvPr/>
          </p:nvGrpSpPr>
          <p:grpSpPr>
            <a:xfrm>
              <a:off x="685800" y="3581400"/>
              <a:ext cx="914400" cy="1066800"/>
              <a:chOff x="1066800" y="1828800"/>
              <a:chExt cx="914400" cy="1066800"/>
            </a:xfrm>
          </p:grpSpPr>
          <p:sp>
            <p:nvSpPr>
              <p:cNvPr id="96" name="Chord 10"/>
              <p:cNvSpPr/>
              <p:nvPr/>
            </p:nvSpPr>
            <p:spPr>
              <a:xfrm>
                <a:off x="1066800" y="2133600"/>
                <a:ext cx="914400" cy="762000"/>
              </a:xfrm>
              <a:prstGeom prst="chord">
                <a:avLst>
                  <a:gd name="adj1" fmla="val 10811213"/>
                  <a:gd name="adj2" fmla="val 39969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1295400" y="1828800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2" name="Oval 91"/>
            <p:cNvSpPr/>
            <p:nvPr/>
          </p:nvSpPr>
          <p:spPr>
            <a:xfrm>
              <a:off x="914400" y="3733800"/>
              <a:ext cx="457200" cy="1524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15"/>
            <p:cNvGrpSpPr/>
            <p:nvPr/>
          </p:nvGrpSpPr>
          <p:grpSpPr>
            <a:xfrm>
              <a:off x="1028700" y="3787141"/>
              <a:ext cx="228600" cy="45719"/>
              <a:chOff x="1066800" y="3764281"/>
              <a:chExt cx="228600" cy="45719"/>
            </a:xfrm>
          </p:grpSpPr>
          <p:sp>
            <p:nvSpPr>
              <p:cNvPr id="94" name="Oval 93"/>
              <p:cNvSpPr/>
              <p:nvPr/>
            </p:nvSpPr>
            <p:spPr>
              <a:xfrm>
                <a:off x="1066800" y="3764281"/>
                <a:ext cx="76200" cy="45719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1219200" y="3764281"/>
                <a:ext cx="76200" cy="45719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Key Exchange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Alice and Bob independently select public &amp; private keys</a:t>
            </a:r>
          </a:p>
          <a:p>
            <a:r>
              <a:rPr lang="en-US" smtClean="0"/>
              <a:t>Alice &amp; Bob exchange public keys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90800" y="4964668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Alice</a:t>
            </a:r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019800" y="4964668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Bob</a:t>
            </a:r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343400" y="6107668"/>
            <a:ext cx="508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Eve</a:t>
            </a:r>
            <a:endParaRPr lang="en-US"/>
          </a:p>
        </p:txBody>
      </p:sp>
      <p:grpSp>
        <p:nvGrpSpPr>
          <p:cNvPr id="4" name="Group 65"/>
          <p:cNvGrpSpPr/>
          <p:nvPr/>
        </p:nvGrpSpPr>
        <p:grpSpPr>
          <a:xfrm>
            <a:off x="1676400" y="4419600"/>
            <a:ext cx="609600" cy="381000"/>
            <a:chOff x="5638800" y="6096000"/>
            <a:chExt cx="609600" cy="381000"/>
          </a:xfrm>
        </p:grpSpPr>
        <p:grpSp>
          <p:nvGrpSpPr>
            <p:cNvPr id="5" name="Group 28"/>
            <p:cNvGrpSpPr/>
            <p:nvPr/>
          </p:nvGrpSpPr>
          <p:grpSpPr>
            <a:xfrm>
              <a:off x="5638800" y="6096000"/>
              <a:ext cx="609600" cy="304800"/>
              <a:chOff x="5638800" y="6096000"/>
              <a:chExt cx="609600" cy="304800"/>
            </a:xfrm>
          </p:grpSpPr>
          <p:sp>
            <p:nvSpPr>
              <p:cNvPr id="26" name="Trapezoid 25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Arc 27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Oval 29"/>
            <p:cNvSpPr/>
            <p:nvPr/>
          </p:nvSpPr>
          <p:spPr>
            <a:xfrm>
              <a:off x="56388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34"/>
            <p:cNvGrpSpPr/>
            <p:nvPr/>
          </p:nvGrpSpPr>
          <p:grpSpPr>
            <a:xfrm>
              <a:off x="57150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31" name="Straight Arrow Connector 30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7" name="Group 66"/>
          <p:cNvGrpSpPr/>
          <p:nvPr/>
        </p:nvGrpSpPr>
        <p:grpSpPr>
          <a:xfrm>
            <a:off x="6934200" y="4419600"/>
            <a:ext cx="609600" cy="381000"/>
            <a:chOff x="6553200" y="6096000"/>
            <a:chExt cx="609600" cy="381000"/>
          </a:xfrm>
        </p:grpSpPr>
        <p:grpSp>
          <p:nvGrpSpPr>
            <p:cNvPr id="8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39" name="Trapezoid 38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Arc 40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Oval 41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42"/>
            <p:cNvGrpSpPr/>
            <p:nvPr/>
          </p:nvGrpSpPr>
          <p:grpSpPr>
            <a:xfrm>
              <a:off x="66294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44" name="Straight Arrow Connector 43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 67"/>
          <p:cNvGrpSpPr/>
          <p:nvPr/>
        </p:nvGrpSpPr>
        <p:grpSpPr>
          <a:xfrm>
            <a:off x="1676400" y="4876800"/>
            <a:ext cx="609600" cy="381000"/>
            <a:chOff x="7391400" y="6096000"/>
            <a:chExt cx="609600" cy="381000"/>
          </a:xfrm>
        </p:grpSpPr>
        <p:grpSp>
          <p:nvGrpSpPr>
            <p:cNvPr id="11" name="Group 45"/>
            <p:cNvGrpSpPr/>
            <p:nvPr/>
          </p:nvGrpSpPr>
          <p:grpSpPr>
            <a:xfrm>
              <a:off x="7391400" y="6096000"/>
              <a:ext cx="609600" cy="304800"/>
              <a:chOff x="5638800" y="6096000"/>
              <a:chExt cx="609600" cy="304800"/>
            </a:xfrm>
          </p:grpSpPr>
          <p:sp>
            <p:nvSpPr>
              <p:cNvPr id="47" name="Trapezoid 46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Arc 48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0" name="Oval 49"/>
            <p:cNvSpPr/>
            <p:nvPr/>
          </p:nvSpPr>
          <p:spPr>
            <a:xfrm>
              <a:off x="73914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50"/>
            <p:cNvGrpSpPr/>
            <p:nvPr/>
          </p:nvGrpSpPr>
          <p:grpSpPr>
            <a:xfrm>
              <a:off x="74676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52" name="Straight Arrow Connector 51"/>
              <p:cNvCxnSpPr/>
              <p:nvPr/>
            </p:nvCxnSpPr>
            <p:spPr>
              <a:xfrm rot="16200000" flipH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3" name="Group 68"/>
          <p:cNvGrpSpPr/>
          <p:nvPr/>
        </p:nvGrpSpPr>
        <p:grpSpPr>
          <a:xfrm>
            <a:off x="6934200" y="4876800"/>
            <a:ext cx="609600" cy="381000"/>
            <a:chOff x="8229600" y="6096000"/>
            <a:chExt cx="609600" cy="381000"/>
          </a:xfrm>
        </p:grpSpPr>
        <p:grpSp>
          <p:nvGrpSpPr>
            <p:cNvPr id="14" name="Group 57"/>
            <p:cNvGrpSpPr/>
            <p:nvPr/>
          </p:nvGrpSpPr>
          <p:grpSpPr>
            <a:xfrm>
              <a:off x="8229600" y="6096000"/>
              <a:ext cx="609600" cy="304800"/>
              <a:chOff x="5638800" y="6096000"/>
              <a:chExt cx="609600" cy="304800"/>
            </a:xfrm>
          </p:grpSpPr>
          <p:sp>
            <p:nvSpPr>
              <p:cNvPr id="59" name="Trapezoid 58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Arc 60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2" name="Oval 61"/>
            <p:cNvSpPr/>
            <p:nvPr/>
          </p:nvSpPr>
          <p:spPr>
            <a:xfrm>
              <a:off x="82296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62"/>
            <p:cNvGrpSpPr/>
            <p:nvPr/>
          </p:nvGrpSpPr>
          <p:grpSpPr>
            <a:xfrm>
              <a:off x="83058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64" name="Straight Arrow Connector 63"/>
              <p:cNvCxnSpPr/>
              <p:nvPr/>
            </p:nvCxnSpPr>
            <p:spPr>
              <a:xfrm rot="16200000" flipH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6" name="Group 83"/>
          <p:cNvGrpSpPr/>
          <p:nvPr/>
        </p:nvGrpSpPr>
        <p:grpSpPr>
          <a:xfrm>
            <a:off x="2438400" y="4343400"/>
            <a:ext cx="914400" cy="1066800"/>
            <a:chOff x="1066800" y="1828800"/>
            <a:chExt cx="914400" cy="1066800"/>
          </a:xfrm>
        </p:grpSpPr>
        <p:sp>
          <p:nvSpPr>
            <p:cNvPr id="85" name="Chord 84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86"/>
          <p:cNvGrpSpPr/>
          <p:nvPr/>
        </p:nvGrpSpPr>
        <p:grpSpPr>
          <a:xfrm>
            <a:off x="5791200" y="4343400"/>
            <a:ext cx="914400" cy="1066800"/>
            <a:chOff x="1066800" y="1828800"/>
            <a:chExt cx="914400" cy="1066800"/>
          </a:xfrm>
        </p:grpSpPr>
        <p:sp>
          <p:nvSpPr>
            <p:cNvPr id="88" name="Chord 87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89"/>
          <p:cNvGrpSpPr/>
          <p:nvPr/>
        </p:nvGrpSpPr>
        <p:grpSpPr>
          <a:xfrm>
            <a:off x="4114800" y="5486400"/>
            <a:ext cx="914400" cy="1066800"/>
            <a:chOff x="685800" y="3581400"/>
            <a:chExt cx="914400" cy="1066800"/>
          </a:xfrm>
        </p:grpSpPr>
        <p:grpSp>
          <p:nvGrpSpPr>
            <p:cNvPr id="19" name="Group 90"/>
            <p:cNvGrpSpPr/>
            <p:nvPr/>
          </p:nvGrpSpPr>
          <p:grpSpPr>
            <a:xfrm>
              <a:off x="685800" y="3581400"/>
              <a:ext cx="914400" cy="1066800"/>
              <a:chOff x="1066800" y="1828800"/>
              <a:chExt cx="914400" cy="1066800"/>
            </a:xfrm>
          </p:grpSpPr>
          <p:sp>
            <p:nvSpPr>
              <p:cNvPr id="96" name="Chord 10"/>
              <p:cNvSpPr/>
              <p:nvPr/>
            </p:nvSpPr>
            <p:spPr>
              <a:xfrm>
                <a:off x="1066800" y="2133600"/>
                <a:ext cx="914400" cy="762000"/>
              </a:xfrm>
              <a:prstGeom prst="chord">
                <a:avLst>
                  <a:gd name="adj1" fmla="val 10811213"/>
                  <a:gd name="adj2" fmla="val 39969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1295400" y="1828800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2" name="Oval 91"/>
            <p:cNvSpPr/>
            <p:nvPr/>
          </p:nvSpPr>
          <p:spPr>
            <a:xfrm>
              <a:off x="914400" y="3733800"/>
              <a:ext cx="457200" cy="1524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15"/>
            <p:cNvGrpSpPr/>
            <p:nvPr/>
          </p:nvGrpSpPr>
          <p:grpSpPr>
            <a:xfrm>
              <a:off x="1028700" y="3787141"/>
              <a:ext cx="228600" cy="45719"/>
              <a:chOff x="1066800" y="3764281"/>
              <a:chExt cx="228600" cy="45719"/>
            </a:xfrm>
          </p:grpSpPr>
          <p:sp>
            <p:nvSpPr>
              <p:cNvPr id="94" name="Oval 93"/>
              <p:cNvSpPr/>
              <p:nvPr/>
            </p:nvSpPr>
            <p:spPr>
              <a:xfrm>
                <a:off x="1066800" y="3764281"/>
                <a:ext cx="76200" cy="45719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1219200" y="3764281"/>
                <a:ext cx="76200" cy="45719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75" name="Straight Arrow Connector 74"/>
          <p:cNvCxnSpPr>
            <a:stCxn id="68" idx="3"/>
          </p:cNvCxnSpPr>
          <p:nvPr/>
        </p:nvCxnSpPr>
        <p:spPr>
          <a:xfrm flipH="1">
            <a:off x="4648200" y="4822195"/>
            <a:ext cx="269626" cy="511805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66"/>
          <p:cNvGrpSpPr/>
          <p:nvPr/>
        </p:nvGrpSpPr>
        <p:grpSpPr>
          <a:xfrm>
            <a:off x="1676400" y="5334000"/>
            <a:ext cx="609600" cy="381000"/>
            <a:chOff x="6553200" y="6096000"/>
            <a:chExt cx="609600" cy="381000"/>
          </a:xfrm>
        </p:grpSpPr>
        <p:grpSp>
          <p:nvGrpSpPr>
            <p:cNvPr id="34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84" name="Trapezoid 83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Arc 89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0" name="Oval 79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42"/>
            <p:cNvGrpSpPr/>
            <p:nvPr/>
          </p:nvGrpSpPr>
          <p:grpSpPr>
            <a:xfrm>
              <a:off x="66294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82" name="Straight Arrow Connector 81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82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36" name="Group 66"/>
          <p:cNvGrpSpPr/>
          <p:nvPr/>
        </p:nvGrpSpPr>
        <p:grpSpPr>
          <a:xfrm>
            <a:off x="3962400" y="6400800"/>
            <a:ext cx="609600" cy="381000"/>
            <a:chOff x="6553200" y="6096000"/>
            <a:chExt cx="609600" cy="381000"/>
          </a:xfrm>
        </p:grpSpPr>
        <p:grpSp>
          <p:nvGrpSpPr>
            <p:cNvPr id="37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102" name="Trapezoid 101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Arc 103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8" name="Oval 97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42"/>
            <p:cNvGrpSpPr/>
            <p:nvPr/>
          </p:nvGrpSpPr>
          <p:grpSpPr>
            <a:xfrm>
              <a:off x="66294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100" name="Straight Arrow Connector 99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TextBox 100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91" name="Group 65"/>
          <p:cNvGrpSpPr/>
          <p:nvPr/>
        </p:nvGrpSpPr>
        <p:grpSpPr>
          <a:xfrm>
            <a:off x="4648200" y="6400800"/>
            <a:ext cx="609600" cy="381000"/>
            <a:chOff x="5638800" y="6096000"/>
            <a:chExt cx="609600" cy="381000"/>
          </a:xfrm>
        </p:grpSpPr>
        <p:grpSp>
          <p:nvGrpSpPr>
            <p:cNvPr id="93" name="Group 28"/>
            <p:cNvGrpSpPr/>
            <p:nvPr/>
          </p:nvGrpSpPr>
          <p:grpSpPr>
            <a:xfrm>
              <a:off x="5638800" y="6096000"/>
              <a:ext cx="609600" cy="304800"/>
              <a:chOff x="5638800" y="6096000"/>
              <a:chExt cx="609600" cy="304800"/>
            </a:xfrm>
          </p:grpSpPr>
          <p:sp>
            <p:nvSpPr>
              <p:cNvPr id="108" name="Trapezoid 107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Arc 109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9" name="Oval 98"/>
            <p:cNvSpPr/>
            <p:nvPr/>
          </p:nvSpPr>
          <p:spPr>
            <a:xfrm>
              <a:off x="56388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5" name="Group 34"/>
            <p:cNvGrpSpPr/>
            <p:nvPr/>
          </p:nvGrpSpPr>
          <p:grpSpPr>
            <a:xfrm>
              <a:off x="57150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106" name="Straight Arrow Connector 105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TextBox 106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11" name="Group 65"/>
          <p:cNvGrpSpPr/>
          <p:nvPr/>
        </p:nvGrpSpPr>
        <p:grpSpPr>
          <a:xfrm>
            <a:off x="6934200" y="5334000"/>
            <a:ext cx="609600" cy="381000"/>
            <a:chOff x="5638800" y="6096000"/>
            <a:chExt cx="609600" cy="381000"/>
          </a:xfrm>
        </p:grpSpPr>
        <p:grpSp>
          <p:nvGrpSpPr>
            <p:cNvPr id="112" name="Group 28"/>
            <p:cNvGrpSpPr/>
            <p:nvPr/>
          </p:nvGrpSpPr>
          <p:grpSpPr>
            <a:xfrm>
              <a:off x="5638800" y="6096000"/>
              <a:ext cx="609600" cy="304800"/>
              <a:chOff x="5638800" y="6096000"/>
              <a:chExt cx="609600" cy="304800"/>
            </a:xfrm>
          </p:grpSpPr>
          <p:sp>
            <p:nvSpPr>
              <p:cNvPr id="117" name="Trapezoid 116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Arc 118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3" name="Oval 112"/>
            <p:cNvSpPr/>
            <p:nvPr/>
          </p:nvSpPr>
          <p:spPr>
            <a:xfrm>
              <a:off x="56388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4" name="Group 34"/>
            <p:cNvGrpSpPr/>
            <p:nvPr/>
          </p:nvGrpSpPr>
          <p:grpSpPr>
            <a:xfrm>
              <a:off x="57150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115" name="Straight Arrow Connector 114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TextBox 115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cxnSp>
        <p:nvCxnSpPr>
          <p:cNvPr id="130" name="Straight Arrow Connector 129"/>
          <p:cNvCxnSpPr>
            <a:stCxn id="125" idx="2"/>
          </p:cNvCxnSpPr>
          <p:nvPr/>
        </p:nvCxnSpPr>
        <p:spPr>
          <a:xfrm rot="16200000" flipH="1">
            <a:off x="3877406" y="4715606"/>
            <a:ext cx="1066802" cy="169989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Freeform 133"/>
          <p:cNvSpPr/>
          <p:nvPr/>
        </p:nvSpPr>
        <p:spPr>
          <a:xfrm>
            <a:off x="3233394" y="4009535"/>
            <a:ext cx="2639505" cy="562465"/>
          </a:xfrm>
          <a:custGeom>
            <a:avLst/>
            <a:gdLst>
              <a:gd name="connsiteX0" fmla="*/ 2639505 w 2639505"/>
              <a:gd name="connsiteY0" fmla="*/ 524758 h 562465"/>
              <a:gd name="connsiteX1" fmla="*/ 1244338 w 2639505"/>
              <a:gd name="connsiteY1" fmla="*/ 6284 h 562465"/>
              <a:gd name="connsiteX2" fmla="*/ 0 w 2639505"/>
              <a:gd name="connsiteY2" fmla="*/ 562465 h 56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9505" h="562465">
                <a:moveTo>
                  <a:pt x="2639505" y="524758"/>
                </a:moveTo>
                <a:cubicBezTo>
                  <a:pt x="2161880" y="262379"/>
                  <a:pt x="1684255" y="0"/>
                  <a:pt x="1244338" y="6284"/>
                </a:cubicBezTo>
                <a:cubicBezTo>
                  <a:pt x="804421" y="12568"/>
                  <a:pt x="0" y="562465"/>
                  <a:pt x="0" y="562465"/>
                </a:cubicBezTo>
              </a:path>
            </a:pathLst>
          </a:custGeom>
          <a:ln w="38100">
            <a:solidFill>
              <a:schemeClr val="tx1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Freeform 134"/>
          <p:cNvSpPr/>
          <p:nvPr/>
        </p:nvSpPr>
        <p:spPr>
          <a:xfrm>
            <a:off x="3233394" y="4600281"/>
            <a:ext cx="2611225" cy="124119"/>
          </a:xfrm>
          <a:custGeom>
            <a:avLst/>
            <a:gdLst>
              <a:gd name="connsiteX0" fmla="*/ 0 w 2611225"/>
              <a:gd name="connsiteY0" fmla="*/ 9427 h 124119"/>
              <a:gd name="connsiteX1" fmla="*/ 1545996 w 2611225"/>
              <a:gd name="connsiteY1" fmla="*/ 122548 h 124119"/>
              <a:gd name="connsiteX2" fmla="*/ 2611225 w 2611225"/>
              <a:gd name="connsiteY2" fmla="*/ 0 h 124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11225" h="124119">
                <a:moveTo>
                  <a:pt x="0" y="9427"/>
                </a:moveTo>
                <a:cubicBezTo>
                  <a:pt x="555396" y="66773"/>
                  <a:pt x="1110792" y="124119"/>
                  <a:pt x="1545996" y="122548"/>
                </a:cubicBezTo>
                <a:cubicBezTo>
                  <a:pt x="1981200" y="120977"/>
                  <a:pt x="2438400" y="14140"/>
                  <a:pt x="2611225" y="0"/>
                </a:cubicBezTo>
              </a:path>
            </a:pathLst>
          </a:custGeom>
          <a:ln w="38100">
            <a:solidFill>
              <a:schemeClr val="tx1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66"/>
          <p:cNvGrpSpPr/>
          <p:nvPr/>
        </p:nvGrpSpPr>
        <p:grpSpPr>
          <a:xfrm>
            <a:off x="4572000" y="4572000"/>
            <a:ext cx="609600" cy="381000"/>
            <a:chOff x="6553200" y="6096000"/>
            <a:chExt cx="609600" cy="381000"/>
          </a:xfrm>
        </p:grpSpPr>
        <p:grpSp>
          <p:nvGrpSpPr>
            <p:cNvPr id="25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69" name="Trapezoid 68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Arc 70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3" name="Oval 62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42"/>
            <p:cNvGrpSpPr/>
            <p:nvPr/>
          </p:nvGrpSpPr>
          <p:grpSpPr>
            <a:xfrm>
              <a:off x="66294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67" name="Straight Arrow Connector 66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20" name="Group 65"/>
          <p:cNvGrpSpPr/>
          <p:nvPr/>
        </p:nvGrpSpPr>
        <p:grpSpPr>
          <a:xfrm>
            <a:off x="4114800" y="3886200"/>
            <a:ext cx="609600" cy="381000"/>
            <a:chOff x="5638800" y="6096000"/>
            <a:chExt cx="609600" cy="381000"/>
          </a:xfrm>
        </p:grpSpPr>
        <p:grpSp>
          <p:nvGrpSpPr>
            <p:cNvPr id="121" name="Group 28"/>
            <p:cNvGrpSpPr/>
            <p:nvPr/>
          </p:nvGrpSpPr>
          <p:grpSpPr>
            <a:xfrm>
              <a:off x="5638800" y="6096000"/>
              <a:ext cx="609600" cy="304800"/>
              <a:chOff x="5638800" y="6096000"/>
              <a:chExt cx="609600" cy="304800"/>
            </a:xfrm>
          </p:grpSpPr>
          <p:sp>
            <p:nvSpPr>
              <p:cNvPr id="126" name="Trapezoid 125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Oval 126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Arc 127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2" name="Oval 121"/>
            <p:cNvSpPr/>
            <p:nvPr/>
          </p:nvSpPr>
          <p:spPr>
            <a:xfrm>
              <a:off x="56388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3" name="Group 34"/>
            <p:cNvGrpSpPr/>
            <p:nvPr/>
          </p:nvGrpSpPr>
          <p:grpSpPr>
            <a:xfrm>
              <a:off x="57150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124" name="Straight Arrow Connector 123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5" name="TextBox 124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Secure Communication (?)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Alice sends messages to Bob encrypted using Bob’s public key </a:t>
            </a:r>
          </a:p>
          <a:p>
            <a:r>
              <a:rPr lang="en-US" smtClean="0"/>
              <a:t>Only Bob has the private key that can decrypt the message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90800" y="4964668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Alice</a:t>
            </a:r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019800" y="4964668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Bob</a:t>
            </a:r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343400" y="6107668"/>
            <a:ext cx="508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Eve</a:t>
            </a:r>
            <a:endParaRPr lang="en-US"/>
          </a:p>
        </p:txBody>
      </p:sp>
      <p:grpSp>
        <p:nvGrpSpPr>
          <p:cNvPr id="4" name="Group 65"/>
          <p:cNvGrpSpPr/>
          <p:nvPr/>
        </p:nvGrpSpPr>
        <p:grpSpPr>
          <a:xfrm>
            <a:off x="1676400" y="4419600"/>
            <a:ext cx="609600" cy="381000"/>
            <a:chOff x="5638800" y="6096000"/>
            <a:chExt cx="609600" cy="381000"/>
          </a:xfrm>
        </p:grpSpPr>
        <p:grpSp>
          <p:nvGrpSpPr>
            <p:cNvPr id="5" name="Group 28"/>
            <p:cNvGrpSpPr/>
            <p:nvPr/>
          </p:nvGrpSpPr>
          <p:grpSpPr>
            <a:xfrm>
              <a:off x="5638800" y="6096000"/>
              <a:ext cx="609600" cy="304800"/>
              <a:chOff x="5638800" y="6096000"/>
              <a:chExt cx="609600" cy="304800"/>
            </a:xfrm>
          </p:grpSpPr>
          <p:sp>
            <p:nvSpPr>
              <p:cNvPr id="26" name="Trapezoid 25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Arc 27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Oval 29"/>
            <p:cNvSpPr/>
            <p:nvPr/>
          </p:nvSpPr>
          <p:spPr>
            <a:xfrm>
              <a:off x="56388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34"/>
            <p:cNvGrpSpPr/>
            <p:nvPr/>
          </p:nvGrpSpPr>
          <p:grpSpPr>
            <a:xfrm>
              <a:off x="57150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31" name="Straight Arrow Connector 30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7" name="Group 66"/>
          <p:cNvGrpSpPr/>
          <p:nvPr/>
        </p:nvGrpSpPr>
        <p:grpSpPr>
          <a:xfrm>
            <a:off x="6934200" y="4419600"/>
            <a:ext cx="609600" cy="381000"/>
            <a:chOff x="6553200" y="6096000"/>
            <a:chExt cx="609600" cy="381000"/>
          </a:xfrm>
        </p:grpSpPr>
        <p:grpSp>
          <p:nvGrpSpPr>
            <p:cNvPr id="8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39" name="Trapezoid 38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Arc 40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Oval 41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42"/>
            <p:cNvGrpSpPr/>
            <p:nvPr/>
          </p:nvGrpSpPr>
          <p:grpSpPr>
            <a:xfrm>
              <a:off x="66294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44" name="Straight Arrow Connector 43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 67"/>
          <p:cNvGrpSpPr/>
          <p:nvPr/>
        </p:nvGrpSpPr>
        <p:grpSpPr>
          <a:xfrm>
            <a:off x="1676400" y="4876800"/>
            <a:ext cx="609600" cy="381000"/>
            <a:chOff x="7391400" y="6096000"/>
            <a:chExt cx="609600" cy="381000"/>
          </a:xfrm>
        </p:grpSpPr>
        <p:grpSp>
          <p:nvGrpSpPr>
            <p:cNvPr id="11" name="Group 45"/>
            <p:cNvGrpSpPr/>
            <p:nvPr/>
          </p:nvGrpSpPr>
          <p:grpSpPr>
            <a:xfrm>
              <a:off x="7391400" y="6096000"/>
              <a:ext cx="609600" cy="304800"/>
              <a:chOff x="5638800" y="6096000"/>
              <a:chExt cx="609600" cy="304800"/>
            </a:xfrm>
          </p:grpSpPr>
          <p:sp>
            <p:nvSpPr>
              <p:cNvPr id="47" name="Trapezoid 46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Arc 48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0" name="Oval 49"/>
            <p:cNvSpPr/>
            <p:nvPr/>
          </p:nvSpPr>
          <p:spPr>
            <a:xfrm>
              <a:off x="73914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50"/>
            <p:cNvGrpSpPr/>
            <p:nvPr/>
          </p:nvGrpSpPr>
          <p:grpSpPr>
            <a:xfrm>
              <a:off x="74676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52" name="Straight Arrow Connector 51"/>
              <p:cNvCxnSpPr/>
              <p:nvPr/>
            </p:nvCxnSpPr>
            <p:spPr>
              <a:xfrm rot="16200000" flipH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3" name="Group 68"/>
          <p:cNvGrpSpPr/>
          <p:nvPr/>
        </p:nvGrpSpPr>
        <p:grpSpPr>
          <a:xfrm>
            <a:off x="6934200" y="4876800"/>
            <a:ext cx="609600" cy="381000"/>
            <a:chOff x="8229600" y="6096000"/>
            <a:chExt cx="609600" cy="381000"/>
          </a:xfrm>
        </p:grpSpPr>
        <p:grpSp>
          <p:nvGrpSpPr>
            <p:cNvPr id="14" name="Group 57"/>
            <p:cNvGrpSpPr/>
            <p:nvPr/>
          </p:nvGrpSpPr>
          <p:grpSpPr>
            <a:xfrm>
              <a:off x="8229600" y="6096000"/>
              <a:ext cx="609600" cy="304800"/>
              <a:chOff x="5638800" y="6096000"/>
              <a:chExt cx="609600" cy="304800"/>
            </a:xfrm>
          </p:grpSpPr>
          <p:sp>
            <p:nvSpPr>
              <p:cNvPr id="59" name="Trapezoid 58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Arc 60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2" name="Oval 61"/>
            <p:cNvSpPr/>
            <p:nvPr/>
          </p:nvSpPr>
          <p:spPr>
            <a:xfrm>
              <a:off x="82296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62"/>
            <p:cNvGrpSpPr/>
            <p:nvPr/>
          </p:nvGrpSpPr>
          <p:grpSpPr>
            <a:xfrm>
              <a:off x="83058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64" name="Straight Arrow Connector 63"/>
              <p:cNvCxnSpPr/>
              <p:nvPr/>
            </p:nvCxnSpPr>
            <p:spPr>
              <a:xfrm rot="16200000" flipH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6" name="Group 83"/>
          <p:cNvGrpSpPr/>
          <p:nvPr/>
        </p:nvGrpSpPr>
        <p:grpSpPr>
          <a:xfrm>
            <a:off x="2438400" y="4343400"/>
            <a:ext cx="914400" cy="1066800"/>
            <a:chOff x="1066800" y="1828800"/>
            <a:chExt cx="914400" cy="1066800"/>
          </a:xfrm>
        </p:grpSpPr>
        <p:sp>
          <p:nvSpPr>
            <p:cNvPr id="85" name="Chord 84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86"/>
          <p:cNvGrpSpPr/>
          <p:nvPr/>
        </p:nvGrpSpPr>
        <p:grpSpPr>
          <a:xfrm>
            <a:off x="5791200" y="4343400"/>
            <a:ext cx="914400" cy="1066800"/>
            <a:chOff x="1066800" y="1828800"/>
            <a:chExt cx="914400" cy="1066800"/>
          </a:xfrm>
        </p:grpSpPr>
        <p:sp>
          <p:nvSpPr>
            <p:cNvPr id="88" name="Chord 87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89"/>
          <p:cNvGrpSpPr/>
          <p:nvPr/>
        </p:nvGrpSpPr>
        <p:grpSpPr>
          <a:xfrm>
            <a:off x="4114800" y="5486400"/>
            <a:ext cx="914400" cy="1066800"/>
            <a:chOff x="685800" y="3581400"/>
            <a:chExt cx="914400" cy="1066800"/>
          </a:xfrm>
        </p:grpSpPr>
        <p:grpSp>
          <p:nvGrpSpPr>
            <p:cNvPr id="19" name="Group 90"/>
            <p:cNvGrpSpPr/>
            <p:nvPr/>
          </p:nvGrpSpPr>
          <p:grpSpPr>
            <a:xfrm>
              <a:off x="685800" y="3581400"/>
              <a:ext cx="914400" cy="1066800"/>
              <a:chOff x="1066800" y="1828800"/>
              <a:chExt cx="914400" cy="1066800"/>
            </a:xfrm>
          </p:grpSpPr>
          <p:sp>
            <p:nvSpPr>
              <p:cNvPr id="96" name="Chord 10"/>
              <p:cNvSpPr/>
              <p:nvPr/>
            </p:nvSpPr>
            <p:spPr>
              <a:xfrm>
                <a:off x="1066800" y="2133600"/>
                <a:ext cx="914400" cy="762000"/>
              </a:xfrm>
              <a:prstGeom prst="chord">
                <a:avLst>
                  <a:gd name="adj1" fmla="val 10811213"/>
                  <a:gd name="adj2" fmla="val 39969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1295400" y="1828800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2" name="Oval 91"/>
            <p:cNvSpPr/>
            <p:nvPr/>
          </p:nvSpPr>
          <p:spPr>
            <a:xfrm>
              <a:off x="914400" y="3733800"/>
              <a:ext cx="457200" cy="1524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15"/>
            <p:cNvGrpSpPr/>
            <p:nvPr/>
          </p:nvGrpSpPr>
          <p:grpSpPr>
            <a:xfrm>
              <a:off x="1028700" y="3787141"/>
              <a:ext cx="228600" cy="45719"/>
              <a:chOff x="1066800" y="3764281"/>
              <a:chExt cx="228600" cy="45719"/>
            </a:xfrm>
          </p:grpSpPr>
          <p:sp>
            <p:nvSpPr>
              <p:cNvPr id="94" name="Oval 93"/>
              <p:cNvSpPr/>
              <p:nvPr/>
            </p:nvSpPr>
            <p:spPr>
              <a:xfrm>
                <a:off x="1066800" y="3764281"/>
                <a:ext cx="76200" cy="45719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1219200" y="3764281"/>
                <a:ext cx="76200" cy="45719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75" name="Straight Arrow Connector 74"/>
          <p:cNvCxnSpPr/>
          <p:nvPr/>
        </p:nvCxnSpPr>
        <p:spPr>
          <a:xfrm rot="5400000">
            <a:off x="4228306" y="4991100"/>
            <a:ext cx="686594" cy="794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3429000" y="4648200"/>
            <a:ext cx="2362200" cy="158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66"/>
          <p:cNvGrpSpPr/>
          <p:nvPr/>
        </p:nvGrpSpPr>
        <p:grpSpPr>
          <a:xfrm>
            <a:off x="1676400" y="5334000"/>
            <a:ext cx="609600" cy="381000"/>
            <a:chOff x="6553200" y="6096000"/>
            <a:chExt cx="609600" cy="381000"/>
          </a:xfrm>
        </p:grpSpPr>
        <p:grpSp>
          <p:nvGrpSpPr>
            <p:cNvPr id="25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84" name="Trapezoid 83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Arc 89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0" name="Oval 79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42"/>
            <p:cNvGrpSpPr/>
            <p:nvPr/>
          </p:nvGrpSpPr>
          <p:grpSpPr>
            <a:xfrm>
              <a:off x="66294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82" name="Straight Arrow Connector 81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82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33" name="Group 66"/>
          <p:cNvGrpSpPr/>
          <p:nvPr/>
        </p:nvGrpSpPr>
        <p:grpSpPr>
          <a:xfrm>
            <a:off x="4267200" y="6477000"/>
            <a:ext cx="609600" cy="381000"/>
            <a:chOff x="6553200" y="6096000"/>
            <a:chExt cx="609600" cy="381000"/>
          </a:xfrm>
        </p:grpSpPr>
        <p:grpSp>
          <p:nvGrpSpPr>
            <p:cNvPr id="34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102" name="Trapezoid 101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Arc 103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8" name="Oval 97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42"/>
            <p:cNvGrpSpPr/>
            <p:nvPr/>
          </p:nvGrpSpPr>
          <p:grpSpPr>
            <a:xfrm>
              <a:off x="66294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100" name="Straight Arrow Connector 99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TextBox 100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107" name="TextBox 106"/>
          <p:cNvSpPr txBox="1"/>
          <p:nvPr/>
        </p:nvSpPr>
        <p:spPr>
          <a:xfrm>
            <a:off x="4572000" y="5029200"/>
            <a:ext cx="39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mtClean="0"/>
              <a:t>?</a:t>
            </a:r>
            <a:endParaRPr lang="en-US" sz="3600" b="1"/>
          </a:p>
        </p:txBody>
      </p:sp>
      <p:sp>
        <p:nvSpPr>
          <p:cNvPr id="127" name="Rectangle 126"/>
          <p:cNvSpPr/>
          <p:nvPr/>
        </p:nvSpPr>
        <p:spPr>
          <a:xfrm>
            <a:off x="3886200" y="4343400"/>
            <a:ext cx="1143000" cy="6096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4267200" y="4419600"/>
            <a:ext cx="685800" cy="4572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6" name="Group 105"/>
          <p:cNvGrpSpPr/>
          <p:nvPr/>
        </p:nvGrpSpPr>
        <p:grpSpPr>
          <a:xfrm>
            <a:off x="3962400" y="4419600"/>
            <a:ext cx="228600" cy="457200"/>
            <a:chOff x="3124200" y="2514600"/>
            <a:chExt cx="228600" cy="457200"/>
          </a:xfrm>
        </p:grpSpPr>
        <p:sp>
          <p:nvSpPr>
            <p:cNvPr id="108" name="Oval 107"/>
            <p:cNvSpPr/>
            <p:nvPr/>
          </p:nvSpPr>
          <p:spPr>
            <a:xfrm>
              <a:off x="3124200" y="2514600"/>
              <a:ext cx="228600" cy="2286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rapezoid 108"/>
            <p:cNvSpPr/>
            <p:nvPr/>
          </p:nvSpPr>
          <p:spPr>
            <a:xfrm>
              <a:off x="3124200" y="2667000"/>
              <a:ext cx="228600" cy="304800"/>
            </a:xfrm>
            <a:prstGeom prst="trapezoid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997574" y="4495800"/>
            <a:ext cx="269626" cy="381000"/>
            <a:chOff x="5943600" y="6477000"/>
            <a:chExt cx="269626" cy="381000"/>
          </a:xfrm>
        </p:grpSpPr>
        <p:cxnSp>
          <p:nvCxnSpPr>
            <p:cNvPr id="122" name="Straight Arrow Connector 121"/>
            <p:cNvCxnSpPr/>
            <p:nvPr/>
          </p:nvCxnSpPr>
          <p:spPr>
            <a:xfrm rot="5400000" flipH="1" flipV="1">
              <a:off x="5904706" y="6591300"/>
              <a:ext cx="229394" cy="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/>
            <p:cNvSpPr txBox="1"/>
            <p:nvPr/>
          </p:nvSpPr>
          <p:spPr>
            <a:xfrm>
              <a:off x="5943600" y="6596390"/>
              <a:ext cx="26962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</a:t>
              </a:r>
              <a:endParaRPr lang="en-US" sz="105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6" name="Group 65"/>
          <p:cNvGrpSpPr/>
          <p:nvPr/>
        </p:nvGrpSpPr>
        <p:grpSpPr>
          <a:xfrm>
            <a:off x="6934200" y="5334000"/>
            <a:ext cx="609600" cy="381000"/>
            <a:chOff x="5638800" y="6096000"/>
            <a:chExt cx="609600" cy="381000"/>
          </a:xfrm>
        </p:grpSpPr>
        <p:grpSp>
          <p:nvGrpSpPr>
            <p:cNvPr id="51" name="Group 28"/>
            <p:cNvGrpSpPr/>
            <p:nvPr/>
          </p:nvGrpSpPr>
          <p:grpSpPr>
            <a:xfrm>
              <a:off x="5638800" y="6096000"/>
              <a:ext cx="609600" cy="304800"/>
              <a:chOff x="5638800" y="6096000"/>
              <a:chExt cx="609600" cy="304800"/>
            </a:xfrm>
          </p:grpSpPr>
          <p:sp>
            <p:nvSpPr>
              <p:cNvPr id="134" name="Trapezoid 133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Arc 135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0" name="Oval 129"/>
            <p:cNvSpPr/>
            <p:nvPr/>
          </p:nvSpPr>
          <p:spPr>
            <a:xfrm>
              <a:off x="56388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4" name="Group 34"/>
            <p:cNvGrpSpPr/>
            <p:nvPr/>
          </p:nvGrpSpPr>
          <p:grpSpPr>
            <a:xfrm>
              <a:off x="57150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132" name="Straight Arrow Connector 131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" name="TextBox 132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105" name="TextBox 104"/>
          <p:cNvSpPr txBox="1"/>
          <p:nvPr/>
        </p:nvSpPr>
        <p:spPr>
          <a:xfrm>
            <a:off x="4343400" y="4343400"/>
            <a:ext cx="5437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endParaRPr lang="en-US" sz="3200" b="1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loud Callout 195"/>
          <p:cNvSpPr/>
          <p:nvPr/>
        </p:nvSpPr>
        <p:spPr>
          <a:xfrm rot="5400000">
            <a:off x="6515100" y="5372100"/>
            <a:ext cx="381000" cy="304800"/>
          </a:xfrm>
          <a:prstGeom prst="cloudCallout">
            <a:avLst>
              <a:gd name="adj1" fmla="val -126761"/>
              <a:gd name="adj2" fmla="val 40851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 In The Middle Attack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What if Eve is able to alter messages sent between Alice and Bob?</a:t>
            </a:r>
          </a:p>
          <a:p>
            <a:r>
              <a:rPr lang="en-US" smtClean="0"/>
              <a:t>Eve can intercept key exchange &amp; substitute new key!</a:t>
            </a:r>
          </a:p>
          <a:p>
            <a:pPr>
              <a:buNone/>
            </a:pPr>
            <a:endParaRPr lang="en-US" smtClean="0"/>
          </a:p>
        </p:txBody>
      </p:sp>
      <p:sp>
        <p:nvSpPr>
          <p:cNvPr id="20" name="TextBox 19"/>
          <p:cNvSpPr txBox="1"/>
          <p:nvPr/>
        </p:nvSpPr>
        <p:spPr>
          <a:xfrm>
            <a:off x="2590800" y="4964668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Alice</a:t>
            </a:r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019800" y="4964668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Bob</a:t>
            </a:r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343400" y="6107668"/>
            <a:ext cx="508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Eve</a:t>
            </a:r>
            <a:endParaRPr lang="en-US"/>
          </a:p>
        </p:txBody>
      </p:sp>
      <p:grpSp>
        <p:nvGrpSpPr>
          <p:cNvPr id="4" name="Group 65"/>
          <p:cNvGrpSpPr/>
          <p:nvPr/>
        </p:nvGrpSpPr>
        <p:grpSpPr>
          <a:xfrm>
            <a:off x="1676400" y="4419600"/>
            <a:ext cx="609600" cy="381000"/>
            <a:chOff x="5638800" y="6096000"/>
            <a:chExt cx="609600" cy="381000"/>
          </a:xfrm>
        </p:grpSpPr>
        <p:grpSp>
          <p:nvGrpSpPr>
            <p:cNvPr id="5" name="Group 28"/>
            <p:cNvGrpSpPr/>
            <p:nvPr/>
          </p:nvGrpSpPr>
          <p:grpSpPr>
            <a:xfrm>
              <a:off x="5638800" y="6096000"/>
              <a:ext cx="609600" cy="304800"/>
              <a:chOff x="5638800" y="6096000"/>
              <a:chExt cx="609600" cy="304800"/>
            </a:xfrm>
          </p:grpSpPr>
          <p:sp>
            <p:nvSpPr>
              <p:cNvPr id="26" name="Trapezoid 25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Arc 27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Oval 29"/>
            <p:cNvSpPr/>
            <p:nvPr/>
          </p:nvSpPr>
          <p:spPr>
            <a:xfrm>
              <a:off x="56388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34"/>
            <p:cNvGrpSpPr/>
            <p:nvPr/>
          </p:nvGrpSpPr>
          <p:grpSpPr>
            <a:xfrm>
              <a:off x="57150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31" name="Straight Arrow Connector 30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7" name="Group 66"/>
          <p:cNvGrpSpPr/>
          <p:nvPr/>
        </p:nvGrpSpPr>
        <p:grpSpPr>
          <a:xfrm>
            <a:off x="6934200" y="4419600"/>
            <a:ext cx="609600" cy="381000"/>
            <a:chOff x="6553200" y="6096000"/>
            <a:chExt cx="609600" cy="381000"/>
          </a:xfrm>
        </p:grpSpPr>
        <p:grpSp>
          <p:nvGrpSpPr>
            <p:cNvPr id="8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39" name="Trapezoid 38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Arc 40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Oval 41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42"/>
            <p:cNvGrpSpPr/>
            <p:nvPr/>
          </p:nvGrpSpPr>
          <p:grpSpPr>
            <a:xfrm>
              <a:off x="66294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44" name="Straight Arrow Connector 43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 67"/>
          <p:cNvGrpSpPr/>
          <p:nvPr/>
        </p:nvGrpSpPr>
        <p:grpSpPr>
          <a:xfrm>
            <a:off x="1676400" y="4876800"/>
            <a:ext cx="609600" cy="381000"/>
            <a:chOff x="7391400" y="6096000"/>
            <a:chExt cx="609600" cy="381000"/>
          </a:xfrm>
        </p:grpSpPr>
        <p:grpSp>
          <p:nvGrpSpPr>
            <p:cNvPr id="11" name="Group 45"/>
            <p:cNvGrpSpPr/>
            <p:nvPr/>
          </p:nvGrpSpPr>
          <p:grpSpPr>
            <a:xfrm>
              <a:off x="7391400" y="6096000"/>
              <a:ext cx="609600" cy="304800"/>
              <a:chOff x="5638800" y="6096000"/>
              <a:chExt cx="609600" cy="304800"/>
            </a:xfrm>
          </p:grpSpPr>
          <p:sp>
            <p:nvSpPr>
              <p:cNvPr id="47" name="Trapezoid 46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Arc 48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0" name="Oval 49"/>
            <p:cNvSpPr/>
            <p:nvPr/>
          </p:nvSpPr>
          <p:spPr>
            <a:xfrm>
              <a:off x="73914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50"/>
            <p:cNvGrpSpPr/>
            <p:nvPr/>
          </p:nvGrpSpPr>
          <p:grpSpPr>
            <a:xfrm>
              <a:off x="74676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52" name="Straight Arrow Connector 51"/>
              <p:cNvCxnSpPr/>
              <p:nvPr/>
            </p:nvCxnSpPr>
            <p:spPr>
              <a:xfrm rot="16200000" flipH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3" name="Group 68"/>
          <p:cNvGrpSpPr/>
          <p:nvPr/>
        </p:nvGrpSpPr>
        <p:grpSpPr>
          <a:xfrm>
            <a:off x="6934200" y="4876800"/>
            <a:ext cx="609600" cy="381000"/>
            <a:chOff x="8229600" y="6096000"/>
            <a:chExt cx="609600" cy="381000"/>
          </a:xfrm>
        </p:grpSpPr>
        <p:grpSp>
          <p:nvGrpSpPr>
            <p:cNvPr id="14" name="Group 57"/>
            <p:cNvGrpSpPr/>
            <p:nvPr/>
          </p:nvGrpSpPr>
          <p:grpSpPr>
            <a:xfrm>
              <a:off x="8229600" y="6096000"/>
              <a:ext cx="609600" cy="304800"/>
              <a:chOff x="5638800" y="6096000"/>
              <a:chExt cx="609600" cy="304800"/>
            </a:xfrm>
          </p:grpSpPr>
          <p:sp>
            <p:nvSpPr>
              <p:cNvPr id="59" name="Trapezoid 58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Arc 60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2" name="Oval 61"/>
            <p:cNvSpPr/>
            <p:nvPr/>
          </p:nvSpPr>
          <p:spPr>
            <a:xfrm>
              <a:off x="82296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62"/>
            <p:cNvGrpSpPr/>
            <p:nvPr/>
          </p:nvGrpSpPr>
          <p:grpSpPr>
            <a:xfrm>
              <a:off x="83058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64" name="Straight Arrow Connector 63"/>
              <p:cNvCxnSpPr/>
              <p:nvPr/>
            </p:nvCxnSpPr>
            <p:spPr>
              <a:xfrm rot="16200000" flipH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6" name="Group 83"/>
          <p:cNvGrpSpPr/>
          <p:nvPr/>
        </p:nvGrpSpPr>
        <p:grpSpPr>
          <a:xfrm>
            <a:off x="2438400" y="4343400"/>
            <a:ext cx="914400" cy="1066800"/>
            <a:chOff x="1066800" y="1828800"/>
            <a:chExt cx="914400" cy="1066800"/>
          </a:xfrm>
        </p:grpSpPr>
        <p:sp>
          <p:nvSpPr>
            <p:cNvPr id="85" name="Chord 84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86"/>
          <p:cNvGrpSpPr/>
          <p:nvPr/>
        </p:nvGrpSpPr>
        <p:grpSpPr>
          <a:xfrm>
            <a:off x="5791200" y="4343400"/>
            <a:ext cx="914400" cy="1066800"/>
            <a:chOff x="1066800" y="1828800"/>
            <a:chExt cx="914400" cy="1066800"/>
          </a:xfrm>
        </p:grpSpPr>
        <p:sp>
          <p:nvSpPr>
            <p:cNvPr id="88" name="Chord 87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89"/>
          <p:cNvGrpSpPr/>
          <p:nvPr/>
        </p:nvGrpSpPr>
        <p:grpSpPr>
          <a:xfrm>
            <a:off x="4114800" y="5486400"/>
            <a:ext cx="914400" cy="1066800"/>
            <a:chOff x="685800" y="3581400"/>
            <a:chExt cx="914400" cy="1066800"/>
          </a:xfrm>
        </p:grpSpPr>
        <p:grpSp>
          <p:nvGrpSpPr>
            <p:cNvPr id="19" name="Group 90"/>
            <p:cNvGrpSpPr/>
            <p:nvPr/>
          </p:nvGrpSpPr>
          <p:grpSpPr>
            <a:xfrm>
              <a:off x="685800" y="3581400"/>
              <a:ext cx="914400" cy="1066800"/>
              <a:chOff x="1066800" y="1828800"/>
              <a:chExt cx="914400" cy="1066800"/>
            </a:xfrm>
          </p:grpSpPr>
          <p:sp>
            <p:nvSpPr>
              <p:cNvPr id="96" name="Chord 10"/>
              <p:cNvSpPr/>
              <p:nvPr/>
            </p:nvSpPr>
            <p:spPr>
              <a:xfrm>
                <a:off x="1066800" y="2133600"/>
                <a:ext cx="914400" cy="762000"/>
              </a:xfrm>
              <a:prstGeom prst="chord">
                <a:avLst>
                  <a:gd name="adj1" fmla="val 10811213"/>
                  <a:gd name="adj2" fmla="val 39969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1295400" y="1828800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2" name="Oval 91"/>
            <p:cNvSpPr/>
            <p:nvPr/>
          </p:nvSpPr>
          <p:spPr>
            <a:xfrm>
              <a:off x="914400" y="3733800"/>
              <a:ext cx="457200" cy="1524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15"/>
            <p:cNvGrpSpPr/>
            <p:nvPr/>
          </p:nvGrpSpPr>
          <p:grpSpPr>
            <a:xfrm>
              <a:off x="1028700" y="3787141"/>
              <a:ext cx="228600" cy="45719"/>
              <a:chOff x="1066800" y="3764281"/>
              <a:chExt cx="228600" cy="45719"/>
            </a:xfrm>
          </p:grpSpPr>
          <p:sp>
            <p:nvSpPr>
              <p:cNvPr id="94" name="Oval 93"/>
              <p:cNvSpPr/>
              <p:nvPr/>
            </p:nvSpPr>
            <p:spPr>
              <a:xfrm>
                <a:off x="1066800" y="3764281"/>
                <a:ext cx="76200" cy="45719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1219200" y="3764281"/>
                <a:ext cx="76200" cy="45719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75" name="Straight Arrow Connector 74"/>
          <p:cNvCxnSpPr/>
          <p:nvPr/>
        </p:nvCxnSpPr>
        <p:spPr>
          <a:xfrm rot="5400000">
            <a:off x="4228306" y="4991100"/>
            <a:ext cx="686594" cy="794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3429000" y="4648200"/>
            <a:ext cx="1143000" cy="158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66"/>
          <p:cNvGrpSpPr/>
          <p:nvPr/>
        </p:nvGrpSpPr>
        <p:grpSpPr>
          <a:xfrm>
            <a:off x="3733800" y="6484694"/>
            <a:ext cx="609600" cy="373306"/>
            <a:chOff x="6553200" y="6096000"/>
            <a:chExt cx="609600" cy="373306"/>
          </a:xfrm>
        </p:grpSpPr>
        <p:grpSp>
          <p:nvGrpSpPr>
            <p:cNvPr id="34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84" name="Trapezoid 83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Arc 89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0" name="Oval 79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42"/>
            <p:cNvGrpSpPr/>
            <p:nvPr/>
          </p:nvGrpSpPr>
          <p:grpSpPr>
            <a:xfrm>
              <a:off x="6629400" y="6096000"/>
              <a:ext cx="250390" cy="373306"/>
              <a:chOff x="5943600" y="6477000"/>
              <a:chExt cx="250390" cy="373306"/>
            </a:xfrm>
          </p:grpSpPr>
          <p:cxnSp>
            <p:nvCxnSpPr>
              <p:cNvPr id="82" name="Straight Arrow Connector 81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82"/>
              <p:cNvSpPr txBox="1"/>
              <p:nvPr/>
            </p:nvSpPr>
            <p:spPr>
              <a:xfrm>
                <a:off x="5943600" y="6596390"/>
                <a:ext cx="25039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37" name="Group 67"/>
          <p:cNvGrpSpPr/>
          <p:nvPr/>
        </p:nvGrpSpPr>
        <p:grpSpPr>
          <a:xfrm>
            <a:off x="4419600" y="6484694"/>
            <a:ext cx="609600" cy="373306"/>
            <a:chOff x="7391400" y="6096000"/>
            <a:chExt cx="609600" cy="373306"/>
          </a:xfrm>
        </p:grpSpPr>
        <p:grpSp>
          <p:nvGrpSpPr>
            <p:cNvPr id="138" name="Group 45"/>
            <p:cNvGrpSpPr/>
            <p:nvPr/>
          </p:nvGrpSpPr>
          <p:grpSpPr>
            <a:xfrm>
              <a:off x="7391400" y="6096000"/>
              <a:ext cx="609600" cy="304800"/>
              <a:chOff x="5638800" y="6096000"/>
              <a:chExt cx="609600" cy="304800"/>
            </a:xfrm>
          </p:grpSpPr>
          <p:sp>
            <p:nvSpPr>
              <p:cNvPr id="143" name="Trapezoid 142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Oval 143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Arc 144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9" name="Oval 138"/>
            <p:cNvSpPr/>
            <p:nvPr/>
          </p:nvSpPr>
          <p:spPr>
            <a:xfrm>
              <a:off x="73914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0" name="Group 50"/>
            <p:cNvGrpSpPr/>
            <p:nvPr/>
          </p:nvGrpSpPr>
          <p:grpSpPr>
            <a:xfrm>
              <a:off x="7467600" y="6096000"/>
              <a:ext cx="250390" cy="373306"/>
              <a:chOff x="5943600" y="6477000"/>
              <a:chExt cx="250390" cy="373306"/>
            </a:xfrm>
          </p:grpSpPr>
          <p:cxnSp>
            <p:nvCxnSpPr>
              <p:cNvPr id="141" name="Straight Arrow Connector 140"/>
              <p:cNvCxnSpPr/>
              <p:nvPr/>
            </p:nvCxnSpPr>
            <p:spPr>
              <a:xfrm rot="16200000" flipH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5943600" y="6596390"/>
                <a:ext cx="25039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cxnSp>
        <p:nvCxnSpPr>
          <p:cNvPr id="148" name="Straight Connector 147"/>
          <p:cNvCxnSpPr/>
          <p:nvPr/>
        </p:nvCxnSpPr>
        <p:spPr>
          <a:xfrm rot="16200000" flipH="1">
            <a:off x="4381500" y="4457700"/>
            <a:ext cx="457201" cy="3810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0" name="Group 66"/>
          <p:cNvGrpSpPr/>
          <p:nvPr/>
        </p:nvGrpSpPr>
        <p:grpSpPr>
          <a:xfrm>
            <a:off x="3657600" y="4495800"/>
            <a:ext cx="609600" cy="381000"/>
            <a:chOff x="6553200" y="6096000"/>
            <a:chExt cx="609600" cy="381000"/>
          </a:xfrm>
        </p:grpSpPr>
        <p:grpSp>
          <p:nvGrpSpPr>
            <p:cNvPr id="151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156" name="Trapezoid 155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Arc 157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2" name="Oval 151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3" name="Group 42"/>
            <p:cNvGrpSpPr/>
            <p:nvPr/>
          </p:nvGrpSpPr>
          <p:grpSpPr>
            <a:xfrm>
              <a:off x="66294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154" name="Straight Arrow Connector 153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5" name="TextBox 154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59" name="Group 66"/>
          <p:cNvGrpSpPr/>
          <p:nvPr/>
        </p:nvGrpSpPr>
        <p:grpSpPr>
          <a:xfrm>
            <a:off x="5105400" y="6477000"/>
            <a:ext cx="609600" cy="381000"/>
            <a:chOff x="6553200" y="6096000"/>
            <a:chExt cx="609600" cy="381000"/>
          </a:xfrm>
        </p:grpSpPr>
        <p:grpSp>
          <p:nvGrpSpPr>
            <p:cNvPr id="160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165" name="Trapezoid 164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Arc 166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1" name="Oval 160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2" name="Group 42"/>
            <p:cNvGrpSpPr/>
            <p:nvPr/>
          </p:nvGrpSpPr>
          <p:grpSpPr>
            <a:xfrm>
              <a:off x="66294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163" name="Straight Arrow Connector 162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TextBox 163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cxnSp>
        <p:nvCxnSpPr>
          <p:cNvPr id="168" name="Straight Arrow Connector 167"/>
          <p:cNvCxnSpPr/>
          <p:nvPr/>
        </p:nvCxnSpPr>
        <p:spPr>
          <a:xfrm>
            <a:off x="4953000" y="4648200"/>
            <a:ext cx="990600" cy="158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/>
          <p:nvPr/>
        </p:nvCxnSpPr>
        <p:spPr>
          <a:xfrm rot="5400000" flipH="1" flipV="1">
            <a:off x="4495800" y="4953000"/>
            <a:ext cx="762000" cy="15240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6" name="Group 66"/>
          <p:cNvGrpSpPr/>
          <p:nvPr/>
        </p:nvGrpSpPr>
        <p:grpSpPr>
          <a:xfrm>
            <a:off x="5105400" y="4495800"/>
            <a:ext cx="609600" cy="373306"/>
            <a:chOff x="6553200" y="6096000"/>
            <a:chExt cx="609600" cy="373306"/>
          </a:xfrm>
        </p:grpSpPr>
        <p:grpSp>
          <p:nvGrpSpPr>
            <p:cNvPr id="177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182" name="Trapezoid 181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Arc 183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8" name="Oval 177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9" name="Group 42"/>
            <p:cNvGrpSpPr/>
            <p:nvPr/>
          </p:nvGrpSpPr>
          <p:grpSpPr>
            <a:xfrm>
              <a:off x="6629400" y="6096000"/>
              <a:ext cx="250390" cy="373306"/>
              <a:chOff x="5943600" y="6477000"/>
              <a:chExt cx="250390" cy="373306"/>
            </a:xfrm>
          </p:grpSpPr>
          <p:cxnSp>
            <p:nvCxnSpPr>
              <p:cNvPr id="180" name="Straight Arrow Connector 179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TextBox 180"/>
              <p:cNvSpPr txBox="1"/>
              <p:nvPr/>
            </p:nvSpPr>
            <p:spPr>
              <a:xfrm>
                <a:off x="5943600" y="6596390"/>
                <a:ext cx="25039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87" name="Group 66"/>
          <p:cNvGrpSpPr/>
          <p:nvPr/>
        </p:nvGrpSpPr>
        <p:grpSpPr>
          <a:xfrm>
            <a:off x="6934200" y="5334000"/>
            <a:ext cx="609600" cy="373306"/>
            <a:chOff x="6553200" y="6096000"/>
            <a:chExt cx="609600" cy="373306"/>
          </a:xfrm>
        </p:grpSpPr>
        <p:grpSp>
          <p:nvGrpSpPr>
            <p:cNvPr id="188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193" name="Trapezoid 192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Oval 193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Arc 194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9" name="Oval 188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0" name="Group 42"/>
            <p:cNvGrpSpPr/>
            <p:nvPr/>
          </p:nvGrpSpPr>
          <p:grpSpPr>
            <a:xfrm>
              <a:off x="6629400" y="6096000"/>
              <a:ext cx="250390" cy="373306"/>
              <a:chOff x="5943600" y="6477000"/>
              <a:chExt cx="250390" cy="373306"/>
            </a:xfrm>
          </p:grpSpPr>
          <p:cxnSp>
            <p:nvCxnSpPr>
              <p:cNvPr id="191" name="Straight Arrow Connector 190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2" name="TextBox 191"/>
              <p:cNvSpPr txBox="1"/>
              <p:nvPr/>
            </p:nvSpPr>
            <p:spPr>
              <a:xfrm>
                <a:off x="5943600" y="6596390"/>
                <a:ext cx="25039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200" name="Group 50"/>
          <p:cNvGrpSpPr/>
          <p:nvPr/>
        </p:nvGrpSpPr>
        <p:grpSpPr>
          <a:xfrm>
            <a:off x="6629400" y="5335976"/>
            <a:ext cx="269626" cy="379024"/>
            <a:chOff x="5943600" y="6478976"/>
            <a:chExt cx="269626" cy="379024"/>
          </a:xfrm>
        </p:grpSpPr>
        <p:cxnSp>
          <p:nvCxnSpPr>
            <p:cNvPr id="201" name="Straight Arrow Connector 200"/>
            <p:cNvCxnSpPr>
              <a:stCxn id="196" idx="0"/>
            </p:cNvCxnSpPr>
            <p:nvPr/>
          </p:nvCxnSpPr>
          <p:spPr>
            <a:xfrm rot="16200000" flipH="1">
              <a:off x="5905694" y="6592288"/>
              <a:ext cx="228212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TextBox 201"/>
            <p:cNvSpPr txBox="1"/>
            <p:nvPr/>
          </p:nvSpPr>
          <p:spPr>
            <a:xfrm>
              <a:off x="5943600" y="6596390"/>
              <a:ext cx="26962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</a:t>
              </a:r>
              <a:endParaRPr lang="en-US" sz="105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 In The Middle Attack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What if Eve is able to alter messages sent between Alice and Bob?</a:t>
            </a:r>
          </a:p>
          <a:p>
            <a:r>
              <a:rPr lang="en-US" smtClean="0"/>
              <a:t>Eve can intercept key exchange &amp; substitute new key!</a:t>
            </a:r>
          </a:p>
          <a:p>
            <a:r>
              <a:rPr lang="en-US" smtClean="0"/>
              <a:t>All subsequent messages read &amp; altered</a:t>
            </a:r>
          </a:p>
          <a:p>
            <a:pPr>
              <a:buNone/>
            </a:pPr>
            <a:endParaRPr lang="en-US" smtClean="0"/>
          </a:p>
        </p:txBody>
      </p:sp>
      <p:sp>
        <p:nvSpPr>
          <p:cNvPr id="20" name="TextBox 19"/>
          <p:cNvSpPr txBox="1"/>
          <p:nvPr/>
        </p:nvSpPr>
        <p:spPr>
          <a:xfrm>
            <a:off x="2590800" y="4964668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Alice</a:t>
            </a:r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019800" y="4964668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Bob</a:t>
            </a:r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343400" y="6107668"/>
            <a:ext cx="508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Eve</a:t>
            </a:r>
            <a:endParaRPr lang="en-US"/>
          </a:p>
        </p:txBody>
      </p:sp>
      <p:grpSp>
        <p:nvGrpSpPr>
          <p:cNvPr id="4" name="Group 65"/>
          <p:cNvGrpSpPr/>
          <p:nvPr/>
        </p:nvGrpSpPr>
        <p:grpSpPr>
          <a:xfrm>
            <a:off x="1676400" y="4419600"/>
            <a:ext cx="609600" cy="381000"/>
            <a:chOff x="5638800" y="6096000"/>
            <a:chExt cx="609600" cy="381000"/>
          </a:xfrm>
        </p:grpSpPr>
        <p:grpSp>
          <p:nvGrpSpPr>
            <p:cNvPr id="5" name="Group 28"/>
            <p:cNvGrpSpPr/>
            <p:nvPr/>
          </p:nvGrpSpPr>
          <p:grpSpPr>
            <a:xfrm>
              <a:off x="5638800" y="6096000"/>
              <a:ext cx="609600" cy="304800"/>
              <a:chOff x="5638800" y="6096000"/>
              <a:chExt cx="609600" cy="304800"/>
            </a:xfrm>
          </p:grpSpPr>
          <p:sp>
            <p:nvSpPr>
              <p:cNvPr id="26" name="Trapezoid 25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Arc 27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Oval 29"/>
            <p:cNvSpPr/>
            <p:nvPr/>
          </p:nvSpPr>
          <p:spPr>
            <a:xfrm>
              <a:off x="56388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34"/>
            <p:cNvGrpSpPr/>
            <p:nvPr/>
          </p:nvGrpSpPr>
          <p:grpSpPr>
            <a:xfrm>
              <a:off x="57150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31" name="Straight Arrow Connector 30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7" name="Group 66"/>
          <p:cNvGrpSpPr/>
          <p:nvPr/>
        </p:nvGrpSpPr>
        <p:grpSpPr>
          <a:xfrm>
            <a:off x="6934200" y="4419600"/>
            <a:ext cx="609600" cy="381000"/>
            <a:chOff x="6553200" y="6096000"/>
            <a:chExt cx="609600" cy="381000"/>
          </a:xfrm>
        </p:grpSpPr>
        <p:grpSp>
          <p:nvGrpSpPr>
            <p:cNvPr id="8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39" name="Trapezoid 38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Arc 40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Oval 41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42"/>
            <p:cNvGrpSpPr/>
            <p:nvPr/>
          </p:nvGrpSpPr>
          <p:grpSpPr>
            <a:xfrm>
              <a:off x="66294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44" name="Straight Arrow Connector 43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 67"/>
          <p:cNvGrpSpPr/>
          <p:nvPr/>
        </p:nvGrpSpPr>
        <p:grpSpPr>
          <a:xfrm>
            <a:off x="1676400" y="4876800"/>
            <a:ext cx="609600" cy="381000"/>
            <a:chOff x="7391400" y="6096000"/>
            <a:chExt cx="609600" cy="381000"/>
          </a:xfrm>
        </p:grpSpPr>
        <p:grpSp>
          <p:nvGrpSpPr>
            <p:cNvPr id="11" name="Group 45"/>
            <p:cNvGrpSpPr/>
            <p:nvPr/>
          </p:nvGrpSpPr>
          <p:grpSpPr>
            <a:xfrm>
              <a:off x="7391400" y="6096000"/>
              <a:ext cx="609600" cy="304800"/>
              <a:chOff x="5638800" y="6096000"/>
              <a:chExt cx="609600" cy="304800"/>
            </a:xfrm>
          </p:grpSpPr>
          <p:sp>
            <p:nvSpPr>
              <p:cNvPr id="47" name="Trapezoid 46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Arc 48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0" name="Oval 49"/>
            <p:cNvSpPr/>
            <p:nvPr/>
          </p:nvSpPr>
          <p:spPr>
            <a:xfrm>
              <a:off x="73914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50"/>
            <p:cNvGrpSpPr/>
            <p:nvPr/>
          </p:nvGrpSpPr>
          <p:grpSpPr>
            <a:xfrm>
              <a:off x="74676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52" name="Straight Arrow Connector 51"/>
              <p:cNvCxnSpPr/>
              <p:nvPr/>
            </p:nvCxnSpPr>
            <p:spPr>
              <a:xfrm rot="16200000" flipH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3" name="Group 68"/>
          <p:cNvGrpSpPr/>
          <p:nvPr/>
        </p:nvGrpSpPr>
        <p:grpSpPr>
          <a:xfrm>
            <a:off x="6934200" y="4876800"/>
            <a:ext cx="609600" cy="381000"/>
            <a:chOff x="8229600" y="6096000"/>
            <a:chExt cx="609600" cy="381000"/>
          </a:xfrm>
        </p:grpSpPr>
        <p:grpSp>
          <p:nvGrpSpPr>
            <p:cNvPr id="14" name="Group 57"/>
            <p:cNvGrpSpPr/>
            <p:nvPr/>
          </p:nvGrpSpPr>
          <p:grpSpPr>
            <a:xfrm>
              <a:off x="8229600" y="6096000"/>
              <a:ext cx="609600" cy="304800"/>
              <a:chOff x="5638800" y="6096000"/>
              <a:chExt cx="609600" cy="304800"/>
            </a:xfrm>
          </p:grpSpPr>
          <p:sp>
            <p:nvSpPr>
              <p:cNvPr id="59" name="Trapezoid 58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Arc 60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2" name="Oval 61"/>
            <p:cNvSpPr/>
            <p:nvPr/>
          </p:nvSpPr>
          <p:spPr>
            <a:xfrm>
              <a:off x="82296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62"/>
            <p:cNvGrpSpPr/>
            <p:nvPr/>
          </p:nvGrpSpPr>
          <p:grpSpPr>
            <a:xfrm>
              <a:off x="83058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64" name="Straight Arrow Connector 63"/>
              <p:cNvCxnSpPr/>
              <p:nvPr/>
            </p:nvCxnSpPr>
            <p:spPr>
              <a:xfrm rot="16200000" flipH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6" name="Group 83"/>
          <p:cNvGrpSpPr/>
          <p:nvPr/>
        </p:nvGrpSpPr>
        <p:grpSpPr>
          <a:xfrm>
            <a:off x="2438400" y="4343400"/>
            <a:ext cx="914400" cy="1066800"/>
            <a:chOff x="1066800" y="1828800"/>
            <a:chExt cx="914400" cy="1066800"/>
          </a:xfrm>
        </p:grpSpPr>
        <p:sp>
          <p:nvSpPr>
            <p:cNvPr id="85" name="Chord 84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86"/>
          <p:cNvGrpSpPr/>
          <p:nvPr/>
        </p:nvGrpSpPr>
        <p:grpSpPr>
          <a:xfrm>
            <a:off x="5791200" y="4343400"/>
            <a:ext cx="914400" cy="1066800"/>
            <a:chOff x="1066800" y="1828800"/>
            <a:chExt cx="914400" cy="1066800"/>
          </a:xfrm>
        </p:grpSpPr>
        <p:sp>
          <p:nvSpPr>
            <p:cNvPr id="88" name="Chord 87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89"/>
          <p:cNvGrpSpPr/>
          <p:nvPr/>
        </p:nvGrpSpPr>
        <p:grpSpPr>
          <a:xfrm>
            <a:off x="4114800" y="5486400"/>
            <a:ext cx="914400" cy="1066800"/>
            <a:chOff x="685800" y="3581400"/>
            <a:chExt cx="914400" cy="1066800"/>
          </a:xfrm>
        </p:grpSpPr>
        <p:grpSp>
          <p:nvGrpSpPr>
            <p:cNvPr id="19" name="Group 90"/>
            <p:cNvGrpSpPr/>
            <p:nvPr/>
          </p:nvGrpSpPr>
          <p:grpSpPr>
            <a:xfrm>
              <a:off x="685800" y="3581400"/>
              <a:ext cx="914400" cy="1066800"/>
              <a:chOff x="1066800" y="1828800"/>
              <a:chExt cx="914400" cy="1066800"/>
            </a:xfrm>
          </p:grpSpPr>
          <p:sp>
            <p:nvSpPr>
              <p:cNvPr id="96" name="Chord 10"/>
              <p:cNvSpPr/>
              <p:nvPr/>
            </p:nvSpPr>
            <p:spPr>
              <a:xfrm>
                <a:off x="1066800" y="2133600"/>
                <a:ext cx="914400" cy="762000"/>
              </a:xfrm>
              <a:prstGeom prst="chord">
                <a:avLst>
                  <a:gd name="adj1" fmla="val 10811213"/>
                  <a:gd name="adj2" fmla="val 39969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1295400" y="1828800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2" name="Oval 91"/>
            <p:cNvSpPr/>
            <p:nvPr/>
          </p:nvSpPr>
          <p:spPr>
            <a:xfrm>
              <a:off x="914400" y="3733800"/>
              <a:ext cx="457200" cy="1524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15"/>
            <p:cNvGrpSpPr/>
            <p:nvPr/>
          </p:nvGrpSpPr>
          <p:grpSpPr>
            <a:xfrm>
              <a:off x="1028700" y="3787141"/>
              <a:ext cx="228600" cy="45719"/>
              <a:chOff x="1066800" y="3764281"/>
              <a:chExt cx="228600" cy="45719"/>
            </a:xfrm>
          </p:grpSpPr>
          <p:sp>
            <p:nvSpPr>
              <p:cNvPr id="94" name="Oval 93"/>
              <p:cNvSpPr/>
              <p:nvPr/>
            </p:nvSpPr>
            <p:spPr>
              <a:xfrm>
                <a:off x="1066800" y="3764281"/>
                <a:ext cx="76200" cy="45719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1219200" y="3764281"/>
                <a:ext cx="76200" cy="45719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75" name="Straight Arrow Connector 74"/>
          <p:cNvCxnSpPr/>
          <p:nvPr/>
        </p:nvCxnSpPr>
        <p:spPr>
          <a:xfrm rot="5400000">
            <a:off x="4228306" y="4991100"/>
            <a:ext cx="686594" cy="794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3429000" y="4648200"/>
            <a:ext cx="1143000" cy="158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66"/>
          <p:cNvGrpSpPr/>
          <p:nvPr/>
        </p:nvGrpSpPr>
        <p:grpSpPr>
          <a:xfrm>
            <a:off x="3352800" y="6484694"/>
            <a:ext cx="609600" cy="373306"/>
            <a:chOff x="6553200" y="6096000"/>
            <a:chExt cx="609600" cy="373306"/>
          </a:xfrm>
        </p:grpSpPr>
        <p:grpSp>
          <p:nvGrpSpPr>
            <p:cNvPr id="25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84" name="Trapezoid 83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Arc 89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0" name="Oval 79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42"/>
            <p:cNvGrpSpPr/>
            <p:nvPr/>
          </p:nvGrpSpPr>
          <p:grpSpPr>
            <a:xfrm>
              <a:off x="6629400" y="6096000"/>
              <a:ext cx="250390" cy="373306"/>
              <a:chOff x="5943600" y="6477000"/>
              <a:chExt cx="250390" cy="373306"/>
            </a:xfrm>
          </p:grpSpPr>
          <p:cxnSp>
            <p:nvCxnSpPr>
              <p:cNvPr id="82" name="Straight Arrow Connector 81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82"/>
              <p:cNvSpPr txBox="1"/>
              <p:nvPr/>
            </p:nvSpPr>
            <p:spPr>
              <a:xfrm>
                <a:off x="5943600" y="6596390"/>
                <a:ext cx="25039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33" name="Group 67"/>
          <p:cNvGrpSpPr/>
          <p:nvPr/>
        </p:nvGrpSpPr>
        <p:grpSpPr>
          <a:xfrm>
            <a:off x="4038600" y="6484694"/>
            <a:ext cx="609600" cy="373306"/>
            <a:chOff x="7391400" y="6096000"/>
            <a:chExt cx="609600" cy="373306"/>
          </a:xfrm>
        </p:grpSpPr>
        <p:grpSp>
          <p:nvGrpSpPr>
            <p:cNvPr id="34" name="Group 45"/>
            <p:cNvGrpSpPr/>
            <p:nvPr/>
          </p:nvGrpSpPr>
          <p:grpSpPr>
            <a:xfrm>
              <a:off x="7391400" y="6096000"/>
              <a:ext cx="609600" cy="304800"/>
              <a:chOff x="5638800" y="6096000"/>
              <a:chExt cx="609600" cy="304800"/>
            </a:xfrm>
          </p:grpSpPr>
          <p:sp>
            <p:nvSpPr>
              <p:cNvPr id="143" name="Trapezoid 142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Oval 143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Arc 144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9" name="Oval 138"/>
            <p:cNvSpPr/>
            <p:nvPr/>
          </p:nvSpPr>
          <p:spPr>
            <a:xfrm>
              <a:off x="73914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50"/>
            <p:cNvGrpSpPr/>
            <p:nvPr/>
          </p:nvGrpSpPr>
          <p:grpSpPr>
            <a:xfrm>
              <a:off x="7467600" y="6096000"/>
              <a:ext cx="250390" cy="373306"/>
              <a:chOff x="5943600" y="6477000"/>
              <a:chExt cx="250390" cy="373306"/>
            </a:xfrm>
          </p:grpSpPr>
          <p:cxnSp>
            <p:nvCxnSpPr>
              <p:cNvPr id="141" name="Straight Arrow Connector 140"/>
              <p:cNvCxnSpPr/>
              <p:nvPr/>
            </p:nvCxnSpPr>
            <p:spPr>
              <a:xfrm rot="16200000" flipH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5943600" y="6596390"/>
                <a:ext cx="25039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cxnSp>
        <p:nvCxnSpPr>
          <p:cNvPr id="148" name="Straight Connector 147"/>
          <p:cNvCxnSpPr/>
          <p:nvPr/>
        </p:nvCxnSpPr>
        <p:spPr>
          <a:xfrm rot="16200000" flipH="1">
            <a:off x="4381500" y="4457700"/>
            <a:ext cx="457201" cy="3810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66"/>
          <p:cNvGrpSpPr/>
          <p:nvPr/>
        </p:nvGrpSpPr>
        <p:grpSpPr>
          <a:xfrm>
            <a:off x="4724400" y="6477000"/>
            <a:ext cx="609600" cy="381000"/>
            <a:chOff x="6553200" y="6096000"/>
            <a:chExt cx="609600" cy="381000"/>
          </a:xfrm>
        </p:grpSpPr>
        <p:grpSp>
          <p:nvGrpSpPr>
            <p:cNvPr id="46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165" name="Trapezoid 164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Arc 166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1" name="Oval 160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42"/>
            <p:cNvGrpSpPr/>
            <p:nvPr/>
          </p:nvGrpSpPr>
          <p:grpSpPr>
            <a:xfrm>
              <a:off x="66294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163" name="Straight Arrow Connector 162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TextBox 163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cxnSp>
        <p:nvCxnSpPr>
          <p:cNvPr id="168" name="Straight Arrow Connector 167"/>
          <p:cNvCxnSpPr/>
          <p:nvPr/>
        </p:nvCxnSpPr>
        <p:spPr>
          <a:xfrm>
            <a:off x="4953000" y="4648200"/>
            <a:ext cx="990600" cy="158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/>
          <p:nvPr/>
        </p:nvCxnSpPr>
        <p:spPr>
          <a:xfrm rot="5400000" flipH="1" flipV="1">
            <a:off x="4495800" y="4953000"/>
            <a:ext cx="762000" cy="15240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66"/>
          <p:cNvGrpSpPr/>
          <p:nvPr/>
        </p:nvGrpSpPr>
        <p:grpSpPr>
          <a:xfrm>
            <a:off x="6934200" y="5334000"/>
            <a:ext cx="609600" cy="373306"/>
            <a:chOff x="6553200" y="6096000"/>
            <a:chExt cx="609600" cy="373306"/>
          </a:xfrm>
        </p:grpSpPr>
        <p:grpSp>
          <p:nvGrpSpPr>
            <p:cNvPr id="58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193" name="Trapezoid 192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Oval 193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Arc 194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9" name="Oval 188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3" name="Group 42"/>
            <p:cNvGrpSpPr/>
            <p:nvPr/>
          </p:nvGrpSpPr>
          <p:grpSpPr>
            <a:xfrm>
              <a:off x="6629400" y="6096000"/>
              <a:ext cx="250390" cy="373306"/>
              <a:chOff x="5943600" y="6477000"/>
              <a:chExt cx="250390" cy="373306"/>
            </a:xfrm>
          </p:grpSpPr>
          <p:cxnSp>
            <p:nvCxnSpPr>
              <p:cNvPr id="191" name="Straight Arrow Connector 190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2" name="TextBox 191"/>
              <p:cNvSpPr txBox="1"/>
              <p:nvPr/>
            </p:nvSpPr>
            <p:spPr>
              <a:xfrm>
                <a:off x="5943600" y="6596390"/>
                <a:ext cx="25039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127" name="Rectangle 126"/>
          <p:cNvSpPr/>
          <p:nvPr/>
        </p:nvSpPr>
        <p:spPr>
          <a:xfrm>
            <a:off x="3622426" y="4419600"/>
            <a:ext cx="644774" cy="4572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1" name="Group 210"/>
          <p:cNvGrpSpPr/>
          <p:nvPr/>
        </p:nvGrpSpPr>
        <p:grpSpPr>
          <a:xfrm>
            <a:off x="3657600" y="4495800"/>
            <a:ext cx="152400" cy="304800"/>
            <a:chOff x="3124200" y="2514600"/>
            <a:chExt cx="228600" cy="457200"/>
          </a:xfrm>
        </p:grpSpPr>
        <p:sp>
          <p:nvSpPr>
            <p:cNvPr id="212" name="Oval 211"/>
            <p:cNvSpPr/>
            <p:nvPr/>
          </p:nvSpPr>
          <p:spPr>
            <a:xfrm>
              <a:off x="3124200" y="2514600"/>
              <a:ext cx="228600" cy="2286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Trapezoid 212"/>
            <p:cNvSpPr/>
            <p:nvPr/>
          </p:nvSpPr>
          <p:spPr>
            <a:xfrm>
              <a:off x="3124200" y="2667000"/>
              <a:ext cx="228600" cy="304800"/>
            </a:xfrm>
            <a:prstGeom prst="trapezoid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8" name="Rectangle 127"/>
          <p:cNvSpPr/>
          <p:nvPr/>
        </p:nvSpPr>
        <p:spPr>
          <a:xfrm>
            <a:off x="3851026" y="4495800"/>
            <a:ext cx="339974" cy="3048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9" name="Group 128"/>
          <p:cNvGrpSpPr/>
          <p:nvPr/>
        </p:nvGrpSpPr>
        <p:grpSpPr>
          <a:xfrm>
            <a:off x="3657602" y="4562474"/>
            <a:ext cx="250390" cy="328535"/>
            <a:chOff x="5943600" y="6477000"/>
            <a:chExt cx="311145" cy="525656"/>
          </a:xfrm>
        </p:grpSpPr>
        <p:cxnSp>
          <p:nvCxnSpPr>
            <p:cNvPr id="130" name="Straight Arrow Connector 129"/>
            <p:cNvCxnSpPr/>
            <p:nvPr/>
          </p:nvCxnSpPr>
          <p:spPr>
            <a:xfrm rot="5400000" flipH="1" flipV="1">
              <a:off x="5904706" y="6591300"/>
              <a:ext cx="229394" cy="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TextBox 130"/>
            <p:cNvSpPr txBox="1"/>
            <p:nvPr/>
          </p:nvSpPr>
          <p:spPr>
            <a:xfrm>
              <a:off x="5943600" y="6596390"/>
              <a:ext cx="311145" cy="4062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  <a:endParaRPr lang="en-US" sz="105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32" name="TextBox 131"/>
          <p:cNvSpPr txBox="1"/>
          <p:nvPr/>
        </p:nvSpPr>
        <p:spPr>
          <a:xfrm>
            <a:off x="3810000" y="4476690"/>
            <a:ext cx="437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endParaRPr lang="en-US" b="1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5070226" y="4429126"/>
            <a:ext cx="644774" cy="4572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4" name="Group 213"/>
          <p:cNvGrpSpPr/>
          <p:nvPr/>
        </p:nvGrpSpPr>
        <p:grpSpPr>
          <a:xfrm>
            <a:off x="5105400" y="4495800"/>
            <a:ext cx="152400" cy="304800"/>
            <a:chOff x="3124200" y="2514600"/>
            <a:chExt cx="228600" cy="457200"/>
          </a:xfrm>
        </p:grpSpPr>
        <p:sp>
          <p:nvSpPr>
            <p:cNvPr id="215" name="Oval 214"/>
            <p:cNvSpPr/>
            <p:nvPr/>
          </p:nvSpPr>
          <p:spPr>
            <a:xfrm>
              <a:off x="3124200" y="2514600"/>
              <a:ext cx="228600" cy="2286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Trapezoid 215"/>
            <p:cNvSpPr/>
            <p:nvPr/>
          </p:nvSpPr>
          <p:spPr>
            <a:xfrm>
              <a:off x="3124200" y="2667000"/>
              <a:ext cx="228600" cy="304800"/>
            </a:xfrm>
            <a:prstGeom prst="trapezoid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4" name="Rectangle 133"/>
          <p:cNvSpPr/>
          <p:nvPr/>
        </p:nvSpPr>
        <p:spPr>
          <a:xfrm>
            <a:off x="5298826" y="4505326"/>
            <a:ext cx="339974" cy="3048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5" name="Group 134"/>
          <p:cNvGrpSpPr/>
          <p:nvPr/>
        </p:nvGrpSpPr>
        <p:grpSpPr>
          <a:xfrm>
            <a:off x="5105402" y="4572000"/>
            <a:ext cx="250390" cy="328535"/>
            <a:chOff x="5943600" y="6477000"/>
            <a:chExt cx="311145" cy="525656"/>
          </a:xfrm>
        </p:grpSpPr>
        <p:cxnSp>
          <p:nvCxnSpPr>
            <p:cNvPr id="136" name="Straight Arrow Connector 135"/>
            <p:cNvCxnSpPr/>
            <p:nvPr/>
          </p:nvCxnSpPr>
          <p:spPr>
            <a:xfrm rot="5400000" flipH="1" flipV="1">
              <a:off x="5904706" y="6591300"/>
              <a:ext cx="229394" cy="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xtBox 136"/>
            <p:cNvSpPr txBox="1"/>
            <p:nvPr/>
          </p:nvSpPr>
          <p:spPr>
            <a:xfrm>
              <a:off x="5943600" y="6596390"/>
              <a:ext cx="311145" cy="4062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  <a:endParaRPr lang="en-US" sz="105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38" name="TextBox 137"/>
          <p:cNvSpPr txBox="1"/>
          <p:nvPr/>
        </p:nvSpPr>
        <p:spPr>
          <a:xfrm>
            <a:off x="5257800" y="4486216"/>
            <a:ext cx="437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endParaRPr lang="en-US" b="1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0" name="Group 66"/>
          <p:cNvGrpSpPr/>
          <p:nvPr/>
        </p:nvGrpSpPr>
        <p:grpSpPr>
          <a:xfrm>
            <a:off x="1676400" y="5334000"/>
            <a:ext cx="609600" cy="373306"/>
            <a:chOff x="6553200" y="6096000"/>
            <a:chExt cx="609600" cy="373306"/>
          </a:xfrm>
        </p:grpSpPr>
        <p:grpSp>
          <p:nvGrpSpPr>
            <p:cNvPr id="146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153" name="Trapezoid 152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Arc 159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7" name="Oval 146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9" name="Group 42"/>
            <p:cNvGrpSpPr/>
            <p:nvPr/>
          </p:nvGrpSpPr>
          <p:grpSpPr>
            <a:xfrm>
              <a:off x="6629400" y="6096000"/>
              <a:ext cx="250390" cy="373306"/>
              <a:chOff x="5943600" y="6477000"/>
              <a:chExt cx="250390" cy="373306"/>
            </a:xfrm>
          </p:grpSpPr>
          <p:cxnSp>
            <p:nvCxnSpPr>
              <p:cNvPr id="150" name="Straight Arrow Connector 149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TextBox 150"/>
              <p:cNvSpPr txBox="1"/>
              <p:nvPr/>
            </p:nvSpPr>
            <p:spPr>
              <a:xfrm>
                <a:off x="5943600" y="6596390"/>
                <a:ext cx="25039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62" name="Group 66"/>
          <p:cNvGrpSpPr/>
          <p:nvPr/>
        </p:nvGrpSpPr>
        <p:grpSpPr>
          <a:xfrm>
            <a:off x="5410200" y="6477000"/>
            <a:ext cx="609600" cy="373306"/>
            <a:chOff x="6553200" y="6096000"/>
            <a:chExt cx="609600" cy="373306"/>
          </a:xfrm>
        </p:grpSpPr>
        <p:grpSp>
          <p:nvGrpSpPr>
            <p:cNvPr id="169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175" name="Trapezoid 174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Oval 175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Arc 176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0" name="Oval 169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1" name="Group 42"/>
            <p:cNvGrpSpPr/>
            <p:nvPr/>
          </p:nvGrpSpPr>
          <p:grpSpPr>
            <a:xfrm>
              <a:off x="6629400" y="6096000"/>
              <a:ext cx="260008" cy="373306"/>
              <a:chOff x="5943600" y="6477000"/>
              <a:chExt cx="260008" cy="373306"/>
            </a:xfrm>
          </p:grpSpPr>
          <p:cxnSp>
            <p:nvCxnSpPr>
              <p:cNvPr id="172" name="Straight Arrow Connector 171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" name="TextBox 173"/>
              <p:cNvSpPr txBox="1"/>
              <p:nvPr/>
            </p:nvSpPr>
            <p:spPr>
              <a:xfrm>
                <a:off x="5943600" y="6596390"/>
                <a:ext cx="260008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</a:p>
            </p:txBody>
          </p:sp>
        </p:grpSp>
      </p:grpSp>
      <p:sp>
        <p:nvSpPr>
          <p:cNvPr id="187" name="Cloud Callout 186"/>
          <p:cNvSpPr/>
          <p:nvPr/>
        </p:nvSpPr>
        <p:spPr>
          <a:xfrm rot="5400000">
            <a:off x="6515100" y="5372100"/>
            <a:ext cx="381000" cy="304800"/>
          </a:xfrm>
          <a:prstGeom prst="cloudCallout">
            <a:avLst>
              <a:gd name="adj1" fmla="val -111916"/>
              <a:gd name="adj2" fmla="val 3775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8" name="Group 50"/>
          <p:cNvGrpSpPr/>
          <p:nvPr/>
        </p:nvGrpSpPr>
        <p:grpSpPr>
          <a:xfrm>
            <a:off x="6629400" y="5335182"/>
            <a:ext cx="269626" cy="379818"/>
            <a:chOff x="5943600" y="6478182"/>
            <a:chExt cx="269626" cy="379818"/>
          </a:xfrm>
        </p:grpSpPr>
        <p:cxnSp>
          <p:nvCxnSpPr>
            <p:cNvPr id="190" name="Straight Arrow Connector 189"/>
            <p:cNvCxnSpPr>
              <a:stCxn id="187" idx="0"/>
            </p:cNvCxnSpPr>
            <p:nvPr/>
          </p:nvCxnSpPr>
          <p:spPr>
            <a:xfrm rot="16200000" flipH="1">
              <a:off x="5905694" y="6592288"/>
              <a:ext cx="229006" cy="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TextBox 196"/>
            <p:cNvSpPr txBox="1"/>
            <p:nvPr/>
          </p:nvSpPr>
          <p:spPr>
            <a:xfrm>
              <a:off x="5943600" y="6596390"/>
              <a:ext cx="26962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</a:t>
              </a:r>
              <a:endParaRPr lang="en-US" sz="105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98" name="Cloud Callout 197"/>
          <p:cNvSpPr/>
          <p:nvPr/>
        </p:nvSpPr>
        <p:spPr>
          <a:xfrm rot="5400000">
            <a:off x="2324100" y="5372100"/>
            <a:ext cx="381000" cy="304800"/>
          </a:xfrm>
          <a:prstGeom prst="cloudCallout">
            <a:avLst>
              <a:gd name="adj1" fmla="val -109441"/>
              <a:gd name="adj2" fmla="val -27191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0" name="Group 50"/>
          <p:cNvGrpSpPr/>
          <p:nvPr/>
        </p:nvGrpSpPr>
        <p:grpSpPr>
          <a:xfrm>
            <a:off x="2438400" y="5410200"/>
            <a:ext cx="269626" cy="381000"/>
            <a:chOff x="5943600" y="6477000"/>
            <a:chExt cx="269626" cy="381000"/>
          </a:xfrm>
        </p:grpSpPr>
        <p:cxnSp>
          <p:nvCxnSpPr>
            <p:cNvPr id="206" name="Straight Arrow Connector 205"/>
            <p:cNvCxnSpPr/>
            <p:nvPr/>
          </p:nvCxnSpPr>
          <p:spPr>
            <a:xfrm rot="5400000">
              <a:off x="5905500" y="6590506"/>
              <a:ext cx="2286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TextBox 206"/>
            <p:cNvSpPr txBox="1"/>
            <p:nvPr/>
          </p:nvSpPr>
          <p:spPr>
            <a:xfrm>
              <a:off x="5943600" y="6596390"/>
              <a:ext cx="26962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</a:t>
              </a:r>
              <a:endParaRPr lang="en-US" sz="105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43800" cy="1143000"/>
          </a:xfrm>
        </p:spPr>
        <p:txBody>
          <a:bodyPr/>
          <a:lstStyle/>
          <a:p>
            <a:r>
              <a:rPr lang="en-US" smtClean="0"/>
              <a:t>Secure Key Distribution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To prevent man-in-the-middle, must ensure correct identity of public keys</a:t>
            </a:r>
          </a:p>
          <a:p>
            <a:r>
              <a:rPr lang="en-US" smtClean="0"/>
              <a:t>Need a </a:t>
            </a:r>
            <a:r>
              <a:rPr lang="en-US" b="1" smtClean="0"/>
              <a:t>trusted source</a:t>
            </a:r>
            <a:r>
              <a:rPr lang="en-US"/>
              <a:t> </a:t>
            </a:r>
            <a:r>
              <a:rPr lang="en-US" smtClean="0"/>
              <a:t>to hold keys</a:t>
            </a:r>
          </a:p>
          <a:p>
            <a:r>
              <a:rPr lang="en-US" smtClean="0"/>
              <a:t>Source must </a:t>
            </a:r>
            <a:r>
              <a:rPr lang="en-US" b="1" smtClean="0"/>
              <a:t>verify identity</a:t>
            </a:r>
            <a:r>
              <a:rPr lang="en-US" smtClean="0"/>
              <a:t> of entities for which it holds keys</a:t>
            </a:r>
          </a:p>
          <a:p>
            <a:pPr lvl="1"/>
            <a:r>
              <a:rPr lang="en-US" smtClean="0"/>
              <a:t>Verification in person, not electronically</a:t>
            </a:r>
          </a:p>
          <a:p>
            <a:pPr lvl="1"/>
            <a:r>
              <a:rPr lang="en-US" smtClean="0"/>
              <a:t>Keys also handed over in person</a:t>
            </a:r>
          </a:p>
          <a:p>
            <a:r>
              <a:rPr lang="en-US" smtClean="0"/>
              <a:t>Web: trusted source is </a:t>
            </a:r>
            <a:r>
              <a:rPr lang="en-US" b="1" smtClean="0"/>
              <a:t>Certificate Authority</a:t>
            </a:r>
            <a:endParaRPr lang="en-US" b="1"/>
          </a:p>
        </p:txBody>
      </p:sp>
      <p:pic>
        <p:nvPicPr>
          <p:cNvPr id="5122" name="Picture 2" descr="C:\Users\nhowe\AppData\Local\Microsoft\Windows\Temporary Internet Files\Content.IE5\SNZFC3GZ\MC90021498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152400"/>
            <a:ext cx="1820375" cy="1600200"/>
          </a:xfrm>
          <a:prstGeom prst="rect">
            <a:avLst/>
          </a:prstGeom>
          <a:noFill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lum bright="28000"/>
          </a:blip>
          <a:srcRect/>
          <a:stretch>
            <a:fillRect/>
          </a:stretch>
        </p:blipFill>
        <p:spPr bwMode="auto">
          <a:xfrm>
            <a:off x="7200900" y="3962400"/>
            <a:ext cx="1790700" cy="133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>
          <a:xfrm>
            <a:off x="3657600" y="5562600"/>
            <a:ext cx="1600200" cy="762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Certificates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Public/private keys can also establish identity</a:t>
            </a:r>
          </a:p>
          <a:p>
            <a:endParaRPr lang="en-US" sz="2000"/>
          </a:p>
          <a:p>
            <a:endParaRPr lang="en-US" smtClean="0"/>
          </a:p>
          <a:p>
            <a:r>
              <a:rPr lang="en-US" smtClean="0"/>
              <a:t>Browsers have CA public keys built in</a:t>
            </a:r>
          </a:p>
          <a:p>
            <a:pPr lvl="1"/>
            <a:r>
              <a:rPr lang="en-US" smtClean="0"/>
              <a:t>CA can send unforgeable messages</a:t>
            </a:r>
          </a:p>
          <a:p>
            <a:pPr lvl="1"/>
            <a:r>
              <a:rPr lang="en-US" smtClean="0"/>
              <a:t>Can distribute public keys for other sites</a:t>
            </a:r>
          </a:p>
          <a:p>
            <a:r>
              <a:rPr lang="en-US" smtClean="0"/>
              <a:t>Secure, verifiable communication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3400" y="2325469"/>
            <a:ext cx="1143000" cy="6096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4400" y="2401669"/>
            <a:ext cx="685800" cy="4572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609600" y="2401669"/>
            <a:ext cx="228600" cy="457200"/>
            <a:chOff x="3124200" y="2514600"/>
            <a:chExt cx="228600" cy="457200"/>
          </a:xfrm>
        </p:grpSpPr>
        <p:sp>
          <p:nvSpPr>
            <p:cNvPr id="28" name="Oval 27"/>
            <p:cNvSpPr/>
            <p:nvPr/>
          </p:nvSpPr>
          <p:spPr>
            <a:xfrm>
              <a:off x="3124200" y="2514600"/>
              <a:ext cx="228600" cy="2286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rapezoid 28"/>
            <p:cNvSpPr/>
            <p:nvPr/>
          </p:nvSpPr>
          <p:spPr>
            <a:xfrm>
              <a:off x="3124200" y="2667000"/>
              <a:ext cx="228600" cy="304800"/>
            </a:xfrm>
            <a:prstGeom prst="trapezoid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774" y="2478663"/>
            <a:ext cx="336952" cy="456406"/>
            <a:chOff x="5943600" y="6477794"/>
            <a:chExt cx="336952" cy="456406"/>
          </a:xfrm>
        </p:grpSpPr>
        <p:cxnSp>
          <p:nvCxnSpPr>
            <p:cNvPr id="7" name="Straight Arrow Connector 6"/>
            <p:cNvCxnSpPr/>
            <p:nvPr/>
          </p:nvCxnSpPr>
          <p:spPr>
            <a:xfrm rot="5400000">
              <a:off x="5831432" y="6629400"/>
              <a:ext cx="3048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943600" y="6680284"/>
              <a:ext cx="3369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CA</a:t>
              </a:r>
              <a:endParaRPr lang="en-US" sz="105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990600" y="2325469"/>
            <a:ext cx="5437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endParaRPr lang="en-US" sz="3200" b="1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" name="Group 28"/>
          <p:cNvGrpSpPr/>
          <p:nvPr/>
        </p:nvGrpSpPr>
        <p:grpSpPr>
          <a:xfrm>
            <a:off x="7696200" y="2399441"/>
            <a:ext cx="838200" cy="457200"/>
            <a:chOff x="5638800" y="6096000"/>
            <a:chExt cx="609600" cy="304800"/>
          </a:xfrm>
        </p:grpSpPr>
        <p:sp>
          <p:nvSpPr>
            <p:cNvPr id="21" name="Trapezoid 20"/>
            <p:cNvSpPr/>
            <p:nvPr/>
          </p:nvSpPr>
          <p:spPr>
            <a:xfrm>
              <a:off x="5867400" y="6172200"/>
              <a:ext cx="381000" cy="137160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5638800" y="6096000"/>
              <a:ext cx="304800" cy="304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/>
            <p:cNvSpPr/>
            <p:nvPr/>
          </p:nvSpPr>
          <p:spPr>
            <a:xfrm>
              <a:off x="5638800" y="6096000"/>
              <a:ext cx="304800" cy="304800"/>
            </a:xfrm>
            <a:prstGeom prst="arc">
              <a:avLst>
                <a:gd name="adj1" fmla="val 1003296"/>
                <a:gd name="adj2" fmla="val 19546086"/>
              </a:avLst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Oval 23"/>
          <p:cNvSpPr/>
          <p:nvPr/>
        </p:nvSpPr>
        <p:spPr>
          <a:xfrm>
            <a:off x="7696199" y="2589941"/>
            <a:ext cx="104775" cy="1143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7772392" y="2475639"/>
            <a:ext cx="316112" cy="383230"/>
            <a:chOff x="5943600" y="6532664"/>
            <a:chExt cx="229900" cy="255486"/>
          </a:xfrm>
        </p:grpSpPr>
        <p:cxnSp>
          <p:nvCxnSpPr>
            <p:cNvPr id="13" name="Straight Arrow Connector 12"/>
            <p:cNvCxnSpPr/>
            <p:nvPr/>
          </p:nvCxnSpPr>
          <p:spPr>
            <a:xfrm rot="5400000" flipH="1" flipV="1">
              <a:off x="5897420" y="6634262"/>
              <a:ext cx="203198" cy="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5943600" y="6634262"/>
              <a:ext cx="229900" cy="153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CA</a:t>
              </a:r>
              <a:endParaRPr lang="en-US" sz="9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752601" y="2325469"/>
            <a:ext cx="5867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This message can only be generated using the CA private key.  It can be decoded using the CA public key.</a:t>
            </a: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038600" y="5638800"/>
            <a:ext cx="1143000" cy="6096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419600" y="5715000"/>
            <a:ext cx="685800" cy="4572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/>
          <p:cNvGrpSpPr/>
          <p:nvPr/>
        </p:nvGrpSpPr>
        <p:grpSpPr>
          <a:xfrm>
            <a:off x="4114800" y="5715000"/>
            <a:ext cx="228600" cy="457200"/>
            <a:chOff x="3124200" y="2514600"/>
            <a:chExt cx="228600" cy="457200"/>
          </a:xfrm>
        </p:grpSpPr>
        <p:sp>
          <p:nvSpPr>
            <p:cNvPr id="47" name="Oval 46"/>
            <p:cNvSpPr/>
            <p:nvPr/>
          </p:nvSpPr>
          <p:spPr>
            <a:xfrm>
              <a:off x="3124200" y="2514600"/>
              <a:ext cx="228600" cy="2286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rapezoid 47"/>
            <p:cNvSpPr/>
            <p:nvPr/>
          </p:nvSpPr>
          <p:spPr>
            <a:xfrm>
              <a:off x="3124200" y="2667000"/>
              <a:ext cx="228600" cy="304800"/>
            </a:xfrm>
            <a:prstGeom prst="trapezoid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149974" y="5791994"/>
            <a:ext cx="266420" cy="456406"/>
            <a:chOff x="5943600" y="6477794"/>
            <a:chExt cx="266420" cy="456406"/>
          </a:xfrm>
        </p:grpSpPr>
        <p:cxnSp>
          <p:nvCxnSpPr>
            <p:cNvPr id="50" name="Straight Arrow Connector 49"/>
            <p:cNvCxnSpPr/>
            <p:nvPr/>
          </p:nvCxnSpPr>
          <p:spPr>
            <a:xfrm rot="5400000">
              <a:off x="5831432" y="6629400"/>
              <a:ext cx="3048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5943600" y="6680284"/>
              <a:ext cx="26642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</a:t>
              </a:r>
              <a:endParaRPr lang="en-US" sz="105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4495800" y="5638800"/>
            <a:ext cx="5437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endParaRPr lang="en-US" sz="3200" b="1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3733800" y="5715000"/>
            <a:ext cx="228600" cy="457200"/>
            <a:chOff x="3124200" y="2514600"/>
            <a:chExt cx="228600" cy="457200"/>
          </a:xfrm>
        </p:grpSpPr>
        <p:sp>
          <p:nvSpPr>
            <p:cNvPr id="54" name="Oval 53"/>
            <p:cNvSpPr/>
            <p:nvPr/>
          </p:nvSpPr>
          <p:spPr>
            <a:xfrm>
              <a:off x="3124200" y="2514600"/>
              <a:ext cx="228600" cy="2286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rapezoid 54"/>
            <p:cNvSpPr/>
            <p:nvPr/>
          </p:nvSpPr>
          <p:spPr>
            <a:xfrm>
              <a:off x="3124200" y="2667000"/>
              <a:ext cx="228600" cy="304800"/>
            </a:xfrm>
            <a:prstGeom prst="trapezoid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768974" y="5791994"/>
            <a:ext cx="266420" cy="456406"/>
            <a:chOff x="5943600" y="6477794"/>
            <a:chExt cx="266420" cy="456406"/>
          </a:xfrm>
        </p:grpSpPr>
        <p:cxnSp>
          <p:nvCxnSpPr>
            <p:cNvPr id="57" name="Straight Arrow Connector 56"/>
            <p:cNvCxnSpPr/>
            <p:nvPr/>
          </p:nvCxnSpPr>
          <p:spPr>
            <a:xfrm rot="16200000" flipV="1">
              <a:off x="5831432" y="6629400"/>
              <a:ext cx="3048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5943600" y="6680284"/>
              <a:ext cx="26642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</a:t>
              </a:r>
              <a:endParaRPr lang="en-US" sz="105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5486400" y="56388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Message readable only by B, sendable only by A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Secure?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Best encryption systems based upon one-way functions with no known solution</a:t>
            </a:r>
          </a:p>
          <a:p>
            <a:r>
              <a:rPr lang="en-US" smtClean="0"/>
              <a:t>Alternative is </a:t>
            </a:r>
            <a:r>
              <a:rPr lang="en-US" b="1" smtClean="0"/>
              <a:t>brute force</a:t>
            </a:r>
            <a:r>
              <a:rPr lang="en-US" smtClean="0"/>
              <a:t>:                                 try every possible key</a:t>
            </a:r>
          </a:p>
          <a:p>
            <a:r>
              <a:rPr lang="en-US" smtClean="0"/>
              <a:t>Time to break based upon key length</a:t>
            </a:r>
            <a:endParaRPr lang="en-US"/>
          </a:p>
        </p:txBody>
      </p:sp>
      <p:pic>
        <p:nvPicPr>
          <p:cNvPr id="6147" name="Picture 3" descr="C:\Users\nhowe\AppData\Local\Microsoft\Windows\Temporary Internet Files\Content.IE5\LKJ0GEWQ\MC90023343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2133600"/>
            <a:ext cx="1540434" cy="1981200"/>
          </a:xfrm>
          <a:prstGeom prst="rect">
            <a:avLst/>
          </a:prstGeom>
          <a:noFill/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76400" y="441960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Key size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Time to Crack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40-bits (pre-1996)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Seconds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56 bits (DES)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Days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64 bits (RC5)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Years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128-256 bits</a:t>
                      </a:r>
                      <a:r>
                        <a:rPr lang="en-US" baseline="0" smtClean="0"/>
                        <a:t> (AES)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Secure (currently)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Crypto Algorithms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smtClean="0"/>
              <a:t>Many developments in 1990’s:</a:t>
            </a:r>
          </a:p>
          <a:p>
            <a:r>
              <a:rPr lang="en-US" smtClean="0"/>
              <a:t>U.S. law prohibited export of crypto greater than 40 bits as “munitions”</a:t>
            </a:r>
          </a:p>
          <a:p>
            <a:r>
              <a:rPr lang="en-US" smtClean="0"/>
              <a:t>Government using Data Encryption Standard (DES)</a:t>
            </a:r>
          </a:p>
          <a:p>
            <a:pPr lvl="1"/>
            <a:r>
              <a:rPr lang="en-US" smtClean="0"/>
              <a:t>54 bit key considered weak</a:t>
            </a:r>
          </a:p>
          <a:p>
            <a:pPr lvl="1"/>
            <a:r>
              <a:rPr lang="en-US" smtClean="0"/>
              <a:t>Fear of NSA “backdoor”</a:t>
            </a:r>
          </a:p>
          <a:p>
            <a:r>
              <a:rPr lang="en-US" smtClean="0"/>
              <a:t>NIST announces competition for Advanced Encryption Standard (AES) in 1997, adopted 2000</a:t>
            </a:r>
            <a:endParaRPr lang="en-US"/>
          </a:p>
        </p:txBody>
      </p:sp>
      <p:pic>
        <p:nvPicPr>
          <p:cNvPr id="2051" name="Picture 3" descr="C:\Users\nhowe\AppData\Local\Microsoft\Windows\Temporary Internet Files\Content.IE5\ZRS3FP29\MC90023453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304800"/>
            <a:ext cx="1722730" cy="17849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Personal Crypto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You can make a personal encryption key</a:t>
            </a:r>
          </a:p>
          <a:p>
            <a:r>
              <a:rPr lang="en-US" smtClean="0"/>
              <a:t>OpenPGP (Pretty Good Privacy) offers free encryption standards &amp; tools</a:t>
            </a:r>
          </a:p>
          <a:p>
            <a:pPr lvl="1"/>
            <a:r>
              <a:rPr lang="en-US" smtClean="0"/>
              <a:t>Exchange public keys with friend</a:t>
            </a:r>
          </a:p>
          <a:p>
            <a:pPr lvl="1"/>
            <a:r>
              <a:rPr lang="en-US" smtClean="0"/>
              <a:t>Can encrypt email before sending</a:t>
            </a:r>
          </a:p>
          <a:p>
            <a:r>
              <a:rPr lang="en-US" smtClean="0"/>
              <a:t>Can also create a key with public CA</a:t>
            </a:r>
          </a:p>
          <a:p>
            <a:pPr lvl="1"/>
            <a:r>
              <a:rPr lang="en-US" smtClean="0"/>
              <a:t>Must verify your identity to CA</a:t>
            </a:r>
          </a:p>
          <a:p>
            <a:pPr lvl="1"/>
            <a:r>
              <a:rPr lang="en-US" smtClean="0">
                <a:hlinkClick r:id="rId2"/>
              </a:rPr>
              <a:t>Send and receive encrypted messages in GMail</a:t>
            </a:r>
            <a:endParaRPr lang="en-US"/>
          </a:p>
        </p:txBody>
      </p:sp>
      <p:pic>
        <p:nvPicPr>
          <p:cNvPr id="7170" name="Picture 2" descr="C:\Users\nhowe\AppData\Local\Microsoft\Windows\Temporary Internet Files\Content.IE5\LKJ0GEWQ\MC90043259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572" y="0"/>
            <a:ext cx="1676400" cy="1676400"/>
          </a:xfrm>
          <a:prstGeom prst="rect">
            <a:avLst/>
          </a:prstGeom>
          <a:noFill/>
        </p:spPr>
      </p:pic>
      <p:pic>
        <p:nvPicPr>
          <p:cNvPr id="7171" name="Picture 3" descr="C:\Users\nhowe\AppData\Local\Microsoft\Windows\Temporary Internet Files\Content.IE5\VEC5BT1L\MC900441725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2667000"/>
            <a:ext cx="2743200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Key Exchange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Alice and Bob independently select public &amp; private keys</a:t>
            </a:r>
          </a:p>
          <a:p>
            <a:r>
              <a:rPr lang="en-US" smtClean="0"/>
              <a:t>Bob’s public key available from trusted source</a:t>
            </a:r>
          </a:p>
          <a:p>
            <a:r>
              <a:rPr lang="en-US" smtClean="0"/>
              <a:t>Alice sends her public key to Bob encoded using Bob’s public key </a:t>
            </a:r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2438400" y="4343400"/>
            <a:ext cx="914400" cy="1066800"/>
            <a:chOff x="1066800" y="1828800"/>
            <a:chExt cx="914400" cy="1066800"/>
          </a:xfrm>
        </p:grpSpPr>
        <p:sp>
          <p:nvSpPr>
            <p:cNvPr id="5" name="Chord 4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791200" y="4343400"/>
            <a:ext cx="914400" cy="1066800"/>
            <a:chOff x="1066800" y="1828800"/>
            <a:chExt cx="914400" cy="1066800"/>
          </a:xfrm>
        </p:grpSpPr>
        <p:sp>
          <p:nvSpPr>
            <p:cNvPr id="8" name="Chord 7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114800" y="5486400"/>
            <a:ext cx="914400" cy="1066800"/>
            <a:chOff x="685800" y="3581400"/>
            <a:chExt cx="914400" cy="1066800"/>
          </a:xfrm>
        </p:grpSpPr>
        <p:grpSp>
          <p:nvGrpSpPr>
            <p:cNvPr id="11" name="Group 10"/>
            <p:cNvGrpSpPr/>
            <p:nvPr/>
          </p:nvGrpSpPr>
          <p:grpSpPr>
            <a:xfrm>
              <a:off x="685800" y="3581400"/>
              <a:ext cx="914400" cy="1066800"/>
              <a:chOff x="1066800" y="1828800"/>
              <a:chExt cx="914400" cy="1066800"/>
            </a:xfrm>
          </p:grpSpPr>
          <p:sp>
            <p:nvSpPr>
              <p:cNvPr id="16" name="Chord 10"/>
              <p:cNvSpPr/>
              <p:nvPr/>
            </p:nvSpPr>
            <p:spPr>
              <a:xfrm>
                <a:off x="1066800" y="2133600"/>
                <a:ext cx="914400" cy="762000"/>
              </a:xfrm>
              <a:prstGeom prst="chord">
                <a:avLst>
                  <a:gd name="adj1" fmla="val 10811213"/>
                  <a:gd name="adj2" fmla="val 39969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1295400" y="1828800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Oval 11"/>
            <p:cNvSpPr/>
            <p:nvPr/>
          </p:nvSpPr>
          <p:spPr>
            <a:xfrm>
              <a:off x="914400" y="3733800"/>
              <a:ext cx="457200" cy="1524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5"/>
            <p:cNvGrpSpPr/>
            <p:nvPr/>
          </p:nvGrpSpPr>
          <p:grpSpPr>
            <a:xfrm>
              <a:off x="1028700" y="3787141"/>
              <a:ext cx="228600" cy="45719"/>
              <a:chOff x="1066800" y="3764281"/>
              <a:chExt cx="228600" cy="45719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1066800" y="3764281"/>
                <a:ext cx="76200" cy="45719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1219200" y="3764281"/>
                <a:ext cx="76200" cy="45719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8" name="Left-Right Arrow 17"/>
          <p:cNvSpPr/>
          <p:nvPr/>
        </p:nvSpPr>
        <p:spPr>
          <a:xfrm>
            <a:off x="3543300" y="4572000"/>
            <a:ext cx="2057400" cy="304800"/>
          </a:xfrm>
          <a:prstGeom prst="leftRightArrow">
            <a:avLst/>
          </a:prstGeom>
          <a:solidFill>
            <a:schemeClr val="accent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triped Right Arrow 18"/>
          <p:cNvSpPr/>
          <p:nvPr/>
        </p:nvSpPr>
        <p:spPr>
          <a:xfrm rot="5400000">
            <a:off x="4248150" y="4933950"/>
            <a:ext cx="609600" cy="342900"/>
          </a:xfrm>
          <a:prstGeom prst="stripedRightArrow">
            <a:avLst/>
          </a:prstGeom>
          <a:solidFill>
            <a:schemeClr val="accent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590800" y="4964668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Alice</a:t>
            </a:r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019800" y="4964668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Bob</a:t>
            </a:r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343400" y="6107668"/>
            <a:ext cx="508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Eve</a:t>
            </a:r>
            <a:endParaRPr lang="en-US"/>
          </a:p>
        </p:txBody>
      </p:sp>
      <p:grpSp>
        <p:nvGrpSpPr>
          <p:cNvPr id="23" name="Group 28"/>
          <p:cNvGrpSpPr/>
          <p:nvPr/>
        </p:nvGrpSpPr>
        <p:grpSpPr>
          <a:xfrm>
            <a:off x="5638800" y="6096000"/>
            <a:ext cx="609600" cy="304800"/>
            <a:chOff x="5638800" y="6096000"/>
            <a:chExt cx="609600" cy="304800"/>
          </a:xfrm>
        </p:grpSpPr>
        <p:sp>
          <p:nvSpPr>
            <p:cNvPr id="26" name="Trapezoid 25"/>
            <p:cNvSpPr/>
            <p:nvPr/>
          </p:nvSpPr>
          <p:spPr>
            <a:xfrm>
              <a:off x="5867400" y="6172200"/>
              <a:ext cx="381000" cy="137160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5638800" y="6096000"/>
              <a:ext cx="304800" cy="304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/>
            <p:cNvSpPr/>
            <p:nvPr/>
          </p:nvSpPr>
          <p:spPr>
            <a:xfrm>
              <a:off x="5638800" y="6096000"/>
              <a:ext cx="304800" cy="304800"/>
            </a:xfrm>
            <a:prstGeom prst="arc">
              <a:avLst>
                <a:gd name="adj1" fmla="val 1868076"/>
                <a:gd name="adj2" fmla="val 19546086"/>
              </a:avLst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Oval 29"/>
          <p:cNvSpPr/>
          <p:nvPr/>
        </p:nvSpPr>
        <p:spPr>
          <a:xfrm>
            <a:off x="5638800" y="6210300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34"/>
          <p:cNvGrpSpPr/>
          <p:nvPr/>
        </p:nvGrpSpPr>
        <p:grpSpPr>
          <a:xfrm>
            <a:off x="5715000" y="6096000"/>
            <a:ext cx="269626" cy="381000"/>
            <a:chOff x="5943600" y="6477000"/>
            <a:chExt cx="269626" cy="381000"/>
          </a:xfrm>
        </p:grpSpPr>
        <p:cxnSp>
          <p:nvCxnSpPr>
            <p:cNvPr id="31" name="Straight Arrow Connector 30"/>
            <p:cNvCxnSpPr/>
            <p:nvPr/>
          </p:nvCxnSpPr>
          <p:spPr>
            <a:xfrm rot="5400000" flipH="1" flipV="1">
              <a:off x="5904706" y="6591300"/>
              <a:ext cx="229394" cy="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5943600" y="6596390"/>
              <a:ext cx="26962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</a:t>
              </a:r>
              <a:endParaRPr lang="en-US" sz="105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5" name="Group 37"/>
          <p:cNvGrpSpPr/>
          <p:nvPr/>
        </p:nvGrpSpPr>
        <p:grpSpPr>
          <a:xfrm>
            <a:off x="6553200" y="6096000"/>
            <a:ext cx="609600" cy="304800"/>
            <a:chOff x="5638800" y="6096000"/>
            <a:chExt cx="609600" cy="304800"/>
          </a:xfrm>
        </p:grpSpPr>
        <p:sp>
          <p:nvSpPr>
            <p:cNvPr id="39" name="Trapezoid 38"/>
            <p:cNvSpPr/>
            <p:nvPr/>
          </p:nvSpPr>
          <p:spPr>
            <a:xfrm>
              <a:off x="5867400" y="6172200"/>
              <a:ext cx="381000" cy="137160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5638800" y="6096000"/>
              <a:ext cx="304800" cy="304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Arc 40"/>
            <p:cNvSpPr/>
            <p:nvPr/>
          </p:nvSpPr>
          <p:spPr>
            <a:xfrm>
              <a:off x="5638800" y="6096000"/>
              <a:ext cx="304800" cy="304800"/>
            </a:xfrm>
            <a:prstGeom prst="arc">
              <a:avLst>
                <a:gd name="adj1" fmla="val 1868076"/>
                <a:gd name="adj2" fmla="val 19546086"/>
              </a:avLst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Oval 41"/>
          <p:cNvSpPr/>
          <p:nvPr/>
        </p:nvSpPr>
        <p:spPr>
          <a:xfrm>
            <a:off x="6553200" y="6210300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42"/>
          <p:cNvGrpSpPr/>
          <p:nvPr/>
        </p:nvGrpSpPr>
        <p:grpSpPr>
          <a:xfrm>
            <a:off x="6629400" y="6096000"/>
            <a:ext cx="269626" cy="381000"/>
            <a:chOff x="5943600" y="6477000"/>
            <a:chExt cx="269626" cy="381000"/>
          </a:xfrm>
        </p:grpSpPr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5904706" y="6591300"/>
              <a:ext cx="229394" cy="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5943600" y="6596390"/>
              <a:ext cx="26962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</a:t>
              </a:r>
              <a:endParaRPr lang="en-US" sz="105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3" name="Group 45"/>
          <p:cNvGrpSpPr/>
          <p:nvPr/>
        </p:nvGrpSpPr>
        <p:grpSpPr>
          <a:xfrm>
            <a:off x="7391400" y="6096000"/>
            <a:ext cx="609600" cy="304800"/>
            <a:chOff x="5638800" y="6096000"/>
            <a:chExt cx="609600" cy="304800"/>
          </a:xfrm>
        </p:grpSpPr>
        <p:sp>
          <p:nvSpPr>
            <p:cNvPr id="47" name="Trapezoid 46"/>
            <p:cNvSpPr/>
            <p:nvPr/>
          </p:nvSpPr>
          <p:spPr>
            <a:xfrm>
              <a:off x="5867400" y="6172200"/>
              <a:ext cx="381000" cy="137160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5638800" y="6096000"/>
              <a:ext cx="304800" cy="304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Arc 48"/>
            <p:cNvSpPr/>
            <p:nvPr/>
          </p:nvSpPr>
          <p:spPr>
            <a:xfrm>
              <a:off x="5638800" y="6096000"/>
              <a:ext cx="304800" cy="304800"/>
            </a:xfrm>
            <a:prstGeom prst="arc">
              <a:avLst>
                <a:gd name="adj1" fmla="val 1868076"/>
                <a:gd name="adj2" fmla="val 19546086"/>
              </a:avLst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Oval 49"/>
          <p:cNvSpPr/>
          <p:nvPr/>
        </p:nvSpPr>
        <p:spPr>
          <a:xfrm>
            <a:off x="7391400" y="6210300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50"/>
          <p:cNvGrpSpPr/>
          <p:nvPr/>
        </p:nvGrpSpPr>
        <p:grpSpPr>
          <a:xfrm>
            <a:off x="7467600" y="6096000"/>
            <a:ext cx="269626" cy="381000"/>
            <a:chOff x="5943600" y="6477000"/>
            <a:chExt cx="269626" cy="381000"/>
          </a:xfrm>
        </p:grpSpPr>
        <p:cxnSp>
          <p:nvCxnSpPr>
            <p:cNvPr id="52" name="Straight Arrow Connector 51"/>
            <p:cNvCxnSpPr/>
            <p:nvPr/>
          </p:nvCxnSpPr>
          <p:spPr>
            <a:xfrm rot="16200000" flipH="1">
              <a:off x="5904706" y="6591300"/>
              <a:ext cx="229394" cy="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5943600" y="6596390"/>
              <a:ext cx="26962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</a:t>
              </a:r>
              <a:endParaRPr lang="en-US" sz="105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57"/>
          <p:cNvGrpSpPr/>
          <p:nvPr/>
        </p:nvGrpSpPr>
        <p:grpSpPr>
          <a:xfrm>
            <a:off x="8229600" y="6096000"/>
            <a:ext cx="609600" cy="304800"/>
            <a:chOff x="5638800" y="6096000"/>
            <a:chExt cx="609600" cy="304800"/>
          </a:xfrm>
        </p:grpSpPr>
        <p:sp>
          <p:nvSpPr>
            <p:cNvPr id="59" name="Trapezoid 58"/>
            <p:cNvSpPr/>
            <p:nvPr/>
          </p:nvSpPr>
          <p:spPr>
            <a:xfrm>
              <a:off x="5867400" y="6172200"/>
              <a:ext cx="381000" cy="137160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5638800" y="6096000"/>
              <a:ext cx="304800" cy="304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Arc 60"/>
            <p:cNvSpPr/>
            <p:nvPr/>
          </p:nvSpPr>
          <p:spPr>
            <a:xfrm>
              <a:off x="5638800" y="6096000"/>
              <a:ext cx="304800" cy="304800"/>
            </a:xfrm>
            <a:prstGeom prst="arc">
              <a:avLst>
                <a:gd name="adj1" fmla="val 1868076"/>
                <a:gd name="adj2" fmla="val 19546086"/>
              </a:avLst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Oval 61"/>
          <p:cNvSpPr/>
          <p:nvPr/>
        </p:nvSpPr>
        <p:spPr>
          <a:xfrm>
            <a:off x="8229600" y="6210300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62"/>
          <p:cNvGrpSpPr/>
          <p:nvPr/>
        </p:nvGrpSpPr>
        <p:grpSpPr>
          <a:xfrm>
            <a:off x="8305800" y="6096000"/>
            <a:ext cx="269626" cy="381000"/>
            <a:chOff x="5943600" y="6477000"/>
            <a:chExt cx="269626" cy="381000"/>
          </a:xfrm>
        </p:grpSpPr>
        <p:cxnSp>
          <p:nvCxnSpPr>
            <p:cNvPr id="64" name="Straight Arrow Connector 63"/>
            <p:cNvCxnSpPr/>
            <p:nvPr/>
          </p:nvCxnSpPr>
          <p:spPr>
            <a:xfrm rot="16200000" flipH="1">
              <a:off x="5904706" y="6591300"/>
              <a:ext cx="229394" cy="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5943600" y="6596390"/>
              <a:ext cx="26962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</a:t>
              </a:r>
              <a:endParaRPr lang="en-US" sz="105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Key Exchange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Alice and Bob independently select public &amp; private keys</a:t>
            </a:r>
          </a:p>
          <a:p>
            <a:r>
              <a:rPr lang="en-US" smtClean="0"/>
              <a:t>Bob’s public key available from trusted source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90800" y="4964668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Alice</a:t>
            </a:r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019800" y="4964668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Bob</a:t>
            </a:r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343400" y="6107668"/>
            <a:ext cx="508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Eve</a:t>
            </a:r>
            <a:endParaRPr lang="en-US"/>
          </a:p>
        </p:txBody>
      </p:sp>
      <p:grpSp>
        <p:nvGrpSpPr>
          <p:cNvPr id="4" name="Group 65"/>
          <p:cNvGrpSpPr/>
          <p:nvPr/>
        </p:nvGrpSpPr>
        <p:grpSpPr>
          <a:xfrm>
            <a:off x="1676400" y="4419600"/>
            <a:ext cx="609600" cy="381000"/>
            <a:chOff x="5638800" y="6096000"/>
            <a:chExt cx="609600" cy="381000"/>
          </a:xfrm>
        </p:grpSpPr>
        <p:grpSp>
          <p:nvGrpSpPr>
            <p:cNvPr id="5" name="Group 28"/>
            <p:cNvGrpSpPr/>
            <p:nvPr/>
          </p:nvGrpSpPr>
          <p:grpSpPr>
            <a:xfrm>
              <a:off x="5638800" y="6096000"/>
              <a:ext cx="609600" cy="304800"/>
              <a:chOff x="5638800" y="6096000"/>
              <a:chExt cx="609600" cy="304800"/>
            </a:xfrm>
          </p:grpSpPr>
          <p:sp>
            <p:nvSpPr>
              <p:cNvPr id="26" name="Trapezoid 25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Arc 27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Oval 29"/>
            <p:cNvSpPr/>
            <p:nvPr/>
          </p:nvSpPr>
          <p:spPr>
            <a:xfrm>
              <a:off x="56388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34"/>
            <p:cNvGrpSpPr/>
            <p:nvPr/>
          </p:nvGrpSpPr>
          <p:grpSpPr>
            <a:xfrm>
              <a:off x="57150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31" name="Straight Arrow Connector 30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7" name="Group 66"/>
          <p:cNvGrpSpPr/>
          <p:nvPr/>
        </p:nvGrpSpPr>
        <p:grpSpPr>
          <a:xfrm>
            <a:off x="6934200" y="4419600"/>
            <a:ext cx="609600" cy="381000"/>
            <a:chOff x="6553200" y="6096000"/>
            <a:chExt cx="609600" cy="381000"/>
          </a:xfrm>
        </p:grpSpPr>
        <p:grpSp>
          <p:nvGrpSpPr>
            <p:cNvPr id="8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39" name="Trapezoid 38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Arc 40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Oval 41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42"/>
            <p:cNvGrpSpPr/>
            <p:nvPr/>
          </p:nvGrpSpPr>
          <p:grpSpPr>
            <a:xfrm>
              <a:off x="66294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44" name="Straight Arrow Connector 43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 67"/>
          <p:cNvGrpSpPr/>
          <p:nvPr/>
        </p:nvGrpSpPr>
        <p:grpSpPr>
          <a:xfrm>
            <a:off x="1676400" y="4876800"/>
            <a:ext cx="609600" cy="381000"/>
            <a:chOff x="7391400" y="6096000"/>
            <a:chExt cx="609600" cy="381000"/>
          </a:xfrm>
        </p:grpSpPr>
        <p:grpSp>
          <p:nvGrpSpPr>
            <p:cNvPr id="11" name="Group 45"/>
            <p:cNvGrpSpPr/>
            <p:nvPr/>
          </p:nvGrpSpPr>
          <p:grpSpPr>
            <a:xfrm>
              <a:off x="7391400" y="6096000"/>
              <a:ext cx="609600" cy="304800"/>
              <a:chOff x="5638800" y="6096000"/>
              <a:chExt cx="609600" cy="304800"/>
            </a:xfrm>
          </p:grpSpPr>
          <p:sp>
            <p:nvSpPr>
              <p:cNvPr id="47" name="Trapezoid 46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Arc 48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0" name="Oval 49"/>
            <p:cNvSpPr/>
            <p:nvPr/>
          </p:nvSpPr>
          <p:spPr>
            <a:xfrm>
              <a:off x="73914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50"/>
            <p:cNvGrpSpPr/>
            <p:nvPr/>
          </p:nvGrpSpPr>
          <p:grpSpPr>
            <a:xfrm>
              <a:off x="74676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52" name="Straight Arrow Connector 51"/>
              <p:cNvCxnSpPr/>
              <p:nvPr/>
            </p:nvCxnSpPr>
            <p:spPr>
              <a:xfrm rot="16200000" flipH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3" name="Group 68"/>
          <p:cNvGrpSpPr/>
          <p:nvPr/>
        </p:nvGrpSpPr>
        <p:grpSpPr>
          <a:xfrm>
            <a:off x="6934200" y="4876800"/>
            <a:ext cx="609600" cy="381000"/>
            <a:chOff x="8229600" y="6096000"/>
            <a:chExt cx="609600" cy="381000"/>
          </a:xfrm>
        </p:grpSpPr>
        <p:grpSp>
          <p:nvGrpSpPr>
            <p:cNvPr id="14" name="Group 57"/>
            <p:cNvGrpSpPr/>
            <p:nvPr/>
          </p:nvGrpSpPr>
          <p:grpSpPr>
            <a:xfrm>
              <a:off x="8229600" y="6096000"/>
              <a:ext cx="609600" cy="304800"/>
              <a:chOff x="5638800" y="6096000"/>
              <a:chExt cx="609600" cy="304800"/>
            </a:xfrm>
          </p:grpSpPr>
          <p:sp>
            <p:nvSpPr>
              <p:cNvPr id="59" name="Trapezoid 58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Arc 60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2" name="Oval 61"/>
            <p:cNvSpPr/>
            <p:nvPr/>
          </p:nvSpPr>
          <p:spPr>
            <a:xfrm>
              <a:off x="82296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62"/>
            <p:cNvGrpSpPr/>
            <p:nvPr/>
          </p:nvGrpSpPr>
          <p:grpSpPr>
            <a:xfrm>
              <a:off x="83058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64" name="Straight Arrow Connector 63"/>
              <p:cNvCxnSpPr/>
              <p:nvPr/>
            </p:nvCxnSpPr>
            <p:spPr>
              <a:xfrm rot="16200000" flipH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6" name="Group 83"/>
          <p:cNvGrpSpPr/>
          <p:nvPr/>
        </p:nvGrpSpPr>
        <p:grpSpPr>
          <a:xfrm>
            <a:off x="2438400" y="4343400"/>
            <a:ext cx="914400" cy="1066800"/>
            <a:chOff x="1066800" y="1828800"/>
            <a:chExt cx="914400" cy="1066800"/>
          </a:xfrm>
        </p:grpSpPr>
        <p:sp>
          <p:nvSpPr>
            <p:cNvPr id="85" name="Chord 84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86"/>
          <p:cNvGrpSpPr/>
          <p:nvPr/>
        </p:nvGrpSpPr>
        <p:grpSpPr>
          <a:xfrm>
            <a:off x="5791200" y="4343400"/>
            <a:ext cx="914400" cy="1066800"/>
            <a:chOff x="1066800" y="1828800"/>
            <a:chExt cx="914400" cy="1066800"/>
          </a:xfrm>
        </p:grpSpPr>
        <p:sp>
          <p:nvSpPr>
            <p:cNvPr id="88" name="Chord 87"/>
            <p:cNvSpPr/>
            <p:nvPr/>
          </p:nvSpPr>
          <p:spPr>
            <a:xfrm>
              <a:off x="1066800" y="2133600"/>
              <a:ext cx="914400" cy="762000"/>
            </a:xfrm>
            <a:prstGeom prst="chord">
              <a:avLst>
                <a:gd name="adj1" fmla="val 10811213"/>
                <a:gd name="adj2" fmla="val 39969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1295400" y="1828800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89"/>
          <p:cNvGrpSpPr/>
          <p:nvPr/>
        </p:nvGrpSpPr>
        <p:grpSpPr>
          <a:xfrm>
            <a:off x="4114800" y="5486400"/>
            <a:ext cx="914400" cy="1066800"/>
            <a:chOff x="685800" y="3581400"/>
            <a:chExt cx="914400" cy="1066800"/>
          </a:xfrm>
        </p:grpSpPr>
        <p:grpSp>
          <p:nvGrpSpPr>
            <p:cNvPr id="19" name="Group 90"/>
            <p:cNvGrpSpPr/>
            <p:nvPr/>
          </p:nvGrpSpPr>
          <p:grpSpPr>
            <a:xfrm>
              <a:off x="685800" y="3581400"/>
              <a:ext cx="914400" cy="1066800"/>
              <a:chOff x="1066800" y="1828800"/>
              <a:chExt cx="914400" cy="1066800"/>
            </a:xfrm>
          </p:grpSpPr>
          <p:sp>
            <p:nvSpPr>
              <p:cNvPr id="96" name="Chord 10"/>
              <p:cNvSpPr/>
              <p:nvPr/>
            </p:nvSpPr>
            <p:spPr>
              <a:xfrm>
                <a:off x="1066800" y="2133600"/>
                <a:ext cx="914400" cy="762000"/>
              </a:xfrm>
              <a:prstGeom prst="chord">
                <a:avLst>
                  <a:gd name="adj1" fmla="val 10811213"/>
                  <a:gd name="adj2" fmla="val 39969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1295400" y="1828800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2" name="Oval 91"/>
            <p:cNvSpPr/>
            <p:nvPr/>
          </p:nvSpPr>
          <p:spPr>
            <a:xfrm>
              <a:off x="914400" y="3733800"/>
              <a:ext cx="457200" cy="1524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15"/>
            <p:cNvGrpSpPr/>
            <p:nvPr/>
          </p:nvGrpSpPr>
          <p:grpSpPr>
            <a:xfrm>
              <a:off x="1028700" y="3787141"/>
              <a:ext cx="228600" cy="45719"/>
              <a:chOff x="1066800" y="3764281"/>
              <a:chExt cx="228600" cy="45719"/>
            </a:xfrm>
          </p:grpSpPr>
          <p:sp>
            <p:nvSpPr>
              <p:cNvPr id="94" name="Oval 93"/>
              <p:cNvSpPr/>
              <p:nvPr/>
            </p:nvSpPr>
            <p:spPr>
              <a:xfrm>
                <a:off x="1066800" y="3764281"/>
                <a:ext cx="76200" cy="45719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1219200" y="3764281"/>
                <a:ext cx="76200" cy="45719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7" name="Group 66"/>
          <p:cNvGrpSpPr/>
          <p:nvPr/>
        </p:nvGrpSpPr>
        <p:grpSpPr>
          <a:xfrm>
            <a:off x="4267200" y="3276600"/>
            <a:ext cx="609600" cy="381000"/>
            <a:chOff x="6553200" y="6096000"/>
            <a:chExt cx="609600" cy="381000"/>
          </a:xfrm>
        </p:grpSpPr>
        <p:grpSp>
          <p:nvGrpSpPr>
            <p:cNvPr id="58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69" name="Trapezoid 68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Arc 70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3" name="Oval 62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6" name="Group 42"/>
            <p:cNvGrpSpPr/>
            <p:nvPr/>
          </p:nvGrpSpPr>
          <p:grpSpPr>
            <a:xfrm>
              <a:off x="66294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67" name="Straight Arrow Connector 66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cxnSp>
        <p:nvCxnSpPr>
          <p:cNvPr id="73" name="Straight Arrow Connector 72"/>
          <p:cNvCxnSpPr/>
          <p:nvPr/>
        </p:nvCxnSpPr>
        <p:spPr>
          <a:xfrm rot="10800000">
            <a:off x="4876800" y="3657600"/>
            <a:ext cx="990600" cy="91440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rot="5400000">
            <a:off x="3771900" y="4533900"/>
            <a:ext cx="1600200" cy="1588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rot="5400000">
            <a:off x="3276600" y="3657600"/>
            <a:ext cx="914400" cy="91440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66"/>
          <p:cNvGrpSpPr/>
          <p:nvPr/>
        </p:nvGrpSpPr>
        <p:grpSpPr>
          <a:xfrm>
            <a:off x="1676400" y="5334000"/>
            <a:ext cx="609600" cy="381000"/>
            <a:chOff x="6553200" y="6096000"/>
            <a:chExt cx="609600" cy="381000"/>
          </a:xfrm>
        </p:grpSpPr>
        <p:grpSp>
          <p:nvGrpSpPr>
            <p:cNvPr id="79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84" name="Trapezoid 83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Arc 89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0" name="Oval 79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1" name="Group 42"/>
            <p:cNvGrpSpPr/>
            <p:nvPr/>
          </p:nvGrpSpPr>
          <p:grpSpPr>
            <a:xfrm>
              <a:off x="66294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82" name="Straight Arrow Connector 81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82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91" name="Group 66"/>
          <p:cNvGrpSpPr/>
          <p:nvPr/>
        </p:nvGrpSpPr>
        <p:grpSpPr>
          <a:xfrm>
            <a:off x="4267200" y="6477000"/>
            <a:ext cx="609600" cy="381000"/>
            <a:chOff x="6553200" y="6096000"/>
            <a:chExt cx="609600" cy="381000"/>
          </a:xfrm>
        </p:grpSpPr>
        <p:grpSp>
          <p:nvGrpSpPr>
            <p:cNvPr id="93" name="Group 37"/>
            <p:cNvGrpSpPr/>
            <p:nvPr/>
          </p:nvGrpSpPr>
          <p:grpSpPr>
            <a:xfrm>
              <a:off x="6553200" y="6096000"/>
              <a:ext cx="609600" cy="304800"/>
              <a:chOff x="5638800" y="6096000"/>
              <a:chExt cx="609600" cy="304800"/>
            </a:xfrm>
          </p:grpSpPr>
          <p:sp>
            <p:nvSpPr>
              <p:cNvPr id="102" name="Trapezoid 101"/>
              <p:cNvSpPr/>
              <p:nvPr/>
            </p:nvSpPr>
            <p:spPr>
              <a:xfrm>
                <a:off x="5867400" y="6172200"/>
                <a:ext cx="381000" cy="137160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5638800" y="6096000"/>
                <a:ext cx="304800" cy="3048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Arc 103"/>
              <p:cNvSpPr/>
              <p:nvPr/>
            </p:nvSpPr>
            <p:spPr>
              <a:xfrm>
                <a:off x="5638800" y="6096000"/>
                <a:ext cx="304800" cy="304800"/>
              </a:xfrm>
              <a:prstGeom prst="arc">
                <a:avLst>
                  <a:gd name="adj1" fmla="val 1868076"/>
                  <a:gd name="adj2" fmla="val 19546086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8" name="Oval 97"/>
            <p:cNvSpPr/>
            <p:nvPr/>
          </p:nvSpPr>
          <p:spPr>
            <a:xfrm>
              <a:off x="6553200" y="6210300"/>
              <a:ext cx="76200" cy="76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9" name="Group 42"/>
            <p:cNvGrpSpPr/>
            <p:nvPr/>
          </p:nvGrpSpPr>
          <p:grpSpPr>
            <a:xfrm>
              <a:off x="6629400" y="6096000"/>
              <a:ext cx="269626" cy="381000"/>
              <a:chOff x="5943600" y="6477000"/>
              <a:chExt cx="269626" cy="381000"/>
            </a:xfrm>
          </p:grpSpPr>
          <p:cxnSp>
            <p:nvCxnSpPr>
              <p:cNvPr id="100" name="Straight Arrow Connector 99"/>
              <p:cNvCxnSpPr/>
              <p:nvPr/>
            </p:nvCxnSpPr>
            <p:spPr>
              <a:xfrm rot="5400000" flipH="1" flipV="1">
                <a:off x="5904706" y="6591300"/>
                <a:ext cx="229394" cy="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TextBox 100"/>
              <p:cNvSpPr txBox="1"/>
              <p:nvPr/>
            </p:nvSpPr>
            <p:spPr>
              <a:xfrm>
                <a:off x="5943600" y="6596390"/>
                <a:ext cx="2696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en-US" sz="105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3966</TotalTime>
  <Words>894</Words>
  <Application>Microsoft Office PowerPoint</Application>
  <PresentationFormat>On-screen Show (4:3)</PresentationFormat>
  <Paragraphs>224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Courier New</vt:lpstr>
      <vt:lpstr>Office Theme</vt:lpstr>
      <vt:lpstr>Cryptography &amp; Security</vt:lpstr>
      <vt:lpstr>What does this message say?</vt:lpstr>
      <vt:lpstr>Encryption Schemes</vt:lpstr>
      <vt:lpstr>Generated Cipher</vt:lpstr>
      <vt:lpstr>Codebreaking in WWII</vt:lpstr>
      <vt:lpstr>Code Breaking</vt:lpstr>
      <vt:lpstr>Public Key Cryptography</vt:lpstr>
      <vt:lpstr>Key Exchange</vt:lpstr>
      <vt:lpstr>Key Exchange</vt:lpstr>
      <vt:lpstr>Secure Communication (?)</vt:lpstr>
      <vt:lpstr>Man In The Middle Attack</vt:lpstr>
      <vt:lpstr>Man In The Middle Attack</vt:lpstr>
      <vt:lpstr>Secure Key Distribution</vt:lpstr>
      <vt:lpstr>Certificates</vt:lpstr>
      <vt:lpstr>How Secure?</vt:lpstr>
      <vt:lpstr>Crypto Algorithms</vt:lpstr>
      <vt:lpstr>Personal Crypto</vt:lpstr>
      <vt:lpstr>PowerPoint Presentation</vt:lpstr>
      <vt:lpstr>Key Exchange</vt:lpstr>
      <vt:lpstr>Key Exchange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Cryptography &amp; Security</dc:title>
  <dc:creator>nhowe</dc:creator>
  <cp:lastModifiedBy>smith</cp:lastModifiedBy>
  <cp:revision>77</cp:revision>
  <dcterms:created xsi:type="dcterms:W3CDTF">2010-12-02T18:08:40Z</dcterms:created>
  <dcterms:modified xsi:type="dcterms:W3CDTF">2016-03-07T12:59:40Z</dcterms:modified>
</cp:coreProperties>
</file>