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0" r:id="rId6"/>
    <p:sldId id="260" r:id="rId7"/>
    <p:sldId id="269" r:id="rId8"/>
    <p:sldId id="261" r:id="rId9"/>
    <p:sldId id="267" r:id="rId10"/>
    <p:sldId id="271" r:id="rId11"/>
    <p:sldId id="264" r:id="rId12"/>
    <p:sldId id="265" r:id="rId13"/>
    <p:sldId id="272" r:id="rId14"/>
    <p:sldId id="266" r:id="rId15"/>
    <p:sldId id="26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55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084D-21BC-4EBE-868E-0E11A67A4F59}" type="datetimeFigureOut">
              <a:rPr lang="en-US" smtClean="0"/>
              <a:pPr/>
              <a:t>10/23/2011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9CF3C-855A-4055-A0BD-548DAA036A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084D-21BC-4EBE-868E-0E11A67A4F59}" type="datetimeFigureOut">
              <a:rPr lang="en-US" smtClean="0"/>
              <a:pPr/>
              <a:t>10/23/2011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9CF3C-855A-4055-A0BD-548DAA036A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084D-21BC-4EBE-868E-0E11A67A4F59}" type="datetimeFigureOut">
              <a:rPr lang="en-US" smtClean="0"/>
              <a:pPr/>
              <a:t>10/23/2011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9CF3C-855A-4055-A0BD-548DAA036A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084D-21BC-4EBE-868E-0E11A67A4F59}" type="datetimeFigureOut">
              <a:rPr lang="en-US" smtClean="0"/>
              <a:pPr/>
              <a:t>10/23/2011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9CF3C-855A-4055-A0BD-548DAA036A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084D-21BC-4EBE-868E-0E11A67A4F59}" type="datetimeFigureOut">
              <a:rPr lang="en-US" smtClean="0"/>
              <a:pPr/>
              <a:t>10/23/2011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9CF3C-855A-4055-A0BD-548DAA036A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084D-21BC-4EBE-868E-0E11A67A4F59}" type="datetimeFigureOut">
              <a:rPr lang="en-US" smtClean="0"/>
              <a:pPr/>
              <a:t>10/23/2011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9CF3C-855A-4055-A0BD-548DAA036A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084D-21BC-4EBE-868E-0E11A67A4F59}" type="datetimeFigureOut">
              <a:rPr lang="en-US" smtClean="0"/>
              <a:pPr/>
              <a:t>10/23/2011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9CF3C-855A-4055-A0BD-548DAA036A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084D-21BC-4EBE-868E-0E11A67A4F59}" type="datetimeFigureOut">
              <a:rPr lang="en-US" smtClean="0"/>
              <a:pPr/>
              <a:t>10/23/2011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9CF3C-855A-4055-A0BD-548DAA036A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084D-21BC-4EBE-868E-0E11A67A4F59}" type="datetimeFigureOut">
              <a:rPr lang="en-US" smtClean="0"/>
              <a:pPr/>
              <a:t>10/23/2011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9CF3C-855A-4055-A0BD-548DAA036A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084D-21BC-4EBE-868E-0E11A67A4F59}" type="datetimeFigureOut">
              <a:rPr lang="en-US" smtClean="0"/>
              <a:pPr/>
              <a:t>10/23/2011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9CF3C-855A-4055-A0BD-548DAA036A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084D-21BC-4EBE-868E-0E11A67A4F59}" type="datetimeFigureOut">
              <a:rPr lang="en-US" smtClean="0"/>
              <a:pPr/>
              <a:t>10/23/2011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9CF3C-855A-4055-A0BD-548DAA036A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5084D-21BC-4EBE-868E-0E11A67A4F59}" type="datetimeFigureOut">
              <a:rPr lang="en-US" smtClean="0"/>
              <a:pPr/>
              <a:t>10/23/2011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9CF3C-855A-4055-A0BD-548DAA036A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checker.info/check_page_rank.php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images.google.com/imagelabeler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wolframalpha.com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maven.smith.edu/~nhowe/teaching/csc102/Labs/websearch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Web Search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CSC 102 Lecture 12</a:t>
            </a:r>
          </a:p>
          <a:p>
            <a:r>
              <a:rPr lang="en-US" smtClean="0"/>
              <a:t>Nicholas R. Howe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 Collection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Web crawler/bot/spider:  traverse links &amp; collect pages</a:t>
            </a:r>
          </a:p>
          <a:p>
            <a:pPr lvl="1"/>
            <a:r>
              <a:rPr lang="en-US" smtClean="0"/>
              <a:t>Most of web is single clump</a:t>
            </a:r>
          </a:p>
          <a:p>
            <a:pPr lvl="1"/>
            <a:r>
              <a:rPr lang="en-US" smtClean="0"/>
              <a:t>Some pages deliberately omitted (databases, etc.)</a:t>
            </a:r>
          </a:p>
          <a:p>
            <a:r>
              <a:rPr lang="en-US" smtClean="0"/>
              <a:t>How often to update?</a:t>
            </a:r>
          </a:p>
          <a:p>
            <a:pPr lvl="1"/>
            <a:r>
              <a:rPr lang="en-US" smtClean="0"/>
              <a:t>Google:  </a:t>
            </a:r>
            <a:r>
              <a:rPr lang="en-US" smtClean="0"/>
              <a:t>is once an hour fast enough?</a:t>
            </a:r>
            <a:endParaRPr lang="en-US" smtClean="0"/>
          </a:p>
          <a:p>
            <a:r>
              <a:rPr lang="en-US" smtClean="0"/>
              <a:t>Archived on huge </a:t>
            </a:r>
            <a:r>
              <a:rPr lang="en-US" b="1" smtClean="0"/>
              <a:t>server farms</a:t>
            </a:r>
          </a:p>
          <a:p>
            <a:pPr lvl="1"/>
            <a:r>
              <a:rPr lang="en-US" smtClean="0"/>
              <a:t>2006:  850 TB on 25K servers </a:t>
            </a:r>
          </a:p>
          <a:p>
            <a:pPr lvl="1"/>
            <a:r>
              <a:rPr lang="en-US" smtClean="0"/>
              <a:t>Library of Congress = 20 TB</a:t>
            </a:r>
            <a:endParaRPr lang="en-US"/>
          </a:p>
        </p:txBody>
      </p:sp>
      <p:pic>
        <p:nvPicPr>
          <p:cNvPr id="1031" name="Picture 7" descr="C:\Users\nhowe\AppData\Local\Microsoft\Windows\Temporary Internet Files\Content.IE5\ZRS3FP29\MC900436254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228600"/>
            <a:ext cx="1828572" cy="1828572"/>
          </a:xfrm>
          <a:prstGeom prst="rect">
            <a:avLst/>
          </a:prstGeom>
          <a:noFill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3502025"/>
            <a:ext cx="20193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2" descr="http://astrahosting.co.uk/wp-content/uploads/2010/04/Serverfarm1-300x240.jpg"/>
          <p:cNvPicPr>
            <a:picLocks noChangeAspect="1" noChangeArrowheads="1"/>
          </p:cNvPicPr>
          <p:nvPr/>
        </p:nvPicPr>
        <p:blipFill>
          <a:blip r:embed="rId4" cstate="print"/>
          <a:srcRect t="10448"/>
          <a:stretch>
            <a:fillRect/>
          </a:stretch>
        </p:blipFill>
        <p:spPr bwMode="auto">
          <a:xfrm>
            <a:off x="6248400" y="4648200"/>
            <a:ext cx="2552700" cy="1828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Search Model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User provides </a:t>
            </a:r>
            <a:r>
              <a:rPr lang="en-US" b="1" smtClean="0"/>
              <a:t>keyword</a:t>
            </a:r>
            <a:r>
              <a:rPr lang="en-US" smtClean="0"/>
              <a:t> query</a:t>
            </a:r>
          </a:p>
          <a:p>
            <a:pPr lvl="1"/>
            <a:r>
              <a:rPr lang="en-US" smtClean="0"/>
              <a:t>Search provider retrieves &amp; ranks relevant pages</a:t>
            </a:r>
          </a:p>
          <a:p>
            <a:pPr lvl="1"/>
            <a:r>
              <a:rPr lang="en-US" smtClean="0"/>
              <a:t>Critical factors: relevance of results, speed</a:t>
            </a:r>
          </a:p>
          <a:p>
            <a:r>
              <a:rPr lang="en-US" smtClean="0"/>
              <a:t>Ads also served based upon relevance</a:t>
            </a:r>
          </a:p>
          <a:p>
            <a:pPr lvl="1"/>
            <a:r>
              <a:rPr lang="en-US" smtClean="0"/>
              <a:t>Advertisers bid for keywords, pay for clicks</a:t>
            </a:r>
          </a:p>
          <a:p>
            <a:pPr lvl="1"/>
            <a:r>
              <a:rPr lang="en-US" smtClean="0"/>
              <a:t>Google chooses which ads to display based on expected revenue (expected clicks x price bid)</a:t>
            </a:r>
          </a:p>
          <a:p>
            <a:pPr lvl="1"/>
            <a:endParaRPr lang="en-US" sz="1600" smtClean="0"/>
          </a:p>
          <a:p>
            <a:pPr>
              <a:buNone/>
            </a:pPr>
            <a:r>
              <a:rPr lang="en-US" smtClean="0"/>
              <a:t>Q.  How to judge relevance automatically?</a:t>
            </a:r>
            <a:endParaRPr lang="en-US"/>
          </a:p>
        </p:txBody>
      </p:sp>
      <p:pic>
        <p:nvPicPr>
          <p:cNvPr id="2050" name="Picture 2" descr="C:\Users\nhowe\AppData\Local\Microsoft\Windows\Temporary Internet Files\Content.IE5\VEC5BT1L\MC90038402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609600"/>
            <a:ext cx="1869948" cy="1352398"/>
          </a:xfrm>
          <a:prstGeom prst="rect">
            <a:avLst/>
          </a:prstGeom>
          <a:noFill/>
        </p:spPr>
      </p:pic>
      <p:pic>
        <p:nvPicPr>
          <p:cNvPr id="2051" name="Picture 3" descr="C:\Users\nhowe\AppData\Local\Microsoft\Windows\Temporary Internet Files\Content.IE5\VEC5BT1L\MC900434734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3124200"/>
            <a:ext cx="1219200" cy="121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Ranking:  Bag of Words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Dominant method B.G.  (</a:t>
            </a:r>
            <a:r>
              <a:rPr lang="en-US" b="1" smtClean="0"/>
              <a:t>B</a:t>
            </a:r>
            <a:r>
              <a:rPr lang="en-US" smtClean="0"/>
              <a:t>efore </a:t>
            </a:r>
            <a:r>
              <a:rPr lang="en-US" b="1" smtClean="0"/>
              <a:t>G</a:t>
            </a:r>
            <a:r>
              <a:rPr lang="en-US" smtClean="0"/>
              <a:t>oogle)</a:t>
            </a:r>
          </a:p>
          <a:p>
            <a:r>
              <a:rPr lang="en-US" smtClean="0"/>
              <a:t>Concept:  page ranking based on </a:t>
            </a:r>
            <a:r>
              <a:rPr lang="en-US" b="1" smtClean="0"/>
              <a:t>frequency</a:t>
            </a:r>
            <a:r>
              <a:rPr lang="en-US" smtClean="0"/>
              <a:t> of keyword appearances</a:t>
            </a:r>
          </a:p>
          <a:p>
            <a:pPr lvl="1"/>
            <a:r>
              <a:rPr lang="en-US" smtClean="0"/>
              <a:t>Context not considered</a:t>
            </a:r>
          </a:p>
          <a:p>
            <a:pPr lvl="1"/>
            <a:r>
              <a:rPr lang="en-US" smtClean="0"/>
              <a:t>Word order not considered</a:t>
            </a:r>
          </a:p>
          <a:p>
            <a:pPr lvl="1"/>
            <a:r>
              <a:rPr lang="en-US" smtClean="0"/>
              <a:t>Pages boost rank by including keyword lists</a:t>
            </a:r>
          </a:p>
          <a:p>
            <a:r>
              <a:rPr lang="en-US" smtClean="0"/>
              <a:t>All forms converted to word </a:t>
            </a:r>
            <a:r>
              <a:rPr lang="en-US" b="1" smtClean="0"/>
              <a:t>stem</a:t>
            </a:r>
          </a:p>
          <a:p>
            <a:pPr lvl="1">
              <a:buNone/>
            </a:pPr>
            <a:r>
              <a:rPr lang="en-US" smtClean="0"/>
              <a:t>runs, runner, running </a:t>
            </a:r>
            <a:r>
              <a:rPr lang="en-US" smtClean="0">
                <a:sym typeface="Wingdings" pitchFamily="2" charset="2"/>
              </a:rPr>
              <a:t> run-</a:t>
            </a:r>
            <a:endParaRPr lang="en-US" smtClean="0"/>
          </a:p>
          <a:p>
            <a:endParaRPr lang="en-US"/>
          </a:p>
        </p:txBody>
      </p:sp>
      <p:pic>
        <p:nvPicPr>
          <p:cNvPr id="3075" name="Picture 3" descr="C:\Users\nhowe\AppData\Local\Microsoft\Windows\Temporary Internet Files\Content.IE5\LKJ0GEWQ\MC900433835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152400"/>
            <a:ext cx="1828572" cy="18285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Augmentation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What about pages with words related to a query?</a:t>
            </a:r>
          </a:p>
          <a:p>
            <a:pPr lvl="1"/>
            <a:r>
              <a:rPr lang="en-US" dirty="0" smtClean="0"/>
              <a:t>“Sports” vs. “Athletics”</a:t>
            </a:r>
          </a:p>
          <a:p>
            <a:pPr lvl="1"/>
            <a:r>
              <a:rPr lang="en-US" dirty="0" smtClean="0"/>
              <a:t>“Roses” vs. “Flowers”</a:t>
            </a:r>
          </a:p>
          <a:p>
            <a:pPr lvl="1"/>
            <a:endParaRPr lang="en-US" dirty="0" smtClean="0"/>
          </a:p>
          <a:p>
            <a:r>
              <a:rPr lang="en-US" b="1" dirty="0" smtClean="0"/>
              <a:t>Query augmentation</a:t>
            </a:r>
            <a:r>
              <a:rPr lang="en-US" dirty="0" smtClean="0"/>
              <a:t>:  </a:t>
            </a:r>
          </a:p>
          <a:p>
            <a:pPr lvl="1"/>
            <a:r>
              <a:rPr lang="en-US" dirty="0" smtClean="0"/>
              <a:t>Initial retrieval on query (results not shown to user)</a:t>
            </a:r>
          </a:p>
          <a:p>
            <a:pPr lvl="1"/>
            <a:r>
              <a:rPr lang="en-US" dirty="0" smtClean="0"/>
              <a:t>Identify common words in top pages &amp; add to query</a:t>
            </a:r>
          </a:p>
          <a:p>
            <a:pPr lvl="1"/>
            <a:r>
              <a:rPr lang="en-US" dirty="0" smtClean="0"/>
              <a:t>Display results from augmented query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1026" name="Picture 2" descr="C:\Users\nhowe\AppData\Local\Microsoft\Windows\Temporary Internet Files\Content.IE5\2L3VNZ3M\MC900434842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2133600"/>
            <a:ext cx="1828514" cy="18285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3810000"/>
            <a:ext cx="2286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Authority-Based Search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Bag-of-Words bad at identifying </a:t>
            </a:r>
            <a:r>
              <a:rPr lang="en-US" i="1" smtClean="0"/>
              <a:t>useful</a:t>
            </a:r>
            <a:r>
              <a:rPr lang="en-US" smtClean="0"/>
              <a:t> pages</a:t>
            </a:r>
          </a:p>
          <a:p>
            <a:pPr lvl="1"/>
            <a:r>
              <a:rPr lang="en-US" smtClean="0"/>
              <a:t>Blather not useful; keyword lists not useful</a:t>
            </a:r>
          </a:p>
          <a:p>
            <a:pPr lvl="1"/>
            <a:r>
              <a:rPr lang="en-US" smtClean="0"/>
              <a:t>Need new way to identify good pages!</a:t>
            </a:r>
          </a:p>
          <a:p>
            <a:r>
              <a:rPr lang="en-US" smtClean="0"/>
              <a:t>Idea:  Harness existing human knowledge</a:t>
            </a:r>
          </a:p>
          <a:p>
            <a:pPr lvl="1"/>
            <a:r>
              <a:rPr lang="en-US" smtClean="0"/>
              <a:t>Useful pages attract many links</a:t>
            </a:r>
          </a:p>
          <a:p>
            <a:pPr lvl="1"/>
            <a:r>
              <a:rPr lang="en-US" b="1" smtClean="0"/>
              <a:t>Authority</a:t>
            </a:r>
            <a:r>
              <a:rPr lang="en-US" smtClean="0"/>
              <a:t>:  many pages point to it</a:t>
            </a:r>
          </a:p>
          <a:p>
            <a:pPr lvl="1"/>
            <a:r>
              <a:rPr lang="en-US" b="1" smtClean="0"/>
              <a:t>Hub</a:t>
            </a:r>
            <a:r>
              <a:rPr lang="en-US" smtClean="0"/>
              <a:t>:  points to many authorities</a:t>
            </a:r>
          </a:p>
          <a:p>
            <a:r>
              <a:rPr lang="en-US" smtClean="0"/>
              <a:t>Rerank pages with authorities at top</a:t>
            </a:r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2209800" y="6096000"/>
            <a:ext cx="4821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hlinkClick r:id="rId3"/>
              </a:rPr>
              <a:t>http://www.prchecker.info/check_page_rank.php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PageRank Algorithm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All pages start with equal PageRank</a:t>
            </a:r>
          </a:p>
          <a:p>
            <a:r>
              <a:rPr lang="en-US" smtClean="0"/>
              <a:t>They keep a little (15%) and split the rest among their links</a:t>
            </a:r>
          </a:p>
          <a:p>
            <a:r>
              <a:rPr lang="en-US" smtClean="0"/>
              <a:t>After many rounds, well-linked pages have high rank</a:t>
            </a:r>
          </a:p>
          <a:p>
            <a:r>
              <a:rPr lang="en-US" smtClean="0"/>
              <a:t>Poorly linked pages have low rank</a:t>
            </a:r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5105400" y="1752600"/>
            <a:ext cx="76200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A</a:t>
            </a:r>
          </a:p>
          <a:p>
            <a:pPr algn="ctr"/>
            <a:r>
              <a:rPr lang="en-US" smtClean="0">
                <a:solidFill>
                  <a:schemeClr val="tx1"/>
                </a:solidFill>
              </a:rPr>
              <a:t>0.15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477000" y="1752600"/>
            <a:ext cx="76200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B</a:t>
            </a:r>
          </a:p>
          <a:p>
            <a:pPr algn="ctr"/>
            <a:r>
              <a:rPr lang="en-US" smtClean="0">
                <a:solidFill>
                  <a:schemeClr val="tx1"/>
                </a:solidFill>
              </a:rPr>
              <a:t>0.15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105400" y="3200400"/>
            <a:ext cx="76200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D</a:t>
            </a:r>
          </a:p>
          <a:p>
            <a:pPr algn="ctr"/>
            <a:r>
              <a:rPr lang="en-US" smtClean="0">
                <a:solidFill>
                  <a:schemeClr val="tx1"/>
                </a:solidFill>
              </a:rPr>
              <a:t>0.58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477000" y="3200400"/>
            <a:ext cx="76200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E</a:t>
            </a:r>
          </a:p>
          <a:p>
            <a:pPr algn="ctr"/>
            <a:r>
              <a:rPr lang="en-US" smtClean="0">
                <a:solidFill>
                  <a:schemeClr val="tx1"/>
                </a:solidFill>
              </a:rPr>
              <a:t>1.85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105400" y="4648200"/>
            <a:ext cx="76200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G</a:t>
            </a:r>
          </a:p>
          <a:p>
            <a:pPr algn="ctr"/>
            <a:r>
              <a:rPr lang="en-US" smtClean="0">
                <a:solidFill>
                  <a:schemeClr val="tx1"/>
                </a:solidFill>
              </a:rPr>
              <a:t>0.70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477000" y="4648200"/>
            <a:ext cx="76200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H</a:t>
            </a:r>
          </a:p>
          <a:p>
            <a:pPr algn="ctr"/>
            <a:r>
              <a:rPr lang="en-US" smtClean="0">
                <a:solidFill>
                  <a:schemeClr val="tx1"/>
                </a:solidFill>
              </a:rPr>
              <a:t>1.30</a:t>
            </a:r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5867400" y="3581400"/>
            <a:ext cx="609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7848600" y="1752600"/>
            <a:ext cx="76200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C</a:t>
            </a:r>
          </a:p>
          <a:p>
            <a:pPr algn="ctr"/>
            <a:r>
              <a:rPr lang="en-US" smtClean="0">
                <a:solidFill>
                  <a:schemeClr val="tx1"/>
                </a:solidFill>
              </a:rPr>
              <a:t>0.15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7848600" y="3200400"/>
            <a:ext cx="76200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F</a:t>
            </a:r>
          </a:p>
          <a:p>
            <a:pPr algn="ctr"/>
            <a:r>
              <a:rPr lang="en-US" smtClean="0">
                <a:solidFill>
                  <a:schemeClr val="tx1"/>
                </a:solidFill>
              </a:rPr>
              <a:t>0.58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848600" y="4648200"/>
            <a:ext cx="76200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I</a:t>
            </a:r>
          </a:p>
          <a:p>
            <a:pPr algn="ctr"/>
            <a:r>
              <a:rPr lang="en-US" smtClean="0">
                <a:solidFill>
                  <a:schemeClr val="tx1"/>
                </a:solidFill>
              </a:rPr>
              <a:t>1.00</a:t>
            </a:r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7239000" y="3581400"/>
            <a:ext cx="609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7239000" y="3733800"/>
            <a:ext cx="609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5867400" y="3733800"/>
            <a:ext cx="609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867400" y="5029200"/>
            <a:ext cx="609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5867400" y="5181600"/>
            <a:ext cx="609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7239000" y="5029200"/>
            <a:ext cx="609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7239000" y="5181600"/>
            <a:ext cx="609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stCxn id="11" idx="2"/>
            <a:endCxn id="35" idx="2"/>
          </p:cNvCxnSpPr>
          <p:nvPr/>
        </p:nvCxnSpPr>
        <p:spPr>
          <a:xfrm rot="16200000" flipH="1">
            <a:off x="6858000" y="4191000"/>
            <a:ext cx="1588" cy="2743200"/>
          </a:xfrm>
          <a:prstGeom prst="bentConnector3">
            <a:avLst>
              <a:gd name="adj1" fmla="val 14395466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Why Newsgroup Spam?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Link from site with high </a:t>
            </a:r>
            <a:r>
              <a:rPr lang="en-US" b="1" smtClean="0"/>
              <a:t>PageRank </a:t>
            </a:r>
            <a:r>
              <a:rPr lang="en-US" smtClean="0"/>
              <a:t>can lift web site out of obscurity</a:t>
            </a:r>
          </a:p>
          <a:p>
            <a:pPr lvl="1"/>
            <a:r>
              <a:rPr lang="en-US" smtClean="0"/>
              <a:t>Businesses will pay for higher rankings</a:t>
            </a:r>
          </a:p>
          <a:p>
            <a:pPr lvl="1"/>
            <a:r>
              <a:rPr lang="en-US" smtClean="0"/>
              <a:t>Consultants raise rankings for pay</a:t>
            </a:r>
          </a:p>
          <a:p>
            <a:pPr lvl="1"/>
            <a:r>
              <a:rPr lang="en-US" smtClean="0"/>
              <a:t>Posts on newsgroup sites can include links</a:t>
            </a:r>
          </a:p>
          <a:p>
            <a:r>
              <a:rPr lang="en-US" smtClean="0"/>
              <a:t>Defense is the </a:t>
            </a:r>
            <a:r>
              <a:rPr lang="en-US" b="1" smtClean="0"/>
              <a:t>CAPTCHA</a:t>
            </a:r>
          </a:p>
          <a:p>
            <a:pPr lvl="1">
              <a:buNone/>
            </a:pPr>
            <a:r>
              <a:rPr lang="en-US" smtClean="0"/>
              <a:t>“Completely Automated Public Turing test to tell Humans and Computers Apart”</a:t>
            </a:r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5943600"/>
            <a:ext cx="2762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5867400"/>
            <a:ext cx="22002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nhowe\AppData\Local\Microsoft\Windows\Temporary Internet Files\Content.IE5\LKJ0GEWQ\MP900433108[1].jpg"/>
          <p:cNvPicPr>
            <a:picLocks noChangeAspect="1" noChangeArrowheads="1"/>
          </p:cNvPicPr>
          <p:nvPr/>
        </p:nvPicPr>
        <p:blipFill>
          <a:blip r:embed="rId2" cstate="print"/>
          <a:srcRect b="16708"/>
          <a:stretch>
            <a:fillRect/>
          </a:stretch>
        </p:blipFill>
        <p:spPr bwMode="auto">
          <a:xfrm flipH="1">
            <a:off x="2590800" y="4648200"/>
            <a:ext cx="4114800" cy="22098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</a:t>
            </a:r>
            <a:r>
              <a:rPr lang="en-US" sz="4000" b="1" smtClean="0">
                <a:latin typeface="Courier New" pitchFamily="49" charset="0"/>
                <a:cs typeface="Courier New" pitchFamily="49" charset="0"/>
              </a:rPr>
              <a:t>nofollow</a:t>
            </a:r>
            <a:r>
              <a:rPr lang="en-US" sz="4000" smtClean="0"/>
              <a:t> </a:t>
            </a:r>
            <a:r>
              <a:rPr lang="en-US" smtClean="0"/>
              <a:t>Attribute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Google introduced a new attribute on links:</a:t>
            </a:r>
          </a:p>
          <a:p>
            <a:pPr lvl="1">
              <a:buNone/>
            </a:pPr>
            <a:r>
              <a:rPr lang="en-US" smtClean="0"/>
              <a:t>&lt;a href=“link.html” </a:t>
            </a:r>
            <a:r>
              <a:rPr lang="en-US" b="1" smtClean="0"/>
              <a:t>nofollow=“nofollow”</a:t>
            </a:r>
            <a:r>
              <a:rPr lang="en-US" smtClean="0"/>
              <a:t>&gt;link&lt;/a&gt;</a:t>
            </a:r>
          </a:p>
          <a:p>
            <a:r>
              <a:rPr lang="en-US" smtClean="0"/>
              <a:t>Indicates that link should not count for authority analysis</a:t>
            </a:r>
          </a:p>
          <a:p>
            <a:pPr lvl="1"/>
            <a:r>
              <a:rPr lang="en-US" smtClean="0"/>
              <a:t>Newsgroups &amp; discussion boards can add this attribute to all embedded links</a:t>
            </a:r>
          </a:p>
          <a:p>
            <a:pPr lvl="1"/>
            <a:r>
              <a:rPr lang="en-US" smtClean="0"/>
              <a:t>Apparently many do not</a:t>
            </a:r>
          </a:p>
          <a:p>
            <a:pPr lvl="1"/>
            <a:r>
              <a:rPr lang="en-US" smtClean="0"/>
              <a:t>Also allows </a:t>
            </a:r>
            <a:r>
              <a:rPr lang="en-US" b="1" smtClean="0"/>
              <a:t>link shaping</a:t>
            </a:r>
            <a:r>
              <a:rPr lang="en-US" smtClean="0"/>
              <a:t>:  intentionally emphasizing certain links/sites over others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t3.gstatic.com/images?q=tbn:ANd9GcROhJLj67Go7Rc__e0rcF-73EixPHbeLlwtEoBvv0HAR4FgS9J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533400"/>
            <a:ext cx="2247900" cy="20383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Smart Search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600200"/>
            <a:ext cx="6781800" cy="4525963"/>
          </a:xfrm>
        </p:spPr>
        <p:txBody>
          <a:bodyPr/>
          <a:lstStyle/>
          <a:p>
            <a:r>
              <a:rPr lang="en-US" smtClean="0"/>
              <a:t>You’ve probably been doing web searches all your life</a:t>
            </a:r>
          </a:p>
          <a:p>
            <a:endParaRPr lang="en-US" smtClean="0"/>
          </a:p>
          <a:p>
            <a:r>
              <a:rPr lang="en-US" smtClean="0"/>
              <a:t>What strategies do you use when feaced with a difficult search problem?  [Discuss]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29400" cy="1143000"/>
          </a:xfrm>
        </p:spPr>
        <p:txBody>
          <a:bodyPr/>
          <a:lstStyle/>
          <a:p>
            <a:r>
              <a:rPr lang="en-US" smtClean="0"/>
              <a:t>Search Strategies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General Advice</a:t>
            </a:r>
          </a:p>
          <a:p>
            <a:pPr lvl="1"/>
            <a:r>
              <a:rPr lang="en-US" smtClean="0"/>
              <a:t>Consider type of query in light of goal</a:t>
            </a:r>
          </a:p>
          <a:p>
            <a:pPr lvl="1"/>
            <a:r>
              <a:rPr lang="en-US" smtClean="0"/>
              <a:t>Switch strategies when approach not working</a:t>
            </a:r>
          </a:p>
          <a:p>
            <a:pPr lvl="1"/>
            <a:r>
              <a:rPr lang="en-US" smtClean="0"/>
              <a:t>Assess credibility of all sources!</a:t>
            </a:r>
          </a:p>
          <a:p>
            <a:r>
              <a:rPr lang="en-US" smtClean="0"/>
              <a:t>Specific techniques</a:t>
            </a:r>
          </a:p>
          <a:p>
            <a:pPr lvl="1"/>
            <a:r>
              <a:rPr lang="en-US" smtClean="0"/>
              <a:t>Add keywords (Christ </a:t>
            </a:r>
            <a:r>
              <a:rPr lang="en-US" smtClean="0">
                <a:sym typeface="Wingdings" pitchFamily="2" charset="2"/>
              </a:rPr>
              <a:t> Christ Smith)</a:t>
            </a:r>
          </a:p>
          <a:p>
            <a:pPr lvl="1"/>
            <a:r>
              <a:rPr lang="en-US" smtClean="0">
                <a:sym typeface="Wingdings" pitchFamily="2" charset="2"/>
              </a:rPr>
              <a:t>Use quotes for phrases (“Carol Christ”)</a:t>
            </a:r>
          </a:p>
          <a:p>
            <a:pPr lvl="1"/>
            <a:r>
              <a:rPr lang="en-US" smtClean="0">
                <a:sym typeface="Wingdings" pitchFamily="2" charset="2"/>
              </a:rPr>
              <a:t>Exclusion/inclusion (Christ –Jesus +Carol)</a:t>
            </a:r>
          </a:p>
          <a:p>
            <a:pPr lvl="1"/>
            <a:r>
              <a:rPr lang="en-US" b="1" smtClean="0">
                <a:sym typeface="Wingdings" pitchFamily="2" charset="2"/>
              </a:rPr>
              <a:t>Advanced Search</a:t>
            </a:r>
            <a:r>
              <a:rPr lang="en-US" smtClean="0">
                <a:sym typeface="Wingdings" pitchFamily="2" charset="2"/>
              </a:rPr>
              <a:t> offers many other options</a:t>
            </a:r>
            <a:endParaRPr lang="en-US"/>
          </a:p>
        </p:txBody>
      </p:sp>
      <p:pic>
        <p:nvPicPr>
          <p:cNvPr id="6147" name="Picture 3" descr="C:\Users\nhowe\AppData\Local\Microsoft\Windows\Temporary Internet Files\Content.IE5\VEC5BT1L\MP90040222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152400"/>
            <a:ext cx="2378256" cy="19085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Search Variants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Local Search</a:t>
            </a:r>
            <a:r>
              <a:rPr lang="en-US" smtClean="0"/>
              <a:t> is restricted by geography</a:t>
            </a:r>
          </a:p>
          <a:p>
            <a:pPr lvl="1"/>
            <a:r>
              <a:rPr lang="en-US" smtClean="0"/>
              <a:t>Include zip code or address in search terms</a:t>
            </a:r>
          </a:p>
          <a:p>
            <a:pPr lvl="1"/>
            <a:r>
              <a:rPr lang="en-US" smtClean="0"/>
              <a:t>Returns hits ranked by relevance and location</a:t>
            </a:r>
          </a:p>
          <a:p>
            <a:r>
              <a:rPr lang="en-US" b="1" smtClean="0"/>
              <a:t>Image Search</a:t>
            </a:r>
            <a:r>
              <a:rPr lang="en-US" smtClean="0"/>
              <a:t> returns images related to query</a:t>
            </a:r>
          </a:p>
          <a:p>
            <a:pPr lvl="1"/>
            <a:r>
              <a:rPr lang="en-US"/>
              <a:t>B</a:t>
            </a:r>
            <a:r>
              <a:rPr lang="en-US" smtClean="0"/>
              <a:t>ased upon surrounding words, not on actual image appearance</a:t>
            </a:r>
          </a:p>
          <a:p>
            <a:pPr lvl="1"/>
            <a:r>
              <a:rPr lang="en-US" b="1" smtClean="0"/>
              <a:t>Query By Image Content</a:t>
            </a:r>
            <a:r>
              <a:rPr lang="en-US" smtClean="0"/>
              <a:t> is more difficult</a:t>
            </a:r>
          </a:p>
          <a:p>
            <a:pPr lvl="1"/>
            <a:r>
              <a:rPr lang="en-US" smtClean="0"/>
              <a:t>Data gathering:  </a:t>
            </a:r>
            <a:r>
              <a:rPr lang="en-US" smtClean="0">
                <a:hlinkClick r:id="rId2"/>
              </a:rPr>
              <a:t>Google Image Labeler</a:t>
            </a:r>
            <a:endParaRPr lang="en-US" smtClean="0"/>
          </a:p>
          <a:p>
            <a:pPr lvl="1"/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3800" y="685800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3800" y="4800600"/>
            <a:ext cx="1371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Wolfram Alpha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Combination of search engine and </a:t>
            </a:r>
            <a:br>
              <a:rPr lang="en-US" smtClean="0"/>
            </a:br>
            <a:r>
              <a:rPr lang="en-US" smtClean="0"/>
              <a:t>automatic almanac</a:t>
            </a:r>
          </a:p>
          <a:p>
            <a:pPr lvl="1"/>
            <a:r>
              <a:rPr lang="en-US" smtClean="0"/>
              <a:t>Pulls information off web &amp; reformats</a:t>
            </a:r>
          </a:p>
          <a:p>
            <a:pPr lvl="1"/>
            <a:r>
              <a:rPr lang="en-US" smtClean="0"/>
              <a:t>Can compute some answers from others</a:t>
            </a:r>
          </a:p>
          <a:p>
            <a:r>
              <a:rPr lang="en-US" smtClean="0"/>
              <a:t>Examples:</a:t>
            </a:r>
          </a:p>
          <a:p>
            <a:pPr lvl="1"/>
            <a:r>
              <a:rPr lang="en-US" smtClean="0"/>
              <a:t>ASCII</a:t>
            </a:r>
          </a:p>
          <a:p>
            <a:pPr lvl="1"/>
            <a:r>
              <a:rPr lang="en-US" smtClean="0"/>
              <a:t>Blood donation</a:t>
            </a:r>
          </a:p>
          <a:p>
            <a:pPr>
              <a:buNone/>
            </a:pPr>
            <a:r>
              <a:rPr lang="en-US" smtClean="0">
                <a:hlinkClick r:id="rId2"/>
              </a:rPr>
              <a:t>http://www.wolframalpha.com/</a:t>
            </a:r>
            <a:endParaRPr lang="en-US"/>
          </a:p>
        </p:txBody>
      </p:sp>
      <p:pic>
        <p:nvPicPr>
          <p:cNvPr id="28674" name="Picture 2" descr="http://theletter.co.uk/images/lc/wolfram_alph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4038600"/>
            <a:ext cx="2476500" cy="2476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Lab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Try out the lab </a:t>
            </a:r>
            <a:r>
              <a:rPr lang="en-US" smtClean="0"/>
              <a:t>on </a:t>
            </a:r>
            <a:r>
              <a:rPr lang="en-US" smtClean="0">
                <a:hlinkClick r:id="rId2"/>
              </a:rPr>
              <a:t>search </a:t>
            </a:r>
            <a:r>
              <a:rPr lang="en-US" smtClean="0">
                <a:hlinkClick r:id="rId2"/>
              </a:rPr>
              <a:t>methods</a:t>
            </a:r>
            <a:endParaRPr lang="en-US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62800" y="4724400"/>
            <a:ext cx="304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/>
              <a:t>H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305800" y="5486400"/>
            <a:ext cx="304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/>
              <a:t>H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305800" y="4419600"/>
            <a:ext cx="304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/>
              <a:t>A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543800" y="5486400"/>
            <a:ext cx="304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/>
              <a:t>A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686800" y="5181600"/>
            <a:ext cx="304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/>
              <a:t> 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543800" y="4419600"/>
            <a:ext cx="304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/>
              <a:t> </a:t>
            </a: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162800" y="5181600"/>
            <a:ext cx="304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/>
              <a:t> 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924800" y="5638800"/>
            <a:ext cx="304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/>
              <a:t> </a:t>
            </a:r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86800" y="4724400"/>
            <a:ext cx="304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/>
              <a:t> </a:t>
            </a: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924800" y="4267200"/>
            <a:ext cx="304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/>
              <a:t> </a:t>
            </a:r>
            <a:endParaRPr lang="en-US"/>
          </a:p>
        </p:txBody>
      </p:sp>
      <p:cxnSp>
        <p:nvCxnSpPr>
          <p:cNvPr id="14" name="Straight Arrow Connector 13"/>
          <p:cNvCxnSpPr>
            <a:stCxn id="4" idx="3"/>
            <a:endCxn id="7" idx="0"/>
          </p:cNvCxnSpPr>
          <p:nvPr/>
        </p:nvCxnSpPr>
        <p:spPr>
          <a:xfrm>
            <a:off x="7467600" y="4909066"/>
            <a:ext cx="228600" cy="577334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4" idx="3"/>
          </p:cNvCxnSpPr>
          <p:nvPr/>
        </p:nvCxnSpPr>
        <p:spPr>
          <a:xfrm flipV="1">
            <a:off x="7467600" y="4724400"/>
            <a:ext cx="838200" cy="184666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5" idx="0"/>
            <a:endCxn id="6" idx="2"/>
          </p:cNvCxnSpPr>
          <p:nvPr/>
        </p:nvCxnSpPr>
        <p:spPr>
          <a:xfrm rot="5400000" flipH="1" flipV="1">
            <a:off x="8109466" y="5137666"/>
            <a:ext cx="697468" cy="1588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>
            <a:off x="7848600" y="5562600"/>
            <a:ext cx="457200" cy="1588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2"/>
            <a:endCxn id="7" idx="0"/>
          </p:cNvCxnSpPr>
          <p:nvPr/>
        </p:nvCxnSpPr>
        <p:spPr>
          <a:xfrm rot="5400000">
            <a:off x="7347466" y="5137666"/>
            <a:ext cx="697468" cy="1588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2" idx="1"/>
            <a:endCxn id="6" idx="2"/>
          </p:cNvCxnSpPr>
          <p:nvPr/>
        </p:nvCxnSpPr>
        <p:spPr>
          <a:xfrm rot="10800000">
            <a:off x="8458200" y="4788932"/>
            <a:ext cx="228600" cy="120134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1" idx="0"/>
            <a:endCxn id="6" idx="2"/>
          </p:cNvCxnSpPr>
          <p:nvPr/>
        </p:nvCxnSpPr>
        <p:spPr>
          <a:xfrm rot="5400000" flipH="1" flipV="1">
            <a:off x="7842766" y="5023366"/>
            <a:ext cx="849868" cy="38100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3" idx="2"/>
          </p:cNvCxnSpPr>
          <p:nvPr/>
        </p:nvCxnSpPr>
        <p:spPr>
          <a:xfrm rot="5400000">
            <a:off x="7461766" y="4870966"/>
            <a:ext cx="849868" cy="38100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0" idx="3"/>
          </p:cNvCxnSpPr>
          <p:nvPr/>
        </p:nvCxnSpPr>
        <p:spPr>
          <a:xfrm flipV="1">
            <a:off x="7467600" y="4724400"/>
            <a:ext cx="838200" cy="641866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8" idx="1"/>
          </p:cNvCxnSpPr>
          <p:nvPr/>
        </p:nvCxnSpPr>
        <p:spPr>
          <a:xfrm rot="10800000" flipV="1">
            <a:off x="7848600" y="5366266"/>
            <a:ext cx="838200" cy="196334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9" idx="2"/>
            <a:endCxn id="11" idx="0"/>
          </p:cNvCxnSpPr>
          <p:nvPr/>
        </p:nvCxnSpPr>
        <p:spPr>
          <a:xfrm rot="16200000" flipH="1">
            <a:off x="7461766" y="5023366"/>
            <a:ext cx="849868" cy="38100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1798</TotalTime>
  <Words>620</Words>
  <Application>Microsoft Office PowerPoint</Application>
  <PresentationFormat>On-screen Show (4:3)</PresentationFormat>
  <Paragraphs>127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Web Search</vt:lpstr>
      <vt:lpstr>Data Collection</vt:lpstr>
      <vt:lpstr>Search Model</vt:lpstr>
      <vt:lpstr>Ranking:  Bag of Words</vt:lpstr>
      <vt:lpstr>Query Augmentation</vt:lpstr>
      <vt:lpstr>Authority-Based Search</vt:lpstr>
      <vt:lpstr>PageRank Algorithm</vt:lpstr>
      <vt:lpstr>Why Newsgroup Spam?</vt:lpstr>
      <vt:lpstr>The nofollow Attribute</vt:lpstr>
      <vt:lpstr>Smart Search</vt:lpstr>
      <vt:lpstr>Search Strategies</vt:lpstr>
      <vt:lpstr>Search Variants</vt:lpstr>
      <vt:lpstr>Wolfram Alpha</vt:lpstr>
      <vt:lpstr>Lab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Search</dc:title>
  <dc:creator>nhowe</dc:creator>
  <cp:lastModifiedBy>SmithD630</cp:lastModifiedBy>
  <cp:revision>48</cp:revision>
  <dcterms:created xsi:type="dcterms:W3CDTF">2010-12-07T14:33:33Z</dcterms:created>
  <dcterms:modified xsi:type="dcterms:W3CDTF">2011-10-24T00:49:05Z</dcterms:modified>
</cp:coreProperties>
</file>