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58" r:id="rId6"/>
    <p:sldId id="262" r:id="rId7"/>
    <p:sldId id="271" r:id="rId8"/>
    <p:sldId id="264" r:id="rId9"/>
    <p:sldId id="263" r:id="rId10"/>
    <p:sldId id="265" r:id="rId11"/>
    <p:sldId id="267" r:id="rId12"/>
    <p:sldId id="266" r:id="rId13"/>
    <p:sldId id="268" r:id="rId14"/>
    <p:sldId id="269" r:id="rId15"/>
    <p:sldId id="272" r:id="rId16"/>
    <p:sldId id="273"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249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CB4290-F47C-4899-BEBF-14BB34C25B7E}" type="datetimeFigureOut">
              <a:rPr lang="en-US" smtClean="0"/>
              <a:pPr/>
              <a:t>14/10/16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CB4290-F47C-4899-BEBF-14BB34C25B7E}" type="datetimeFigureOut">
              <a:rPr lang="en-US" smtClean="0"/>
              <a:pPr/>
              <a:t>14/10/16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CB4290-F47C-4899-BEBF-14BB34C25B7E}" type="datetimeFigureOut">
              <a:rPr lang="en-US" smtClean="0"/>
              <a:pPr/>
              <a:t>14/10/16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CB4290-F47C-4899-BEBF-14BB34C25B7E}" type="datetimeFigureOut">
              <a:rPr lang="en-US" smtClean="0"/>
              <a:pPr/>
              <a:t>14/10/16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CB4290-F47C-4899-BEBF-14BB34C25B7E}" type="datetimeFigureOut">
              <a:rPr lang="en-US" smtClean="0"/>
              <a:pPr/>
              <a:t>14/10/16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CB4290-F47C-4899-BEBF-14BB34C25B7E}" type="datetimeFigureOut">
              <a:rPr lang="en-US" smtClean="0"/>
              <a:pPr/>
              <a:t>14/10/16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CB4290-F47C-4899-BEBF-14BB34C25B7E}" type="datetimeFigureOut">
              <a:rPr lang="en-US" smtClean="0"/>
              <a:pPr/>
              <a:t>14/10/16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CB4290-F47C-4899-BEBF-14BB34C25B7E}" type="datetimeFigureOut">
              <a:rPr lang="en-US" smtClean="0"/>
              <a:pPr/>
              <a:t>14/10/16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CB4290-F47C-4899-BEBF-14BB34C25B7E}" type="datetimeFigureOut">
              <a:rPr lang="en-US" smtClean="0"/>
              <a:pPr/>
              <a:t>14/10/16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CB4290-F47C-4899-BEBF-14BB34C25B7E}" type="datetimeFigureOut">
              <a:rPr lang="en-US" smtClean="0"/>
              <a:pPr/>
              <a:t>14/10/16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CB4290-F47C-4899-BEBF-14BB34C25B7E}" type="datetimeFigureOut">
              <a:rPr lang="en-US" smtClean="0"/>
              <a:pPr/>
              <a:t>14/10/16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9AE02-B7FC-4E67-9524-E61EDF5E92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CB4290-F47C-4899-BEBF-14BB34C25B7E}" type="datetimeFigureOut">
              <a:rPr lang="en-US" smtClean="0"/>
              <a:pPr/>
              <a:t>14/10/16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49AE02-B7FC-4E67-9524-E61EDF5E92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search?q=debunk+hoaxes" TargetMode="External"/><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hyperlink" Target="snopes.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aven.smith.edu/~nhowe/teaching/csc102/Labs/hoaxes.html" TargetMode="External"/><Relationship Id="rId3" Type="http://schemas.openxmlformats.org/officeDocument/2006/relationships/image" Target="../media/image10.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wmf"/><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wmf"/><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wmf"/><Relationship Id="rId3"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Personal Safety Online</a:t>
            </a:r>
            <a:endParaRPr lang="en-US"/>
          </a:p>
        </p:txBody>
      </p:sp>
      <p:sp>
        <p:nvSpPr>
          <p:cNvPr id="3" name="Subtitle 2"/>
          <p:cNvSpPr>
            <a:spLocks noGrp="1"/>
          </p:cNvSpPr>
          <p:nvPr>
            <p:ph type="subTitle" idx="1"/>
          </p:nvPr>
        </p:nvSpPr>
        <p:spPr/>
        <p:txBody>
          <a:bodyPr/>
          <a:lstStyle/>
          <a:p>
            <a:r>
              <a:rPr lang="en-US" smtClean="0"/>
              <a:t>CSC 102 Lecture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Nuisance Email</a:t>
            </a:r>
            <a:endParaRPr lang="en-US"/>
          </a:p>
        </p:txBody>
      </p:sp>
      <p:pic>
        <p:nvPicPr>
          <p:cNvPr id="4" name="Picture 2"/>
          <p:cNvPicPr>
            <a:picLocks noChangeAspect="1" noChangeArrowheads="1"/>
          </p:cNvPicPr>
          <p:nvPr/>
        </p:nvPicPr>
        <p:blipFill>
          <a:blip r:embed="rId2" cstate="print"/>
          <a:srcRect/>
          <a:stretch>
            <a:fillRect/>
          </a:stretch>
        </p:blipFill>
        <p:spPr bwMode="auto">
          <a:xfrm>
            <a:off x="1295400" y="1447800"/>
            <a:ext cx="2314575" cy="1971675"/>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6096000" y="1676400"/>
            <a:ext cx="1914525" cy="238125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6172200" y="4114800"/>
            <a:ext cx="2009775" cy="2276475"/>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914401" y="4114800"/>
            <a:ext cx="1759148" cy="2286000"/>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3352800" y="4572000"/>
            <a:ext cx="2495550" cy="1838325"/>
          </a:xfrm>
          <a:prstGeom prst="rect">
            <a:avLst/>
          </a:prstGeom>
          <a:noFill/>
          <a:ln w="9525">
            <a:noFill/>
            <a:miter lim="800000"/>
            <a:headEnd/>
            <a:tailEnd/>
          </a:ln>
        </p:spPr>
      </p:pic>
      <p:sp>
        <p:nvSpPr>
          <p:cNvPr id="9" name="TextBox 8"/>
          <p:cNvSpPr txBox="1"/>
          <p:nvPr/>
        </p:nvSpPr>
        <p:spPr>
          <a:xfrm>
            <a:off x="3581400" y="1828800"/>
            <a:ext cx="1228221" cy="646331"/>
          </a:xfrm>
          <a:prstGeom prst="rect">
            <a:avLst/>
          </a:prstGeom>
          <a:noFill/>
        </p:spPr>
        <p:txBody>
          <a:bodyPr wrap="none" rtlCol="0">
            <a:spAutoFit/>
          </a:bodyPr>
          <a:lstStyle/>
          <a:p>
            <a:r>
              <a:rPr lang="en-US" sz="3600" smtClean="0"/>
              <a:t>Spam</a:t>
            </a:r>
            <a:endParaRPr lang="en-US" sz="3600"/>
          </a:p>
        </p:txBody>
      </p:sp>
      <p:sp>
        <p:nvSpPr>
          <p:cNvPr id="11" name="TextBox 10"/>
          <p:cNvSpPr txBox="1"/>
          <p:nvPr/>
        </p:nvSpPr>
        <p:spPr>
          <a:xfrm>
            <a:off x="2971800" y="3886200"/>
            <a:ext cx="2982868" cy="646331"/>
          </a:xfrm>
          <a:prstGeom prst="rect">
            <a:avLst/>
          </a:prstGeom>
          <a:noFill/>
        </p:spPr>
        <p:txBody>
          <a:bodyPr wrap="none" rtlCol="0">
            <a:spAutoFit/>
          </a:bodyPr>
          <a:lstStyle/>
          <a:p>
            <a:r>
              <a:rPr lang="en-US" sz="3600" smtClean="0"/>
              <a:t>Urban Legends</a:t>
            </a:r>
            <a:endParaRPr lang="en-US" sz="3600"/>
          </a:p>
        </p:txBody>
      </p:sp>
      <p:sp>
        <p:nvSpPr>
          <p:cNvPr id="12" name="TextBox 11"/>
          <p:cNvSpPr txBox="1"/>
          <p:nvPr/>
        </p:nvSpPr>
        <p:spPr>
          <a:xfrm>
            <a:off x="4343400" y="2667000"/>
            <a:ext cx="2044149" cy="646331"/>
          </a:xfrm>
          <a:prstGeom prst="rect">
            <a:avLst/>
          </a:prstGeom>
          <a:noFill/>
        </p:spPr>
        <p:txBody>
          <a:bodyPr wrap="none" rtlCol="0">
            <a:spAutoFit/>
          </a:bodyPr>
          <a:lstStyle/>
          <a:p>
            <a:r>
              <a:rPr lang="en-US" sz="3600" smtClean="0"/>
              <a:t>Chainmail</a:t>
            </a:r>
            <a:endParaRPr lang="en-US" sz="3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Chainmail</a:t>
            </a:r>
            <a:endParaRPr lang="en-US"/>
          </a:p>
        </p:txBody>
      </p:sp>
      <p:sp>
        <p:nvSpPr>
          <p:cNvPr id="3" name="Content Placeholder 2"/>
          <p:cNvSpPr>
            <a:spLocks noGrp="1"/>
          </p:cNvSpPr>
          <p:nvPr>
            <p:ph idx="1"/>
          </p:nvPr>
        </p:nvSpPr>
        <p:spPr/>
        <p:txBody>
          <a:bodyPr>
            <a:normAutofit lnSpcReduction="10000"/>
          </a:bodyPr>
          <a:lstStyle/>
          <a:p>
            <a:r>
              <a:rPr lang="en-US" smtClean="0"/>
              <a:t>Urges you to forward on to multiple recipients</a:t>
            </a:r>
          </a:p>
          <a:p>
            <a:pPr lvl="1"/>
            <a:r>
              <a:rPr lang="en-US" smtClean="0"/>
              <a:t>May offer riches</a:t>
            </a:r>
          </a:p>
          <a:p>
            <a:pPr lvl="1"/>
            <a:r>
              <a:rPr lang="en-US" smtClean="0"/>
              <a:t>May threaten dire bad luck</a:t>
            </a:r>
          </a:p>
          <a:p>
            <a:pPr lvl="1"/>
            <a:r>
              <a:rPr lang="en-US" smtClean="0"/>
              <a:t>May make sentimental appeal</a:t>
            </a:r>
          </a:p>
          <a:p>
            <a:r>
              <a:rPr lang="en-US" smtClean="0"/>
              <a:t>Some add name to list / ask for reply back</a:t>
            </a:r>
          </a:p>
          <a:p>
            <a:r>
              <a:rPr lang="en-US" smtClean="0"/>
              <a:t>Disallowed under Smith’s computer policy</a:t>
            </a:r>
          </a:p>
          <a:p>
            <a:r>
              <a:rPr lang="en-US" smtClean="0"/>
              <a:t>Why is it a problem?</a:t>
            </a:r>
          </a:p>
          <a:p>
            <a:pPr lvl="1"/>
            <a:r>
              <a:rPr lang="en-US" smtClean="0"/>
              <a:t>Exponential growth</a:t>
            </a:r>
          </a:p>
          <a:p>
            <a:pPr lvl="1"/>
            <a:r>
              <a:rPr lang="en-US" smtClean="0"/>
              <a:t>Mill Cove School:  150 replies/hr after 9 days</a:t>
            </a:r>
            <a:endParaRPr lang="en-US"/>
          </a:p>
        </p:txBody>
      </p:sp>
      <p:pic>
        <p:nvPicPr>
          <p:cNvPr id="3074" name="Picture 2"/>
          <p:cNvPicPr>
            <a:picLocks noChangeAspect="1" noChangeArrowheads="1"/>
          </p:cNvPicPr>
          <p:nvPr/>
        </p:nvPicPr>
        <p:blipFill>
          <a:blip r:embed="rId2" cstate="print"/>
          <a:srcRect/>
          <a:stretch>
            <a:fillRect/>
          </a:stretch>
        </p:blipFill>
        <p:spPr bwMode="auto">
          <a:xfrm>
            <a:off x="6096000" y="228600"/>
            <a:ext cx="1303475" cy="1219199"/>
          </a:xfrm>
          <a:prstGeom prst="rect">
            <a:avLst/>
          </a:prstGeom>
          <a:noFill/>
          <a:ln w="9525">
            <a:noFill/>
            <a:miter lim="800000"/>
            <a:headEnd/>
            <a:tailEnd/>
          </a:ln>
        </p:spPr>
      </p:pic>
      <p:sp>
        <p:nvSpPr>
          <p:cNvPr id="7" name="Freeform 6"/>
          <p:cNvSpPr/>
          <p:nvPr/>
        </p:nvSpPr>
        <p:spPr>
          <a:xfrm>
            <a:off x="6023728" y="0"/>
            <a:ext cx="2828041" cy="6622330"/>
          </a:xfrm>
          <a:custGeom>
            <a:avLst/>
            <a:gdLst>
              <a:gd name="connsiteX0" fmla="*/ 0 w 2828041"/>
              <a:gd name="connsiteY0" fmla="*/ 6721312 h 6735452"/>
              <a:gd name="connsiteX1" fmla="*/ 1121790 w 2828041"/>
              <a:gd name="connsiteY1" fmla="*/ 6579910 h 6735452"/>
              <a:gd name="connsiteX2" fmla="*/ 2026763 w 2828041"/>
              <a:gd name="connsiteY2" fmla="*/ 5788058 h 6735452"/>
              <a:gd name="connsiteX3" fmla="*/ 2507530 w 2828041"/>
              <a:gd name="connsiteY3" fmla="*/ 4421171 h 6735452"/>
              <a:gd name="connsiteX4" fmla="*/ 2733773 w 2828041"/>
              <a:gd name="connsiteY4" fmla="*/ 1894788 h 6735452"/>
              <a:gd name="connsiteX5" fmla="*/ 2828041 w 2828041"/>
              <a:gd name="connsiteY5" fmla="*/ 0 h 673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8041" h="6735452">
                <a:moveTo>
                  <a:pt x="0" y="6721312"/>
                </a:moveTo>
                <a:cubicBezTo>
                  <a:pt x="391998" y="6728382"/>
                  <a:pt x="783996" y="6735452"/>
                  <a:pt x="1121790" y="6579910"/>
                </a:cubicBezTo>
                <a:cubicBezTo>
                  <a:pt x="1459584" y="6424368"/>
                  <a:pt x="1795806" y="6147848"/>
                  <a:pt x="2026763" y="5788058"/>
                </a:cubicBezTo>
                <a:cubicBezTo>
                  <a:pt x="2257720" y="5428268"/>
                  <a:pt x="2389695" y="5070049"/>
                  <a:pt x="2507530" y="4421171"/>
                </a:cubicBezTo>
                <a:cubicBezTo>
                  <a:pt x="2625365" y="3772293"/>
                  <a:pt x="2680355" y="2631650"/>
                  <a:pt x="2733773" y="1894788"/>
                </a:cubicBezTo>
                <a:cubicBezTo>
                  <a:pt x="2787191" y="1157926"/>
                  <a:pt x="2828041" y="0"/>
                  <a:pt x="2828041" y="0"/>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Urban Legends</a:t>
            </a:r>
            <a:endParaRPr lang="en-US"/>
          </a:p>
        </p:txBody>
      </p:sp>
      <p:sp>
        <p:nvSpPr>
          <p:cNvPr id="3" name="Content Placeholder 2"/>
          <p:cNvSpPr>
            <a:spLocks noGrp="1"/>
          </p:cNvSpPr>
          <p:nvPr>
            <p:ph idx="1"/>
          </p:nvPr>
        </p:nvSpPr>
        <p:spPr/>
        <p:txBody>
          <a:bodyPr/>
          <a:lstStyle/>
          <a:p>
            <a:r>
              <a:rPr lang="en-US" smtClean="0"/>
              <a:t>Usually feature a catchy/quirky story</a:t>
            </a:r>
          </a:p>
          <a:p>
            <a:pPr lvl="1"/>
            <a:r>
              <a:rPr lang="en-US" smtClean="0"/>
              <a:t>May make fantastic claims</a:t>
            </a:r>
          </a:p>
          <a:p>
            <a:pPr lvl="1"/>
            <a:r>
              <a:rPr lang="en-US" smtClean="0"/>
              <a:t>May appeal to some authority to claim veracity</a:t>
            </a:r>
          </a:p>
          <a:p>
            <a:pPr lvl="2">
              <a:buNone/>
            </a:pPr>
            <a:r>
              <a:rPr lang="en-US" smtClean="0"/>
              <a:t>“I didn’t believe it at first, but Bill Gates confirmed it.”</a:t>
            </a:r>
          </a:p>
          <a:p>
            <a:r>
              <a:rPr lang="en-US" smtClean="0"/>
              <a:t>Spread misinformation</a:t>
            </a:r>
          </a:p>
          <a:p>
            <a:pPr lvl="1"/>
            <a:r>
              <a:rPr lang="en-US" smtClean="0"/>
              <a:t>No overt harm</a:t>
            </a:r>
          </a:p>
          <a:p>
            <a:pPr lvl="1"/>
            <a:r>
              <a:rPr lang="en-US" smtClean="0"/>
              <a:t>Waste time, abuse public trust</a:t>
            </a:r>
          </a:p>
          <a:p>
            <a:r>
              <a:rPr lang="en-US" smtClean="0"/>
              <a:t>Debunking:  </a:t>
            </a:r>
            <a:r>
              <a:rPr lang="en-US" smtClean="0">
                <a:hlinkClick r:id="rId2" action="ppaction://hlinkfile"/>
              </a:rPr>
              <a:t>snopes.com</a:t>
            </a:r>
            <a:r>
              <a:rPr lang="en-US" smtClean="0"/>
              <a:t>, </a:t>
            </a:r>
            <a:r>
              <a:rPr lang="en-US" smtClean="0">
                <a:hlinkClick r:id="rId3"/>
              </a:rPr>
              <a:t>others</a:t>
            </a:r>
            <a:endParaRPr lang="en-US"/>
          </a:p>
        </p:txBody>
      </p:sp>
      <p:pic>
        <p:nvPicPr>
          <p:cNvPr id="4099" name="Picture 3" descr="C:\Users\nhowe\AppData\Local\Microsoft\Windows\Temporary Internet Files\Content.IE5\VEC5BT1L\MC900438403[1].jpg"/>
          <p:cNvPicPr>
            <a:picLocks noChangeAspect="1" noChangeArrowheads="1"/>
          </p:cNvPicPr>
          <p:nvPr/>
        </p:nvPicPr>
        <p:blipFill>
          <a:blip r:embed="rId4" cstate="print"/>
          <a:srcRect/>
          <a:stretch>
            <a:fillRect/>
          </a:stretch>
        </p:blipFill>
        <p:spPr bwMode="auto">
          <a:xfrm>
            <a:off x="6842614" y="3733800"/>
            <a:ext cx="1938673" cy="2895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Phishing</a:t>
            </a:r>
            <a:endParaRPr lang="en-US"/>
          </a:p>
        </p:txBody>
      </p:sp>
      <p:sp>
        <p:nvSpPr>
          <p:cNvPr id="3" name="Content Placeholder 2"/>
          <p:cNvSpPr>
            <a:spLocks noGrp="1"/>
          </p:cNvSpPr>
          <p:nvPr>
            <p:ph idx="1"/>
          </p:nvPr>
        </p:nvSpPr>
        <p:spPr/>
        <p:txBody>
          <a:bodyPr>
            <a:normAutofit lnSpcReduction="10000"/>
          </a:bodyPr>
          <a:lstStyle/>
          <a:p>
            <a:r>
              <a:rPr lang="en-US" smtClean="0"/>
              <a:t>Attempt to gain personal information via electronic fraud (e.g., email)</a:t>
            </a:r>
          </a:p>
          <a:p>
            <a:pPr lvl="1"/>
            <a:r>
              <a:rPr lang="en-US" smtClean="0"/>
              <a:t>Identity theft is goal</a:t>
            </a:r>
          </a:p>
          <a:p>
            <a:pPr lvl="1"/>
            <a:r>
              <a:rPr lang="en-US" b="1" smtClean="0"/>
              <a:t>Social engineering</a:t>
            </a:r>
            <a:r>
              <a:rPr lang="en-US" smtClean="0"/>
              <a:t>:  fool user into trust</a:t>
            </a:r>
          </a:p>
          <a:p>
            <a:pPr lvl="1"/>
            <a:r>
              <a:rPr lang="en-US" smtClean="0"/>
              <a:t>Prompt immediate action (</a:t>
            </a:r>
            <a:r>
              <a:rPr lang="en-US" i="1" smtClean="0"/>
              <a:t>account to be closed!</a:t>
            </a:r>
            <a:r>
              <a:rPr lang="en-US" smtClean="0"/>
              <a:t>)</a:t>
            </a:r>
          </a:p>
          <a:p>
            <a:r>
              <a:rPr lang="en-US" b="1" smtClean="0"/>
              <a:t>Spear phishing</a:t>
            </a:r>
            <a:r>
              <a:rPr lang="en-US" smtClean="0"/>
              <a:t>:  Email can include personalized details to make is seem real</a:t>
            </a:r>
          </a:p>
          <a:p>
            <a:r>
              <a:rPr lang="en-US" b="1" smtClean="0"/>
              <a:t>Reloading</a:t>
            </a:r>
            <a:r>
              <a:rPr lang="en-US" smtClean="0"/>
              <a:t> scam:  try to sting victims twice</a:t>
            </a:r>
          </a:p>
          <a:p>
            <a:r>
              <a:rPr lang="en-US" smtClean="0"/>
              <a:t>May link to fake web site (</a:t>
            </a:r>
            <a:r>
              <a:rPr lang="en-US" b="1" smtClean="0"/>
              <a:t>pharming</a:t>
            </a:r>
            <a:r>
              <a:rPr lang="en-US" smtClean="0"/>
              <a:t>)</a:t>
            </a:r>
          </a:p>
          <a:p>
            <a:endParaRPr lang="en-US"/>
          </a:p>
        </p:txBody>
      </p:sp>
      <p:pic>
        <p:nvPicPr>
          <p:cNvPr id="1026" name="Picture 2" descr="C:\Users\nhowe\AppData\Local\Microsoft\Windows\Temporary Internet Files\Content.IE5\SNZFC3GZ\MC900331012[1].wmf"/>
          <p:cNvPicPr>
            <a:picLocks noChangeAspect="1" noChangeArrowheads="1"/>
          </p:cNvPicPr>
          <p:nvPr/>
        </p:nvPicPr>
        <p:blipFill>
          <a:blip r:embed="rId2" cstate="print"/>
          <a:srcRect/>
          <a:stretch>
            <a:fillRect/>
          </a:stretch>
        </p:blipFill>
        <p:spPr bwMode="auto">
          <a:xfrm>
            <a:off x="7467600" y="152400"/>
            <a:ext cx="1459117" cy="181522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172200" cy="1143000"/>
          </a:xfrm>
        </p:spPr>
        <p:txBody>
          <a:bodyPr/>
          <a:lstStyle/>
          <a:p>
            <a:r>
              <a:rPr lang="en-US" smtClean="0"/>
              <a:t>Nigerian/419 Fraud</a:t>
            </a:r>
            <a:endParaRPr lang="en-US"/>
          </a:p>
        </p:txBody>
      </p:sp>
      <p:sp>
        <p:nvSpPr>
          <p:cNvPr id="3" name="Content Placeholder 2"/>
          <p:cNvSpPr>
            <a:spLocks noGrp="1"/>
          </p:cNvSpPr>
          <p:nvPr>
            <p:ph idx="1"/>
          </p:nvPr>
        </p:nvSpPr>
        <p:spPr/>
        <p:txBody>
          <a:bodyPr/>
          <a:lstStyle/>
          <a:p>
            <a:r>
              <a:rPr lang="en-US" smtClean="0"/>
              <a:t>Particular category of phishing</a:t>
            </a:r>
          </a:p>
          <a:p>
            <a:pPr lvl="1"/>
            <a:r>
              <a:rPr lang="en-US" smtClean="0"/>
              <a:t>Allegedly started by Nigerian university students</a:t>
            </a:r>
          </a:p>
          <a:p>
            <a:pPr lvl="1"/>
            <a:r>
              <a:rPr lang="en-US" smtClean="0"/>
              <a:t>Article 419 of Nigerian law governs fraud</a:t>
            </a:r>
          </a:p>
        </p:txBody>
      </p:sp>
      <p:pic>
        <p:nvPicPr>
          <p:cNvPr id="5122" name="Picture 2" descr="C:\Users\nhowe\AppData\Local\Microsoft\Windows\Temporary Internet Files\Content.IE5\LKJ0GEWQ\MC900101186[1].wmf"/>
          <p:cNvPicPr>
            <a:picLocks noChangeAspect="1" noChangeArrowheads="1"/>
          </p:cNvPicPr>
          <p:nvPr/>
        </p:nvPicPr>
        <p:blipFill>
          <a:blip r:embed="rId2" cstate="print"/>
          <a:srcRect/>
          <a:stretch>
            <a:fillRect/>
          </a:stretch>
        </p:blipFill>
        <p:spPr bwMode="auto">
          <a:xfrm>
            <a:off x="6591866" y="152401"/>
            <a:ext cx="2423121" cy="1904999"/>
          </a:xfrm>
          <a:prstGeom prst="rect">
            <a:avLst/>
          </a:prstGeom>
          <a:noFill/>
        </p:spPr>
      </p:pic>
      <p:sp>
        <p:nvSpPr>
          <p:cNvPr id="6" name="TextBox 5"/>
          <p:cNvSpPr txBox="1"/>
          <p:nvPr/>
        </p:nvSpPr>
        <p:spPr>
          <a:xfrm>
            <a:off x="304800" y="4041844"/>
            <a:ext cx="4158511" cy="5632311"/>
          </a:xfrm>
          <a:prstGeom prst="rect">
            <a:avLst/>
          </a:prstGeom>
          <a:solidFill>
            <a:srgbClr val="FFFFCC"/>
          </a:solidFill>
          <a:ln>
            <a:solidFill>
              <a:srgbClr val="FFCC66"/>
            </a:solidFill>
          </a:ln>
        </p:spPr>
        <p:txBody>
          <a:bodyPr wrap="none" rtlCol="0">
            <a:spAutoFit/>
          </a:bodyPr>
          <a:lstStyle/>
          <a:p>
            <a:r>
              <a:rPr lang="en-US" sz="1000"/>
              <a:t>Good day, </a:t>
            </a:r>
          </a:p>
          <a:p>
            <a:endParaRPr lang="en-US" sz="1000"/>
          </a:p>
          <a:p>
            <a:r>
              <a:rPr lang="en-US" sz="1000"/>
              <a:t>This department of Credit Suisse Cie SA was instructed to remit the total</a:t>
            </a:r>
          </a:p>
          <a:p>
            <a:r>
              <a:rPr lang="en-US" sz="1000"/>
              <a:t>contract sum of ,000,000.00 on your behalf as your payment hold by African</a:t>
            </a:r>
          </a:p>
          <a:p>
            <a:r>
              <a:rPr lang="en-US" sz="1000"/>
              <a:t>Union.</a:t>
            </a:r>
          </a:p>
          <a:p>
            <a:endParaRPr lang="en-US" sz="1000"/>
          </a:p>
          <a:p>
            <a:r>
              <a:rPr lang="en-US" sz="1000"/>
              <a:t> The transfer effects immediately as we confirm the following.</a:t>
            </a:r>
          </a:p>
          <a:p>
            <a:r>
              <a:rPr lang="en-US" sz="1000"/>
              <a:t>(i) The receiving bank account information of yours.</a:t>
            </a:r>
          </a:p>
          <a:p>
            <a:endParaRPr lang="en-US" sz="1000"/>
          </a:p>
          <a:p>
            <a:r>
              <a:rPr lang="en-US" sz="1000"/>
              <a:t>(ii) The direct telephone numbers of your account manager who will confirm</a:t>
            </a:r>
          </a:p>
          <a:p>
            <a:r>
              <a:rPr lang="en-US" sz="1000"/>
              <a:t>the receipt of the twelve millions US Dollars in your account.</a:t>
            </a:r>
          </a:p>
          <a:p>
            <a:endParaRPr lang="en-US" sz="1000"/>
          </a:p>
          <a:p>
            <a:r>
              <a:rPr lang="en-US" sz="1000"/>
              <a:t>Lastly, you are advice to make payment of .00 (Ninety-eight dollars) being</a:t>
            </a:r>
          </a:p>
          <a:p>
            <a:r>
              <a:rPr lang="en-US" sz="1000"/>
              <a:t>for transfer assessment/registration receipt to African Union, send the</a:t>
            </a:r>
          </a:p>
          <a:p>
            <a:r>
              <a:rPr lang="en-US" sz="1000"/>
              <a:t>fees via money gram or western union,the receiver's name hereunder:</a:t>
            </a:r>
          </a:p>
          <a:p>
            <a:endParaRPr lang="en-US" sz="1000"/>
          </a:p>
          <a:p>
            <a:r>
              <a:rPr lang="en-US" sz="1000"/>
              <a:t> Receiver's Name: Zecharia Ego-Madu</a:t>
            </a:r>
          </a:p>
          <a:p>
            <a:r>
              <a:rPr lang="en-US" sz="1000"/>
              <a:t> Address: Lagos, Nigeria.</a:t>
            </a:r>
          </a:p>
          <a:p>
            <a:r>
              <a:rPr lang="en-US" sz="1000"/>
              <a:t> Amount: .00</a:t>
            </a:r>
          </a:p>
          <a:p>
            <a:endParaRPr lang="en-US" sz="1000"/>
          </a:p>
          <a:p>
            <a:r>
              <a:rPr lang="en-US" sz="1000"/>
              <a:t>(iii)Forward the payment receipt with the receiving bank account</a:t>
            </a:r>
          </a:p>
          <a:p>
            <a:r>
              <a:rPr lang="en-US" sz="1000"/>
              <a:t>information of yours to us for immediate transfer of your fund. The fund</a:t>
            </a:r>
          </a:p>
          <a:p>
            <a:r>
              <a:rPr lang="en-US" sz="1000"/>
              <a:t>will confirm in your account within two</a:t>
            </a:r>
          </a:p>
          <a:p>
            <a:r>
              <a:rPr lang="en-US" sz="1000"/>
              <a:t>days.</a:t>
            </a:r>
          </a:p>
          <a:p>
            <a:endParaRPr lang="en-US" sz="1000"/>
          </a:p>
          <a:p>
            <a:r>
              <a:rPr lang="en-US" sz="1000"/>
              <a:t>Sincerely.</a:t>
            </a:r>
          </a:p>
          <a:p>
            <a:r>
              <a:rPr lang="en-US" sz="1000"/>
              <a:t>Regards,</a:t>
            </a:r>
          </a:p>
          <a:p>
            <a:endParaRPr lang="en-US" sz="1000"/>
          </a:p>
          <a:p>
            <a:r>
              <a:rPr lang="en-US" sz="1000"/>
              <a:t>Brady W. Dougan</a:t>
            </a:r>
          </a:p>
          <a:p>
            <a:r>
              <a:rPr lang="en-US" sz="1000"/>
              <a:t>Director</a:t>
            </a:r>
          </a:p>
          <a:p>
            <a:r>
              <a:rPr lang="en-US" sz="1000"/>
              <a:t>Credit Suisse Cie SA</a:t>
            </a:r>
          </a:p>
          <a:p>
            <a:r>
              <a:rPr lang="en-US" sz="1000"/>
              <a:t>Paradeplatz 8</a:t>
            </a:r>
          </a:p>
          <a:p>
            <a:r>
              <a:rPr lang="en-US" sz="1000"/>
              <a:t>8070 Zurich,</a:t>
            </a:r>
          </a:p>
          <a:p>
            <a:r>
              <a:rPr lang="en-US" sz="1000"/>
              <a:t>Switzerland</a:t>
            </a:r>
          </a:p>
          <a:p>
            <a:r>
              <a:rPr lang="en-US" sz="1000"/>
              <a:t> </a:t>
            </a:r>
          </a:p>
          <a:p>
            <a:endParaRPr lang="en-US" sz="1000"/>
          </a:p>
        </p:txBody>
      </p:sp>
      <p:sp>
        <p:nvSpPr>
          <p:cNvPr id="7" name="TextBox 6"/>
          <p:cNvSpPr txBox="1"/>
          <p:nvPr/>
        </p:nvSpPr>
        <p:spPr>
          <a:xfrm rot="21263600">
            <a:off x="1157183" y="3675007"/>
            <a:ext cx="3498741" cy="461665"/>
          </a:xfrm>
          <a:prstGeom prst="rect">
            <a:avLst/>
          </a:prstGeom>
          <a:solidFill>
            <a:srgbClr val="FFFFCC"/>
          </a:solidFill>
          <a:ln>
            <a:solidFill>
              <a:srgbClr val="FFCC66"/>
            </a:solidFill>
          </a:ln>
        </p:spPr>
        <p:txBody>
          <a:bodyPr wrap="square" rtlCol="0">
            <a:spAutoFit/>
          </a:bodyPr>
          <a:lstStyle/>
          <a:p>
            <a:r>
              <a:rPr lang="en-US" sz="1200"/>
              <a:t>Business proposal of $22.4m for you.Reply back to (</a:t>
            </a:r>
            <a:r>
              <a:rPr lang="en-US" sz="1200" u="sng"/>
              <a:t>jpoon818hk@yahoo.cn) if you are interested</a:t>
            </a:r>
            <a:endParaRPr lang="en-US" sz="1200"/>
          </a:p>
        </p:txBody>
      </p:sp>
      <p:sp>
        <p:nvSpPr>
          <p:cNvPr id="5" name="TextBox 4"/>
          <p:cNvSpPr txBox="1"/>
          <p:nvPr/>
        </p:nvSpPr>
        <p:spPr>
          <a:xfrm rot="673778">
            <a:off x="4329830" y="3801785"/>
            <a:ext cx="4953000" cy="3477875"/>
          </a:xfrm>
          <a:prstGeom prst="rect">
            <a:avLst/>
          </a:prstGeom>
          <a:solidFill>
            <a:srgbClr val="FFFFCC"/>
          </a:solidFill>
          <a:ln>
            <a:solidFill>
              <a:srgbClr val="FFCC66"/>
            </a:solidFill>
          </a:ln>
        </p:spPr>
        <p:txBody>
          <a:bodyPr wrap="square" rtlCol="0">
            <a:spAutoFit/>
          </a:bodyPr>
          <a:lstStyle/>
          <a:p>
            <a:r>
              <a:rPr lang="en-US" sz="1100"/>
              <a:t>Hello,</a:t>
            </a:r>
          </a:p>
          <a:p>
            <a:r>
              <a:rPr lang="en-US" sz="1100" smtClean="0"/>
              <a:t>This </a:t>
            </a:r>
            <a:r>
              <a:rPr lang="en-US" sz="1100"/>
              <a:t>is Harry Barnes of the 1st Battalion Scots Guard, but redeployed to Iraq, and at present stationed in Mushirij South West of Basra. I will like to share some very vital information that would bring some good financial returns to us in just a few weeks or days depending on how fast we pursue the matter. </a:t>
            </a:r>
          </a:p>
          <a:p>
            <a:r>
              <a:rPr lang="en-US" sz="1100" smtClean="0"/>
              <a:t>I </a:t>
            </a:r>
            <a:r>
              <a:rPr lang="en-US" sz="1100"/>
              <a:t>am seeking your assistance to evacuate the sum of $12.7m to you,as far as I can be assured that it will be safe in your care until I complete my service here.</a:t>
            </a:r>
          </a:p>
          <a:p>
            <a:r>
              <a:rPr lang="en-US" sz="1100" smtClean="0"/>
              <a:t>This </a:t>
            </a:r>
            <a:r>
              <a:rPr lang="en-US" sz="1100"/>
              <a:t>may not be the best medium to make this kind of contact because of the numerous scam offers transmitted through the Internet, but it is all I have access to for now.</a:t>
            </a:r>
          </a:p>
          <a:p>
            <a:r>
              <a:rPr lang="en-US" sz="1100" smtClean="0"/>
              <a:t>I </a:t>
            </a:r>
            <a:r>
              <a:rPr lang="en-US" sz="1100"/>
              <a:t>will be very grateful if you can give me the opportunity to discuss this matter with you by assuring me that you will not use any part of it against me in anyway, I hope you understand my limitations here. Should you have reasons to reject this  offer,  please destroy this mail as any  leakage will be too  bad for us.</a:t>
            </a:r>
          </a:p>
          <a:p>
            <a:r>
              <a:rPr lang="en-US" sz="1100" smtClean="0"/>
              <a:t>I </a:t>
            </a:r>
            <a:r>
              <a:rPr lang="en-US" sz="1100"/>
              <a:t>will continue with the details when you signify your intention to work with me.</a:t>
            </a:r>
          </a:p>
          <a:p>
            <a:endParaRPr lang="en-US" sz="1100"/>
          </a:p>
          <a:p>
            <a:r>
              <a:rPr lang="en-US" sz="1100"/>
              <a:t>Respectfully</a:t>
            </a:r>
            <a:r>
              <a:rPr lang="en-US" sz="1100" smtClean="0"/>
              <a:t>,</a:t>
            </a:r>
            <a:endParaRPr lang="en-US" sz="1100"/>
          </a:p>
          <a:p>
            <a:r>
              <a:rPr lang="en-US" sz="1100"/>
              <a:t>Harry Barnes</a:t>
            </a:r>
          </a:p>
          <a:p>
            <a:endParaRPr lang="en-US" sz="1100"/>
          </a:p>
          <a:p>
            <a:endParaRPr lang="en-US" sz="110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Game</a:t>
            </a:r>
            <a:endParaRPr lang="en-US"/>
          </a:p>
        </p:txBody>
      </p:sp>
      <p:sp>
        <p:nvSpPr>
          <p:cNvPr id="3" name="Content Placeholder 2"/>
          <p:cNvSpPr>
            <a:spLocks noGrp="1"/>
          </p:cNvSpPr>
          <p:nvPr>
            <p:ph idx="1"/>
          </p:nvPr>
        </p:nvSpPr>
        <p:spPr/>
        <p:txBody>
          <a:bodyPr/>
          <a:lstStyle/>
          <a:p>
            <a:pPr algn="ctr">
              <a:buNone/>
            </a:pPr>
            <a:r>
              <a:rPr lang="en-US" smtClean="0">
                <a:hlinkClick r:id="rId2"/>
              </a:rPr>
              <a:t>Legit, scam, hoax, or spam?</a:t>
            </a:r>
            <a:endParaRPr lang="en-US"/>
          </a:p>
        </p:txBody>
      </p:sp>
      <p:pic>
        <p:nvPicPr>
          <p:cNvPr id="12293" name="Picture 5" descr="C:\Users\nhowe\AppData\Local\Microsoft\Windows\Temporary Internet Files\Content.IE5\SNZFC3GZ\MC900055559[1].wmf"/>
          <p:cNvPicPr>
            <a:picLocks noChangeAspect="1" noChangeArrowheads="1"/>
          </p:cNvPicPr>
          <p:nvPr/>
        </p:nvPicPr>
        <p:blipFill>
          <a:blip r:embed="rId3" cstate="print"/>
          <a:srcRect/>
          <a:stretch>
            <a:fillRect/>
          </a:stretch>
        </p:blipFill>
        <p:spPr bwMode="auto">
          <a:xfrm>
            <a:off x="3352800" y="2819400"/>
            <a:ext cx="2498756" cy="271754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Precautions</a:t>
            </a:r>
            <a:endParaRPr lang="en-US"/>
          </a:p>
        </p:txBody>
      </p:sp>
      <p:sp>
        <p:nvSpPr>
          <p:cNvPr id="3" name="Content Placeholder 2"/>
          <p:cNvSpPr>
            <a:spLocks noGrp="1"/>
          </p:cNvSpPr>
          <p:nvPr>
            <p:ph idx="1"/>
          </p:nvPr>
        </p:nvSpPr>
        <p:spPr>
          <a:xfrm>
            <a:off x="381000" y="1600200"/>
            <a:ext cx="5181600" cy="4525963"/>
          </a:xfrm>
        </p:spPr>
        <p:txBody>
          <a:bodyPr>
            <a:normAutofit fontScale="92500" lnSpcReduction="20000"/>
          </a:bodyPr>
          <a:lstStyle/>
          <a:p>
            <a:r>
              <a:rPr lang="en-US" sz="3000" b="1" smtClean="0"/>
              <a:t>Stop</a:t>
            </a:r>
            <a:r>
              <a:rPr lang="en-US" sz="3000" smtClean="0"/>
              <a:t> and </a:t>
            </a:r>
            <a:r>
              <a:rPr lang="en-US" sz="3000" b="1" smtClean="0"/>
              <a:t>Think</a:t>
            </a:r>
          </a:p>
          <a:p>
            <a:r>
              <a:rPr lang="en-US" sz="3000" smtClean="0"/>
              <a:t>Know policies of company</a:t>
            </a:r>
          </a:p>
          <a:p>
            <a:pPr lvl="1"/>
            <a:r>
              <a:rPr lang="en-US" sz="2600" smtClean="0"/>
              <a:t>Would they contact you by email?</a:t>
            </a:r>
          </a:p>
          <a:p>
            <a:pPr lvl="1"/>
            <a:r>
              <a:rPr lang="en-US" sz="2600" smtClean="0"/>
              <a:t>Do they need the information?</a:t>
            </a:r>
          </a:p>
          <a:p>
            <a:r>
              <a:rPr lang="en-US" sz="3000" smtClean="0"/>
              <a:t>Never give personal information to a web site linked in an email</a:t>
            </a:r>
          </a:p>
          <a:p>
            <a:pPr lvl="1"/>
            <a:r>
              <a:rPr lang="en-US" sz="2600" smtClean="0"/>
              <a:t>Navigate directly to site</a:t>
            </a:r>
          </a:p>
          <a:p>
            <a:pPr lvl="1"/>
            <a:r>
              <a:rPr lang="en-US" sz="2600" smtClean="0"/>
              <a:t>Check certificate in browser</a:t>
            </a:r>
          </a:p>
          <a:p>
            <a:r>
              <a:rPr lang="en-US" smtClean="0"/>
              <a:t>Impersonal = warning sign</a:t>
            </a:r>
          </a:p>
          <a:p>
            <a:r>
              <a:rPr lang="en-US" smtClean="0"/>
              <a:t>When in doubt, follow up by phone or postal mail</a:t>
            </a:r>
            <a:endParaRPr lang="en-US"/>
          </a:p>
        </p:txBody>
      </p:sp>
      <p:pic>
        <p:nvPicPr>
          <p:cNvPr id="4" name="Picture 6"/>
          <p:cNvPicPr>
            <a:picLocks noChangeAspect="1" noChangeArrowheads="1"/>
          </p:cNvPicPr>
          <p:nvPr/>
        </p:nvPicPr>
        <p:blipFill>
          <a:blip r:embed="rId2" cstate="print"/>
          <a:srcRect r="48280" b="14146"/>
          <a:stretch>
            <a:fillRect/>
          </a:stretch>
        </p:blipFill>
        <p:spPr bwMode="auto">
          <a:xfrm>
            <a:off x="5562600" y="1828800"/>
            <a:ext cx="3581400" cy="5029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Pharming</a:t>
            </a:r>
            <a:endParaRPr lang="en-US"/>
          </a:p>
        </p:txBody>
      </p:sp>
      <p:sp>
        <p:nvSpPr>
          <p:cNvPr id="3" name="Content Placeholder 2"/>
          <p:cNvSpPr>
            <a:spLocks noGrp="1"/>
          </p:cNvSpPr>
          <p:nvPr>
            <p:ph idx="1"/>
          </p:nvPr>
        </p:nvSpPr>
        <p:spPr/>
        <p:txBody>
          <a:bodyPr/>
          <a:lstStyle/>
          <a:p>
            <a:r>
              <a:rPr lang="en-US" smtClean="0"/>
              <a:t>Malicious website may masquerade as real</a:t>
            </a:r>
          </a:p>
          <a:p>
            <a:pPr lvl="1"/>
            <a:r>
              <a:rPr lang="en-US" smtClean="0"/>
              <a:t>Goal is to collect account passwords &amp; other info</a:t>
            </a:r>
          </a:p>
          <a:p>
            <a:r>
              <a:rPr lang="en-US" smtClean="0"/>
              <a:t>Many possible mechanisms</a:t>
            </a:r>
          </a:p>
          <a:p>
            <a:pPr lvl="1"/>
            <a:r>
              <a:rPr lang="en-US" smtClean="0"/>
              <a:t>Mistyped URL:  www.bankofamercia.com</a:t>
            </a:r>
          </a:p>
          <a:p>
            <a:pPr lvl="1"/>
            <a:r>
              <a:rPr lang="en-US" smtClean="0"/>
              <a:t>Disguise URL in email link</a:t>
            </a:r>
          </a:p>
          <a:p>
            <a:pPr lvl="1"/>
            <a:r>
              <a:rPr lang="en-US" smtClean="0"/>
              <a:t>Poisoned DNS information</a:t>
            </a:r>
          </a:p>
          <a:p>
            <a:r>
              <a:rPr lang="en-US" smtClean="0"/>
              <a:t>Check site </a:t>
            </a:r>
            <a:r>
              <a:rPr lang="en-US" b="1" smtClean="0"/>
              <a:t>certificates</a:t>
            </a:r>
          </a:p>
          <a:p>
            <a:pPr lvl="1"/>
            <a:r>
              <a:rPr lang="en-US" smtClean="0"/>
              <a:t>Green address bar?</a:t>
            </a:r>
            <a:endParaRPr lang="en-US"/>
          </a:p>
        </p:txBody>
      </p:sp>
      <p:pic>
        <p:nvPicPr>
          <p:cNvPr id="6146" name="Picture 2" descr="C:\Users\nhowe\AppData\Local\Microsoft\Windows\Temporary Internet Files\Content.IE5\LKJ0GEWQ\MC900100444[1].wmf"/>
          <p:cNvPicPr>
            <a:picLocks noChangeAspect="1" noChangeArrowheads="1"/>
          </p:cNvPicPr>
          <p:nvPr/>
        </p:nvPicPr>
        <p:blipFill>
          <a:blip r:embed="rId2" cstate="print"/>
          <a:srcRect/>
          <a:stretch>
            <a:fillRect/>
          </a:stretch>
        </p:blipFill>
        <p:spPr bwMode="auto">
          <a:xfrm>
            <a:off x="4876800" y="3886200"/>
            <a:ext cx="4038600" cy="2762841"/>
          </a:xfrm>
          <a:prstGeom prst="rect">
            <a:avLst/>
          </a:prstGeom>
          <a:noFill/>
        </p:spPr>
      </p:pic>
      <p:pic>
        <p:nvPicPr>
          <p:cNvPr id="1027" name="Picture 3"/>
          <p:cNvPicPr>
            <a:picLocks noChangeAspect="1" noChangeArrowheads="1"/>
          </p:cNvPicPr>
          <p:nvPr/>
        </p:nvPicPr>
        <p:blipFill>
          <a:blip r:embed="rId3" cstate="print"/>
          <a:srcRect l="17595" t="11129" r="29747" b="83855"/>
          <a:stretch>
            <a:fillRect/>
          </a:stretch>
        </p:blipFill>
        <p:spPr bwMode="auto">
          <a:xfrm>
            <a:off x="381000" y="5943600"/>
            <a:ext cx="3962400" cy="3048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Certificates</a:t>
            </a:r>
            <a:endParaRPr lang="en-US"/>
          </a:p>
        </p:txBody>
      </p:sp>
      <p:sp>
        <p:nvSpPr>
          <p:cNvPr id="3" name="Content Placeholder 2"/>
          <p:cNvSpPr>
            <a:spLocks noGrp="1"/>
          </p:cNvSpPr>
          <p:nvPr>
            <p:ph idx="1"/>
          </p:nvPr>
        </p:nvSpPr>
        <p:spPr>
          <a:xfrm>
            <a:off x="457200" y="1600200"/>
            <a:ext cx="8229600" cy="4648200"/>
          </a:xfrm>
        </p:spPr>
        <p:txBody>
          <a:bodyPr>
            <a:normAutofit/>
          </a:bodyPr>
          <a:lstStyle/>
          <a:p>
            <a:pPr marL="342900" lvl="1" indent="-342900">
              <a:buFont typeface="Arial" pitchFamily="34" charset="0"/>
              <a:buChar char="•"/>
            </a:pPr>
            <a:r>
              <a:rPr lang="en-US" sz="3200" smtClean="0"/>
              <a:t>How can a site prove it is legitimate?</a:t>
            </a:r>
          </a:p>
          <a:p>
            <a:pPr lvl="1"/>
            <a:r>
              <a:rPr lang="en-US" smtClean="0"/>
              <a:t>Establishing electronic identity is hard</a:t>
            </a:r>
          </a:p>
          <a:p>
            <a:pPr lvl="1"/>
            <a:r>
              <a:rPr lang="en-US" smtClean="0"/>
              <a:t>Most people don’t care about details</a:t>
            </a:r>
          </a:p>
          <a:p>
            <a:r>
              <a:rPr lang="en-US" smtClean="0"/>
              <a:t>Relies on chain of trust</a:t>
            </a:r>
          </a:p>
          <a:p>
            <a:pPr lvl="1"/>
            <a:r>
              <a:rPr lang="en-US" smtClean="0"/>
              <a:t>Browser trusts Verisign, etc.</a:t>
            </a:r>
          </a:p>
          <a:p>
            <a:pPr lvl="1"/>
            <a:r>
              <a:rPr lang="en-US" smtClean="0"/>
              <a:t>Verisign trusts company</a:t>
            </a:r>
          </a:p>
          <a:p>
            <a:pPr lvl="1"/>
            <a:r>
              <a:rPr lang="en-US" smtClean="0"/>
              <a:t>Issues certificate to confirm</a:t>
            </a:r>
          </a:p>
          <a:p>
            <a:pPr lvl="2"/>
            <a:r>
              <a:rPr lang="en-US" smtClean="0"/>
              <a:t>Customized &amp; encoded</a:t>
            </a:r>
          </a:p>
          <a:p>
            <a:pPr lvl="2"/>
            <a:r>
              <a:rPr lang="en-US" smtClean="0"/>
              <a:t>Unforgeable</a:t>
            </a:r>
            <a:endParaRPr lang="en-US"/>
          </a:p>
        </p:txBody>
      </p:sp>
      <p:pic>
        <p:nvPicPr>
          <p:cNvPr id="7170" name="Picture 2" descr="C:\Users\nhowe\AppData\Local\Microsoft\Windows\Temporary Internet Files\Content.IE5\VEC5BT1L\MC900434832[1].png"/>
          <p:cNvPicPr>
            <a:picLocks noChangeAspect="1" noChangeArrowheads="1"/>
          </p:cNvPicPr>
          <p:nvPr/>
        </p:nvPicPr>
        <p:blipFill>
          <a:blip r:embed="rId2" cstate="print"/>
          <a:srcRect/>
          <a:stretch>
            <a:fillRect/>
          </a:stretch>
        </p:blipFill>
        <p:spPr bwMode="auto">
          <a:xfrm>
            <a:off x="6858000" y="0"/>
            <a:ext cx="2171700" cy="2171700"/>
          </a:xfrm>
          <a:prstGeom prst="rect">
            <a:avLst/>
          </a:prstGeom>
          <a:noFill/>
        </p:spPr>
      </p:pic>
      <p:pic>
        <p:nvPicPr>
          <p:cNvPr id="7171" name="Picture 3"/>
          <p:cNvPicPr>
            <a:picLocks noChangeAspect="1" noChangeArrowheads="1"/>
          </p:cNvPicPr>
          <p:nvPr/>
        </p:nvPicPr>
        <p:blipFill>
          <a:blip r:embed="rId3" cstate="print"/>
          <a:srcRect/>
          <a:stretch>
            <a:fillRect/>
          </a:stretch>
        </p:blipFill>
        <p:spPr bwMode="auto">
          <a:xfrm>
            <a:off x="5410200" y="3429000"/>
            <a:ext cx="3604739" cy="29718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Malware</a:t>
            </a:r>
            <a:endParaRPr lang="en-US"/>
          </a:p>
        </p:txBody>
      </p:sp>
      <p:sp>
        <p:nvSpPr>
          <p:cNvPr id="3" name="Content Placeholder 2"/>
          <p:cNvSpPr>
            <a:spLocks noGrp="1"/>
          </p:cNvSpPr>
          <p:nvPr>
            <p:ph idx="1"/>
          </p:nvPr>
        </p:nvSpPr>
        <p:spPr>
          <a:xfrm>
            <a:off x="457200" y="1600200"/>
            <a:ext cx="8229600" cy="4800600"/>
          </a:xfrm>
        </p:spPr>
        <p:txBody>
          <a:bodyPr/>
          <a:lstStyle/>
          <a:p>
            <a:r>
              <a:rPr lang="en-US" smtClean="0"/>
              <a:t>Fraud is not the only threat online</a:t>
            </a:r>
          </a:p>
          <a:p>
            <a:r>
              <a:rPr lang="en-US" smtClean="0"/>
              <a:t>Hackers can install </a:t>
            </a:r>
            <a:r>
              <a:rPr lang="en-US" b="1" smtClean="0"/>
              <a:t>malware</a:t>
            </a:r>
            <a:r>
              <a:rPr lang="en-US" smtClean="0"/>
              <a:t> on your computer</a:t>
            </a:r>
          </a:p>
          <a:p>
            <a:pPr lvl="1">
              <a:buNone/>
            </a:pPr>
            <a:r>
              <a:rPr lang="en-US" smtClean="0"/>
              <a:t>Malware = </a:t>
            </a:r>
            <a:r>
              <a:rPr lang="en-US" b="1" smtClean="0"/>
              <a:t>mal</a:t>
            </a:r>
            <a:r>
              <a:rPr lang="en-US" smtClean="0"/>
              <a:t>evolent soft</a:t>
            </a:r>
            <a:r>
              <a:rPr lang="en-US" b="1" smtClean="0"/>
              <a:t>ware</a:t>
            </a:r>
          </a:p>
          <a:p>
            <a:r>
              <a:rPr lang="en-US" smtClean="0"/>
              <a:t>Most malware attacks are automatic &amp; facilitated by the victim</a:t>
            </a:r>
          </a:p>
          <a:p>
            <a:pPr lvl="1"/>
            <a:r>
              <a:rPr lang="en-US" smtClean="0"/>
              <a:t>Reasonable precautions prevent most problems</a:t>
            </a:r>
          </a:p>
          <a:p>
            <a:pPr lvl="2"/>
            <a:r>
              <a:rPr lang="en-US" smtClean="0"/>
              <a:t>Keep software up to date</a:t>
            </a:r>
          </a:p>
          <a:p>
            <a:pPr lvl="2"/>
            <a:r>
              <a:rPr lang="en-US" smtClean="0"/>
              <a:t>Avoid simple passwords</a:t>
            </a:r>
          </a:p>
          <a:p>
            <a:pPr lvl="1"/>
            <a:r>
              <a:rPr lang="en-US" smtClean="0"/>
              <a:t>Active hacking normally targeted at big firms</a:t>
            </a:r>
            <a:endParaRPr lang="en-US"/>
          </a:p>
        </p:txBody>
      </p:sp>
      <p:pic>
        <p:nvPicPr>
          <p:cNvPr id="8194" name="Picture 2"/>
          <p:cNvPicPr>
            <a:picLocks noChangeAspect="1" noChangeArrowheads="1"/>
          </p:cNvPicPr>
          <p:nvPr/>
        </p:nvPicPr>
        <p:blipFill>
          <a:blip r:embed="rId2" cstate="print"/>
          <a:srcRect/>
          <a:stretch>
            <a:fillRect/>
          </a:stretch>
        </p:blipFill>
        <p:spPr bwMode="auto">
          <a:xfrm>
            <a:off x="6629400" y="152400"/>
            <a:ext cx="2352675" cy="19431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Malware</a:t>
            </a:r>
            <a:endParaRPr lang="en-US"/>
          </a:p>
        </p:txBody>
      </p:sp>
      <p:sp>
        <p:nvSpPr>
          <p:cNvPr id="3" name="Content Placeholder 2"/>
          <p:cNvSpPr>
            <a:spLocks noGrp="1"/>
          </p:cNvSpPr>
          <p:nvPr>
            <p:ph idx="1"/>
          </p:nvPr>
        </p:nvSpPr>
        <p:spPr/>
        <p:txBody>
          <a:bodyPr>
            <a:normAutofit fontScale="92500" lnSpcReduction="10000"/>
          </a:bodyPr>
          <a:lstStyle/>
          <a:p>
            <a:r>
              <a:rPr lang="en-US" b="1" smtClean="0"/>
              <a:t>Virus</a:t>
            </a:r>
            <a:r>
              <a:rPr lang="en-US" smtClean="0"/>
              <a:t>:  attaches to program and runs with it</a:t>
            </a:r>
          </a:p>
          <a:p>
            <a:r>
              <a:rPr lang="en-US" b="1" smtClean="0"/>
              <a:t>Worm</a:t>
            </a:r>
            <a:r>
              <a:rPr lang="en-US" smtClean="0"/>
              <a:t>:  runs and spreads by itself</a:t>
            </a:r>
          </a:p>
          <a:p>
            <a:r>
              <a:rPr lang="en-US" b="1" smtClean="0"/>
              <a:t>Trojan</a:t>
            </a:r>
            <a:r>
              <a:rPr lang="en-US" smtClean="0"/>
              <a:t>:  seemingly legitimate software that installs malware</a:t>
            </a:r>
          </a:p>
          <a:p>
            <a:r>
              <a:rPr lang="en-US" b="1" smtClean="0"/>
              <a:t>Adware</a:t>
            </a:r>
            <a:r>
              <a:rPr lang="en-US" smtClean="0"/>
              <a:t>:  pops up advertising windows</a:t>
            </a:r>
          </a:p>
          <a:p>
            <a:r>
              <a:rPr lang="en-US" b="1" smtClean="0"/>
              <a:t>Spyware</a:t>
            </a:r>
            <a:r>
              <a:rPr lang="en-US" smtClean="0"/>
              <a:t>:  software that records actions &amp; reads files stored on computer</a:t>
            </a:r>
          </a:p>
          <a:p>
            <a:r>
              <a:rPr lang="en-US" b="1" smtClean="0"/>
              <a:t>Rootkit</a:t>
            </a:r>
            <a:r>
              <a:rPr lang="en-US" smtClean="0"/>
              <a:t>:  gives hacker total                               control over computer</a:t>
            </a:r>
          </a:p>
        </p:txBody>
      </p:sp>
      <p:pic>
        <p:nvPicPr>
          <p:cNvPr id="9218" name="Picture 2"/>
          <p:cNvPicPr>
            <a:picLocks noChangeAspect="1" noChangeArrowheads="1"/>
          </p:cNvPicPr>
          <p:nvPr/>
        </p:nvPicPr>
        <p:blipFill>
          <a:blip r:embed="rId2" cstate="print"/>
          <a:srcRect/>
          <a:stretch>
            <a:fillRect/>
          </a:stretch>
        </p:blipFill>
        <p:spPr bwMode="auto">
          <a:xfrm>
            <a:off x="7315200" y="1"/>
            <a:ext cx="1676400" cy="1676400"/>
          </a:xfrm>
          <a:prstGeom prst="rect">
            <a:avLst/>
          </a:prstGeom>
          <a:noFill/>
          <a:ln w="9525">
            <a:noFill/>
            <a:miter lim="800000"/>
            <a:headEnd/>
            <a:tailEnd/>
          </a:ln>
        </p:spPr>
      </p:pic>
      <p:pic>
        <p:nvPicPr>
          <p:cNvPr id="9220" name="Picture 4" descr="C:\Users\nhowe\AppData\Local\Microsoft\Windows\Temporary Internet Files\Content.IE5\SNZFC3GZ\MC900290361[1].wmf"/>
          <p:cNvPicPr>
            <a:picLocks noChangeAspect="1" noChangeArrowheads="1"/>
          </p:cNvPicPr>
          <p:nvPr/>
        </p:nvPicPr>
        <p:blipFill>
          <a:blip r:embed="rId3" cstate="print"/>
          <a:srcRect/>
          <a:stretch>
            <a:fillRect/>
          </a:stretch>
        </p:blipFill>
        <p:spPr bwMode="auto">
          <a:xfrm>
            <a:off x="7543800" y="2209800"/>
            <a:ext cx="1407814" cy="1398760"/>
          </a:xfrm>
          <a:prstGeom prst="rect">
            <a:avLst/>
          </a:prstGeom>
          <a:noFill/>
        </p:spPr>
      </p:pic>
      <p:pic>
        <p:nvPicPr>
          <p:cNvPr id="9221" name="Picture 5"/>
          <p:cNvPicPr>
            <a:picLocks noChangeAspect="1" noChangeArrowheads="1"/>
          </p:cNvPicPr>
          <p:nvPr/>
        </p:nvPicPr>
        <p:blipFill>
          <a:blip r:embed="rId4" cstate="print"/>
          <a:srcRect/>
          <a:stretch>
            <a:fillRect/>
          </a:stretch>
        </p:blipFill>
        <p:spPr bwMode="auto">
          <a:xfrm>
            <a:off x="5410200" y="4419600"/>
            <a:ext cx="3429000" cy="238349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7010400" y="34528"/>
            <a:ext cx="2133600" cy="1641872"/>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Facts About Malware</a:t>
            </a:r>
            <a:endParaRPr lang="en-US"/>
          </a:p>
        </p:txBody>
      </p:sp>
      <p:sp>
        <p:nvSpPr>
          <p:cNvPr id="3" name="Content Placeholder 2"/>
          <p:cNvSpPr>
            <a:spLocks noGrp="1"/>
          </p:cNvSpPr>
          <p:nvPr>
            <p:ph idx="1"/>
          </p:nvPr>
        </p:nvSpPr>
        <p:spPr/>
        <p:txBody>
          <a:bodyPr>
            <a:normAutofit lnSpcReduction="10000"/>
          </a:bodyPr>
          <a:lstStyle/>
          <a:p>
            <a:r>
              <a:rPr lang="en-US" smtClean="0"/>
              <a:t>Windows primary target (market share!)</a:t>
            </a:r>
          </a:p>
          <a:p>
            <a:pPr lvl="1"/>
            <a:r>
              <a:rPr lang="en-US" smtClean="0"/>
              <a:t>Other platforms not immune, just less prone</a:t>
            </a:r>
          </a:p>
          <a:p>
            <a:r>
              <a:rPr lang="en-US" smtClean="0"/>
              <a:t>New variants constantly developed – why?</a:t>
            </a:r>
          </a:p>
          <a:p>
            <a:pPr lvl="1"/>
            <a:r>
              <a:rPr lang="en-US" smtClean="0"/>
              <a:t>Showing off</a:t>
            </a:r>
          </a:p>
          <a:p>
            <a:pPr lvl="1"/>
            <a:r>
              <a:rPr lang="en-US" smtClean="0"/>
              <a:t>Profit motive</a:t>
            </a:r>
          </a:p>
          <a:p>
            <a:pPr lvl="1"/>
            <a:r>
              <a:rPr lang="en-US" smtClean="0"/>
              <a:t>International sabotage?  </a:t>
            </a:r>
            <a:r>
              <a:rPr lang="en-US" i="1" smtClean="0"/>
              <a:t>Stuxnet virus for industry</a:t>
            </a:r>
          </a:p>
          <a:p>
            <a:r>
              <a:rPr lang="en-US" smtClean="0"/>
              <a:t>Today, criminal activity more likely than prank</a:t>
            </a:r>
          </a:p>
          <a:p>
            <a:pPr lvl="1"/>
            <a:r>
              <a:rPr lang="en-US" smtClean="0"/>
              <a:t>Recruitment for </a:t>
            </a:r>
            <a:r>
              <a:rPr lang="en-US" b="1" smtClean="0"/>
              <a:t>botnets</a:t>
            </a:r>
          </a:p>
          <a:p>
            <a:pPr lvl="1"/>
            <a:r>
              <a:rPr lang="en-US" smtClean="0"/>
              <a:t>Mass collection of credit card numbers, etc.</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lum bright="21000"/>
          </a:blip>
          <a:srcRect/>
          <a:stretch>
            <a:fillRect/>
          </a:stretch>
        </p:blipFill>
        <p:spPr bwMode="auto">
          <a:xfrm>
            <a:off x="7086600" y="912110"/>
            <a:ext cx="2057400" cy="1907289"/>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How Is Malware Installed?</a:t>
            </a:r>
            <a:endParaRPr lang="en-US"/>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smtClean="0"/>
              <a:t>Run email attachment (autoview?)</a:t>
            </a:r>
          </a:p>
          <a:p>
            <a:pPr marL="514350" indent="-514350">
              <a:buFont typeface="+mj-lt"/>
              <a:buAutoNum type="arabicPeriod"/>
            </a:pPr>
            <a:r>
              <a:rPr lang="en-US" smtClean="0"/>
              <a:t>Run downloaded program from internet</a:t>
            </a:r>
          </a:p>
          <a:p>
            <a:pPr marL="914400" lvl="1" indent="-514350"/>
            <a:r>
              <a:rPr lang="en-US" smtClean="0"/>
              <a:t>Some web sites will prompt this</a:t>
            </a:r>
          </a:p>
          <a:p>
            <a:pPr marL="914400" lvl="1" indent="-514350"/>
            <a:r>
              <a:rPr lang="en-US" smtClean="0"/>
              <a:t>Older browsers may allow automatic install</a:t>
            </a:r>
          </a:p>
          <a:p>
            <a:pPr marL="514350" indent="-514350">
              <a:buFont typeface="+mj-lt"/>
              <a:buAutoNum type="arabicPeriod"/>
            </a:pPr>
            <a:r>
              <a:rPr lang="en-US" smtClean="0"/>
              <a:t>External installation via operating system or browser vulnerability</a:t>
            </a:r>
          </a:p>
          <a:p>
            <a:pPr marL="914400" lvl="1" indent="-514350"/>
            <a:r>
              <a:rPr lang="en-US" smtClean="0"/>
              <a:t>Hackers analyze Microsoft patches</a:t>
            </a:r>
          </a:p>
          <a:p>
            <a:pPr marL="914400" lvl="1" indent="-514350"/>
            <a:r>
              <a:rPr lang="en-US" smtClean="0"/>
              <a:t>Known attack modes included in hacker tools</a:t>
            </a:r>
          </a:p>
          <a:p>
            <a:pPr marL="514350" indent="-514350">
              <a:buFont typeface="+mj-lt"/>
              <a:buAutoNum type="arabicPeriod"/>
            </a:pPr>
            <a:r>
              <a:rPr lang="en-US" smtClean="0"/>
              <a:t>Connect to infected hardware (USB stick)</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Email Attachments</a:t>
            </a:r>
            <a:endParaRPr lang="en-US"/>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smtClean="0"/>
              <a:t>Distinction between types of attachments</a:t>
            </a:r>
          </a:p>
          <a:p>
            <a:pPr lvl="1"/>
            <a:r>
              <a:rPr lang="en-US" b="1" smtClean="0"/>
              <a:t>Running an unknown program</a:t>
            </a:r>
            <a:r>
              <a:rPr lang="en-US" smtClean="0"/>
              <a:t> is unsafe</a:t>
            </a:r>
          </a:p>
          <a:p>
            <a:pPr lvl="1"/>
            <a:r>
              <a:rPr lang="en-US" b="1" smtClean="0"/>
              <a:t>Viewing data</a:t>
            </a:r>
            <a:r>
              <a:rPr lang="en-US" smtClean="0"/>
              <a:t> is safe (</a:t>
            </a:r>
            <a:r>
              <a:rPr lang="en-US" u="sng" smtClean="0"/>
              <a:t>trusted</a:t>
            </a:r>
            <a:r>
              <a:rPr lang="en-US" smtClean="0"/>
              <a:t> program displays)</a:t>
            </a:r>
          </a:p>
          <a:p>
            <a:r>
              <a:rPr lang="en-US" smtClean="0"/>
              <a:t>Sometimes hard to tell the difference</a:t>
            </a:r>
          </a:p>
          <a:p>
            <a:pPr lvl="1"/>
            <a:r>
              <a:rPr lang="en-US" smtClean="0"/>
              <a:t>Executables, shell/batch files, Visual Basic all bad</a:t>
            </a:r>
          </a:p>
          <a:p>
            <a:pPr lvl="1"/>
            <a:r>
              <a:rPr lang="en-US" smtClean="0"/>
              <a:t>Images, sounds, videos, text files should be safe</a:t>
            </a:r>
          </a:p>
          <a:p>
            <a:pPr lvl="1"/>
            <a:r>
              <a:rPr lang="en-US" smtClean="0"/>
              <a:t>MS Office files with macros not safe</a:t>
            </a:r>
          </a:p>
          <a:p>
            <a:pPr lvl="1"/>
            <a:r>
              <a:rPr lang="en-US" smtClean="0"/>
              <a:t>Web sites </a:t>
            </a:r>
            <a:r>
              <a:rPr lang="en-US" i="1" smtClean="0"/>
              <a:t>probably</a:t>
            </a:r>
            <a:r>
              <a:rPr lang="en-US" smtClean="0"/>
              <a:t> safe if browser up to date</a:t>
            </a:r>
          </a:p>
          <a:p>
            <a:r>
              <a:rPr lang="en-US" smtClean="0"/>
              <a:t>HTML-formatted email may disguise file type!</a:t>
            </a:r>
          </a:p>
          <a:p>
            <a:r>
              <a:rPr lang="en-US" smtClean="0"/>
              <a:t>Hidden file extensions may also confuse</a:t>
            </a:r>
            <a:endParaRPr lang="en-US"/>
          </a:p>
        </p:txBody>
      </p:sp>
      <p:pic>
        <p:nvPicPr>
          <p:cNvPr id="1026" name="Picture 2" descr="C:\Users\nhowe\AppData\Local\Microsoft\Windows\Temporary Internet Files\Content.IE5\SNZFC3GZ\MC900432605[1].png"/>
          <p:cNvPicPr>
            <a:picLocks noChangeAspect="1" noChangeArrowheads="1"/>
          </p:cNvPicPr>
          <p:nvPr/>
        </p:nvPicPr>
        <p:blipFill>
          <a:blip r:embed="rId2" cstate="print"/>
          <a:srcRect/>
          <a:stretch>
            <a:fillRect/>
          </a:stretch>
        </p:blipFill>
        <p:spPr bwMode="auto">
          <a:xfrm>
            <a:off x="7315428" y="152400"/>
            <a:ext cx="1828572" cy="182857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Got Malware?</a:t>
            </a:r>
            <a:endParaRPr lang="en-US"/>
          </a:p>
        </p:txBody>
      </p:sp>
      <p:sp>
        <p:nvSpPr>
          <p:cNvPr id="3" name="Content Placeholder 2"/>
          <p:cNvSpPr>
            <a:spLocks noGrp="1"/>
          </p:cNvSpPr>
          <p:nvPr>
            <p:ph idx="1"/>
          </p:nvPr>
        </p:nvSpPr>
        <p:spPr/>
        <p:txBody>
          <a:bodyPr/>
          <a:lstStyle/>
          <a:p>
            <a:r>
              <a:rPr lang="en-US" smtClean="0"/>
              <a:t>Malware can bury itself in the OS</a:t>
            </a:r>
          </a:p>
          <a:p>
            <a:r>
              <a:rPr lang="en-US" smtClean="0"/>
              <a:t>Solutions are fairly drastic</a:t>
            </a:r>
          </a:p>
          <a:p>
            <a:pPr lvl="1"/>
            <a:r>
              <a:rPr lang="en-US" smtClean="0"/>
              <a:t>Revert to prior condition via System Restore</a:t>
            </a:r>
          </a:p>
          <a:p>
            <a:pPr lvl="1"/>
            <a:r>
              <a:rPr lang="en-US" smtClean="0"/>
              <a:t>Reinstall operating system</a:t>
            </a:r>
          </a:p>
          <a:p>
            <a:r>
              <a:rPr lang="en-US" smtClean="0"/>
              <a:t>Problem may recur if cause not addressed</a:t>
            </a:r>
          </a:p>
          <a:p>
            <a:endParaRPr lang="en-US"/>
          </a:p>
        </p:txBody>
      </p:sp>
      <p:pic>
        <p:nvPicPr>
          <p:cNvPr id="2050" name="Picture 2"/>
          <p:cNvPicPr>
            <a:picLocks noChangeAspect="1" noChangeArrowheads="1"/>
          </p:cNvPicPr>
          <p:nvPr/>
        </p:nvPicPr>
        <p:blipFill>
          <a:blip r:embed="rId2" cstate="print"/>
          <a:srcRect/>
          <a:stretch>
            <a:fillRect/>
          </a:stretch>
        </p:blipFill>
        <p:spPr bwMode="auto">
          <a:xfrm>
            <a:off x="7010400" y="152400"/>
            <a:ext cx="1952625" cy="23431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228600" y="4572000"/>
            <a:ext cx="2238375" cy="2038350"/>
          </a:xfrm>
          <a:prstGeom prst="rect">
            <a:avLst/>
          </a:prstGeom>
          <a:noFill/>
          <a:ln w="9525">
            <a:noFill/>
            <a:miter lim="800000"/>
            <a:headEnd/>
            <a:tailEnd/>
          </a:ln>
        </p:spPr>
      </p:pic>
      <p:sp>
        <p:nvSpPr>
          <p:cNvPr id="6" name="TextBox 5"/>
          <p:cNvSpPr txBox="1"/>
          <p:nvPr/>
        </p:nvSpPr>
        <p:spPr>
          <a:xfrm>
            <a:off x="3429000" y="4953000"/>
            <a:ext cx="4343400" cy="1077218"/>
          </a:xfrm>
          <a:prstGeom prst="rect">
            <a:avLst/>
          </a:prstGeom>
          <a:noFill/>
        </p:spPr>
        <p:txBody>
          <a:bodyPr wrap="square" rtlCol="0">
            <a:spAutoFit/>
          </a:bodyPr>
          <a:lstStyle/>
          <a:p>
            <a:pPr algn="ctr"/>
            <a:r>
              <a:rPr lang="en-US" sz="3200" i="1" smtClean="0">
                <a:sym typeface="Wingdings 2"/>
              </a:rPr>
              <a:t> </a:t>
            </a:r>
            <a:r>
              <a:rPr lang="en-US" sz="3200" i="1" smtClean="0"/>
              <a:t>Best policy is to avoid trouble in the first place!</a:t>
            </a:r>
            <a:endParaRPr lang="en-US" sz="3200" i="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Precautions</a:t>
            </a:r>
            <a:endParaRPr lang="en-US"/>
          </a:p>
        </p:txBody>
      </p:sp>
      <p:sp>
        <p:nvSpPr>
          <p:cNvPr id="3" name="Content Placeholder 2"/>
          <p:cNvSpPr>
            <a:spLocks noGrp="1"/>
          </p:cNvSpPr>
          <p:nvPr>
            <p:ph idx="1"/>
          </p:nvPr>
        </p:nvSpPr>
        <p:spPr/>
        <p:txBody>
          <a:bodyPr/>
          <a:lstStyle/>
          <a:p>
            <a:r>
              <a:rPr lang="en-US" smtClean="0"/>
              <a:t>Don’t run untrustworthy programs</a:t>
            </a:r>
          </a:p>
          <a:p>
            <a:r>
              <a:rPr lang="en-US" smtClean="0"/>
              <a:t>Update software as recommended</a:t>
            </a:r>
          </a:p>
          <a:p>
            <a:r>
              <a:rPr lang="en-US" smtClean="0"/>
              <a:t>Run firewall to prevent external attacks</a:t>
            </a:r>
          </a:p>
          <a:p>
            <a:r>
              <a:rPr lang="en-US" smtClean="0"/>
              <a:t>Antivirus scanners detect minor infections</a:t>
            </a:r>
          </a:p>
          <a:p>
            <a:r>
              <a:rPr lang="en-US" smtClean="0"/>
              <a:t>Turn off unneeded services (remote desktop)</a:t>
            </a:r>
          </a:p>
          <a:p>
            <a:r>
              <a:rPr lang="en-US" smtClean="0"/>
              <a:t>Pick good passwords</a:t>
            </a:r>
          </a:p>
          <a:p>
            <a:r>
              <a:rPr lang="en-US" smtClean="0"/>
              <a:t>Be alert to anything unusual</a:t>
            </a:r>
            <a:endParaRPr lang="en-US"/>
          </a:p>
        </p:txBody>
      </p:sp>
      <p:pic>
        <p:nvPicPr>
          <p:cNvPr id="13315" name="Picture 3" descr="C:\Users\nhowe\AppData\Local\Microsoft\Windows\Temporary Internet Files\Content.IE5\VEC5BT1L\MC900383940[1].wmf"/>
          <p:cNvPicPr>
            <a:picLocks noChangeAspect="1" noChangeArrowheads="1"/>
          </p:cNvPicPr>
          <p:nvPr/>
        </p:nvPicPr>
        <p:blipFill>
          <a:blip r:embed="rId2" cstate="print"/>
          <a:srcRect/>
          <a:stretch>
            <a:fillRect/>
          </a:stretch>
        </p:blipFill>
        <p:spPr bwMode="auto">
          <a:xfrm>
            <a:off x="7162800" y="457200"/>
            <a:ext cx="1584655" cy="1816913"/>
          </a:xfrm>
          <a:prstGeom prst="rect">
            <a:avLst/>
          </a:prstGeom>
          <a:noFill/>
        </p:spPr>
      </p:pic>
      <p:pic>
        <p:nvPicPr>
          <p:cNvPr id="13316" name="Picture 4" descr="C:\Users\nhowe\AppData\Local\Microsoft\Windows\Temporary Internet Files\Content.IE5\LKJ0GEWQ\MP910218704[1].jpg"/>
          <p:cNvPicPr>
            <a:picLocks noChangeAspect="1" noChangeArrowheads="1"/>
          </p:cNvPicPr>
          <p:nvPr/>
        </p:nvPicPr>
        <p:blipFill>
          <a:blip r:embed="rId3" cstate="print"/>
          <a:srcRect/>
          <a:stretch>
            <a:fillRect/>
          </a:stretch>
        </p:blipFill>
        <p:spPr bwMode="auto">
          <a:xfrm>
            <a:off x="6172200" y="4724400"/>
            <a:ext cx="1220942" cy="1828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1166</Words>
  <Application>Microsoft Macintosh PowerPoint</Application>
  <PresentationFormat>On-screen Show (4:3)</PresentationFormat>
  <Paragraphs>174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Personal Safety Online</vt:lpstr>
      <vt:lpstr>Nuisance Email</vt:lpstr>
      <vt:lpstr>Chainmail</vt:lpstr>
      <vt:lpstr>Urban Legends</vt:lpstr>
      <vt:lpstr>Phishing</vt:lpstr>
      <vt:lpstr>Nigerian/419 Fraud</vt:lpstr>
      <vt:lpstr>Game</vt:lpstr>
      <vt:lpstr>Precautions</vt:lpstr>
      <vt:lpstr>Pharming</vt:lpstr>
      <vt:lpstr>Certificates</vt:lpstr>
      <vt:lpstr>Malware</vt:lpstr>
      <vt:lpstr>Types of Malware</vt:lpstr>
      <vt:lpstr>Facts About Malware</vt:lpstr>
      <vt:lpstr>How Is Malware Installed?</vt:lpstr>
      <vt:lpstr>Email Attachments</vt:lpstr>
      <vt:lpstr>Got Malware?</vt:lpstr>
      <vt:lpstr>Precautions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Safety Online</dc:title>
  <dc:creator>nhowe</dc:creator>
  <cp:lastModifiedBy>Sadi Evren SEKER</cp:lastModifiedBy>
  <cp:revision>79</cp:revision>
  <dcterms:created xsi:type="dcterms:W3CDTF">2010-11-30T13:47:57Z</dcterms:created>
  <dcterms:modified xsi:type="dcterms:W3CDTF">2016-10-14T18:26:39Z</dcterms:modified>
</cp:coreProperties>
</file>