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1"/>
  </p:notesMasterIdLst>
  <p:sldIdLst>
    <p:sldId id="299" r:id="rId2"/>
    <p:sldId id="258" r:id="rId3"/>
    <p:sldId id="259" r:id="rId4"/>
    <p:sldId id="260" r:id="rId5"/>
    <p:sldId id="263" r:id="rId6"/>
    <p:sldId id="264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296" r:id="rId38"/>
    <p:sldId id="297" r:id="rId39"/>
    <p:sldId id="298" r:id="rId40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8" d="100"/>
          <a:sy n="98" d="100"/>
        </p:scale>
        <p:origin x="43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193DFE-AD70-4C2F-8AC1-C95A187C1A7C}" type="datetimeFigureOut">
              <a:rPr lang="en-US" smtClean="0"/>
              <a:t>7/25/2016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4EC827-2587-48AC-A98D-80176A3F1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837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376B6E-7392-4AAB-B74D-020DDD275D8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2422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1220046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-4233" y="4953000"/>
            <a:ext cx="12196233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dirty="0">
                <a:latin typeface="Cambria" panose="02040503050406030204" pitchFamily="18" charset="0"/>
                <a:cs typeface="+mn-cs"/>
              </a:endParaRPr>
            </a:p>
          </p:txBody>
        </p:sp>
        <p:sp>
          <p:nvSpPr>
            <p:cNvPr id="7" name="Freeform 20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2147483647 w 5760"/>
                <a:gd name="T3" fmla="*/ 0 h 528"/>
                <a:gd name="T4" fmla="*/ 2147483647 w 5760"/>
                <a:gd name="T5" fmla="*/ 1332767423 h 528"/>
                <a:gd name="T6" fmla="*/ 120019431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dirty="0">
                <a:latin typeface="Cambria" panose="02040503050406030204" pitchFamily="18" charset="0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914400" y="1752602"/>
            <a:ext cx="103632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914400" y="3611607"/>
            <a:ext cx="103632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2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fld id="{96492B1A-77DD-44C2-BCCF-8B30457F7448}" type="datetime1">
              <a:rPr lang="en-US" smtClean="0"/>
              <a:t>7/25/2016</a:t>
            </a:fld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6C6AD91-5EE0-4EC7-8A40-DD12CB070064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8"/>
          <p:cNvSpPr>
            <a:spLocks noGrp="1"/>
          </p:cNvSpPr>
          <p:nvPr>
            <p:ph type="ftr" sz="quarter" idx="12"/>
          </p:nvPr>
        </p:nvSpPr>
        <p:spPr>
          <a:xfrm>
            <a:off x="3657600" y="6408739"/>
            <a:ext cx="5317067" cy="365125"/>
          </a:xfrm>
        </p:spPr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792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81330"/>
            <a:ext cx="109728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BD27E1-62CD-4FE8-93B2-C8F99A7A6938}" type="datetime1">
              <a:rPr lang="en-US" smtClean="0"/>
              <a:t>7/25/2016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C6AD91-5EE0-4EC7-8A40-DD12CB070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462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5351" y="274641"/>
            <a:ext cx="236996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4328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40307D-41F8-44AF-A426-1D35FDD843BD}" type="datetime1">
              <a:rPr lang="en-US" smtClean="0"/>
              <a:t>7/25/2016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C6AD91-5EE0-4EC7-8A40-DD12CB070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573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4488296" y="6408739"/>
            <a:ext cx="7044267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C6AD91-5EE0-4EC7-8A40-DD12CB070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542956"/>
      </p:ext>
    </p:extLst>
  </p:cSld>
  <p:clrMapOvr>
    <a:masterClrMapping/>
  </p:clrMapOvr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ction Button: Back or Previous 3">
            <a:hlinkClick r:id="" action="ppaction://hlinkshowjump?jump=previousslide" highlightClick="1"/>
          </p:cNvPr>
          <p:cNvSpPr/>
          <p:nvPr/>
        </p:nvSpPr>
        <p:spPr>
          <a:xfrm>
            <a:off x="11074400" y="152400"/>
            <a:ext cx="406400" cy="304800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11582400" y="152400"/>
            <a:ext cx="406400" cy="304800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Font typeface="Wingdings" pitchFamily="2" charset="2"/>
              <a:buChar char="§"/>
              <a:defRPr/>
            </a:lvl2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fld id="{6C42D2FD-01B7-4721-8B1A-FD59BD13E885}" type="datetime1">
              <a:rPr lang="en-US" smtClean="0"/>
              <a:t>7/25/2016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486400" y="6408739"/>
            <a:ext cx="3488267" cy="365125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C6AD91-5EE0-4EC7-8A40-DD12CB070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548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4849284" y="3005138"/>
            <a:ext cx="243416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sp>
        <p:nvSpPr>
          <p:cNvPr id="5" name="Chevron 4"/>
          <p:cNvSpPr/>
          <p:nvPr/>
        </p:nvSpPr>
        <p:spPr>
          <a:xfrm>
            <a:off x="4599518" y="3005138"/>
            <a:ext cx="24553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168" y="1059712"/>
            <a:ext cx="103632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30284" y="2931712"/>
            <a:ext cx="6096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fld id="{2888DFD4-F944-45E8-9DE7-EC0E2AF5ED2B}" type="datetime1">
              <a:rPr lang="en-US" smtClean="0"/>
              <a:t>7/25/2016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C6AD91-5EE0-4EC7-8A40-DD12CB070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5003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fld id="{0F3E4218-FEFD-4B62-9FDE-E48710F535D8}" type="datetime1">
              <a:rPr lang="en-US" smtClean="0"/>
              <a:t>7/25/2016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C6AD91-5EE0-4EC7-8A40-DD12CB070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097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5410200"/>
            <a:ext cx="5386917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9" y="5410200"/>
            <a:ext cx="5389033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1444295"/>
            <a:ext cx="5386917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1444295"/>
            <a:ext cx="5389033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fld id="{7125EF3F-A6C1-4751-8465-AD5BEE451B00}" type="datetime1">
              <a:rPr lang="en-US" smtClean="0"/>
              <a:t>7/25/2016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C6AD91-5EE0-4EC7-8A40-DD12CB070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3994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fld id="{4A5A9E69-3ADA-4C1A-9CA1-CF7330725373}" type="datetime1">
              <a:rPr lang="en-US" smtClean="0"/>
              <a:t>7/25/2016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C6AD91-5EE0-4EC7-8A40-DD12CB070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3922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55CF3F-F684-4A8B-A405-3D6ADF1AFCD1}" type="datetime1">
              <a:rPr lang="en-US" smtClean="0"/>
              <a:t>7/25/2016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C6AD91-5EE0-4EC7-8A40-DD12CB070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539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876800"/>
            <a:ext cx="9975701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892800" y="5355102"/>
            <a:ext cx="5299456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219200" y="274320"/>
            <a:ext cx="9973056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fld id="{E17F0475-5358-4007-9398-C0A8D2694329}" type="datetime1">
              <a:rPr lang="en-US" smtClean="0"/>
              <a:t>7/25/2016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C6AD91-5EE0-4EC7-8A40-DD12CB070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4222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666751" y="5945188"/>
            <a:ext cx="6587067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  <a:cs typeface="+mn-cs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auto">
          <a:xfrm>
            <a:off x="647700" y="5938838"/>
            <a:ext cx="4921251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1330642500 h 588"/>
              <a:gd name="T6" fmla="*/ 20919056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 sz="1800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11552768" y="4987925"/>
            <a:ext cx="243417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11303001" y="4987925"/>
            <a:ext cx="243417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Cambria" panose="02040503050406030204" pitchFamily="1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1643" y="5443402"/>
            <a:ext cx="95504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89968"/>
            <a:ext cx="115824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865122"/>
            <a:ext cx="10767243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fld id="{F33DB3E5-396E-455D-A3DD-E6BEF752682C}" type="datetime1">
              <a:rPr lang="en-US" smtClean="0"/>
              <a:t>7/25/2016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39884" y="6408739"/>
            <a:ext cx="3134783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C6AD91-5EE0-4EC7-8A40-DD12CB070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8344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609600" y="1481138"/>
            <a:ext cx="10972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dirty="0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8970433" y="6408739"/>
            <a:ext cx="2559051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Cambria" panose="02040503050406030204" pitchFamily="18" charset="0"/>
                <a:cs typeface="+mn-cs"/>
              </a:defRPr>
            </a:lvl1pPr>
            <a:extLst/>
          </a:lstStyle>
          <a:p>
            <a:fld id="{8B6756BF-15AE-421E-91C8-16FFC64263CF}" type="datetime1">
              <a:rPr lang="en-US" smtClean="0"/>
              <a:t>7/25/2016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5283200" y="6408739"/>
            <a:ext cx="369146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Cambria" panose="02040503050406030204" pitchFamily="18" charset="0"/>
                <a:cs typeface="+mn-cs"/>
              </a:defRPr>
            </a:lvl1pPr>
            <a:extLst/>
          </a:lstStyle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1529484" y="6408739"/>
            <a:ext cx="488949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Cambria" panose="02040503050406030204" pitchFamily="18" charset="0"/>
              </a:defRPr>
            </a:lvl1pPr>
          </a:lstStyle>
          <a:p>
            <a:fld id="{06C6AD91-5EE0-4EC7-8A40-DD12CB070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341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Cambria" panose="02040503050406030204" pitchFamily="18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1" fontAlgn="base" hangingPunct="1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anose="05040102010807070707" pitchFamily="18" charset="2"/>
        <a:buChar char=""/>
        <a:defRPr sz="27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1pPr>
      <a:lvl2pPr marL="620713" indent="-228600" algn="l" rtl="0" eaLnBrk="1" fontAlgn="base" hangingPunct="1">
        <a:spcBef>
          <a:spcPts val="325"/>
        </a:spcBef>
        <a:spcAft>
          <a:spcPct val="0"/>
        </a:spcAft>
        <a:buClr>
          <a:schemeClr val="accent1"/>
        </a:buClr>
        <a:buFont typeface="Verdana" panose="020B0604030504040204" pitchFamily="34" charset="0"/>
        <a:buChar char="◦"/>
        <a:defRPr sz="23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858838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anose="05020102010507070707" pitchFamily="18" charset="2"/>
        <a:buChar char=""/>
        <a:defRPr sz="21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1430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defRPr sz="19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11430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defRPr sz="19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 to </a:t>
            </a:r>
            <a:r>
              <a:rPr lang="en-US" dirty="0" smtClean="0"/>
              <a:t>LINQ and </a:t>
            </a:r>
            <a:br>
              <a:rPr lang="en-US" dirty="0" smtClean="0"/>
            </a:br>
            <a:r>
              <a:rPr lang="en-US" dirty="0" smtClean="0"/>
              <a:t>the List Collection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</a:t>
            </a:r>
            <a:r>
              <a:rPr lang="en-US" dirty="0"/>
              <a:t>9</a:t>
            </a:r>
            <a:r>
              <a:rPr lang="en-US" dirty="0" smtClean="0"/>
              <a:t> of Visual C# How to Program, 6/e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©1992-2017 by Pearson Education, Inc. All Rights Reserved.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21577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9_LINQ_Page_1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963"/>
            <a:ext cx="12192000" cy="59340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0748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9_LINQ_Page_1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613" y="0"/>
            <a:ext cx="1178718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3211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9_LINQ_Page_1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6563"/>
            <a:ext cx="12192000" cy="344328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9746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9_LINQ_Page_1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538" y="0"/>
            <a:ext cx="117173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9262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9_LINQ_Page_1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538" y="0"/>
            <a:ext cx="104489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4009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9_LINQ_Page_1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613" y="0"/>
            <a:ext cx="1178718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3564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9_LINQ_Page_1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550" y="0"/>
            <a:ext cx="105029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2684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9_LINQ_Page_2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0"/>
            <a:ext cx="113284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6225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9_LINQ_Page_2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8013"/>
            <a:ext cx="12192000" cy="56419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8831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9_LINQ_Page_2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7500"/>
            <a:ext cx="12192000" cy="62214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917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9_LINQ_Page_0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138" y="0"/>
            <a:ext cx="104997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9433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9_LINQ_Page_2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9550"/>
            <a:ext cx="12192000" cy="64373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0603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9_LINQ_Page_2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6075"/>
            <a:ext cx="12192000" cy="61658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5605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9_LINQ_Page_2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0" y="0"/>
            <a:ext cx="111633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0055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9_LINQ_Page_2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8788"/>
            <a:ext cx="12192000" cy="593883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0934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9_LINQ_Page_2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450"/>
            <a:ext cx="12192000" cy="65135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5441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9_LINQ_Page_2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7500"/>
            <a:ext cx="12192000" cy="62214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0974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9_LINQ_Page_2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963"/>
            <a:ext cx="12192000" cy="59340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0554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9_LINQ_Page_3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7500"/>
            <a:ext cx="12192000" cy="62214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22885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9_LINQ_Page_3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963"/>
            <a:ext cx="12192000" cy="59340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86402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9_LINQ_Page_3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550" y="0"/>
            <a:ext cx="105029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096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9_LINQ_Page_0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3375"/>
            <a:ext cx="12192000" cy="618966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32232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9_LINQ_Page_3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1438"/>
            <a:ext cx="12192000" cy="671353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15970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9_LINQ_Page_3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0400"/>
            <a:ext cx="12192000" cy="55356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35709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9_LINQ_Page_3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0"/>
            <a:ext cx="100584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94604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9_LINQ_Page_3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325" y="0"/>
            <a:ext cx="978376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08231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9_LINQ_Page_3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0"/>
            <a:ext cx="113284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9748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9_LINQ_Page_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325" y="0"/>
            <a:ext cx="978376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92113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9_LINQ_Page_3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43088"/>
            <a:ext cx="12192000" cy="31718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53411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9_LINQ_Page_4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4375"/>
            <a:ext cx="12192000" cy="28892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13287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9_LINQ_Page_4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63713"/>
            <a:ext cx="12192000" cy="332898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38770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9_LINQ_Page_4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450" y="0"/>
            <a:ext cx="1057751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633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9_LINQ_Page_0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5825"/>
            <a:ext cx="12192000" cy="508476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11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9_LINQ_Page_07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025" y="0"/>
            <a:ext cx="950436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3248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9_LINQ_Page_0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0313" y="0"/>
            <a:ext cx="972978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2278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9_LINQ_Page_1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613" y="0"/>
            <a:ext cx="1178718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1909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9_LINQ_Page_1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963"/>
            <a:ext cx="12192000" cy="59340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993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shtp6_09_LINQ_Page_1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8013"/>
            <a:ext cx="12192000" cy="56419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©1992-2017 by Pearson Education,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9994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vcsharphtp6_05</Template>
  <TotalTime>0</TotalTime>
  <Words>484</Words>
  <Application>Microsoft Office PowerPoint</Application>
  <PresentationFormat>Widescreen</PresentationFormat>
  <Paragraphs>42</Paragraphs>
  <Slides>39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7" baseType="lpstr">
      <vt:lpstr>Calibri</vt:lpstr>
      <vt:lpstr>Cambria</vt:lpstr>
      <vt:lpstr>Lucida Sans Unicode</vt:lpstr>
      <vt:lpstr>Verdana</vt:lpstr>
      <vt:lpstr>Wingdings</vt:lpstr>
      <vt:lpstr>Wingdings 2</vt:lpstr>
      <vt:lpstr>Wingdings 3</vt:lpstr>
      <vt:lpstr>Concourse</vt:lpstr>
      <vt:lpstr>Introduction to LINQ and  the List Collection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Deitel</dc:creator>
  <cp:lastModifiedBy>Paul Deitel</cp:lastModifiedBy>
  <cp:revision>2</cp:revision>
  <dcterms:created xsi:type="dcterms:W3CDTF">2016-07-22T20:27:09Z</dcterms:created>
  <dcterms:modified xsi:type="dcterms:W3CDTF">2016-07-25T20:57:33Z</dcterms:modified>
</cp:coreProperties>
</file>