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3" r:id="rId11"/>
    <p:sldId id="285" r:id="rId12"/>
    <p:sldId id="264" r:id="rId13"/>
    <p:sldId id="278" r:id="rId14"/>
    <p:sldId id="265" r:id="rId15"/>
    <p:sldId id="266" r:id="rId16"/>
    <p:sldId id="267" r:id="rId17"/>
    <p:sldId id="270" r:id="rId18"/>
    <p:sldId id="271" r:id="rId19"/>
    <p:sldId id="272" r:id="rId20"/>
    <p:sldId id="273" r:id="rId21"/>
    <p:sldId id="274" r:id="rId22"/>
    <p:sldId id="275" r:id="rId23"/>
    <p:sldId id="280" r:id="rId24"/>
    <p:sldId id="276" r:id="rId25"/>
    <p:sldId id="277" r:id="rId26"/>
    <p:sldId id="279" r:id="rId27"/>
    <p:sldId id="281" r:id="rId28"/>
    <p:sldId id="282" r:id="rId29"/>
    <p:sldId id="283" r:id="rId30"/>
    <p:sldId id="286" r:id="rId31"/>
    <p:sldId id="288" r:id="rId32"/>
    <p:sldId id="289" r:id="rId33"/>
    <p:sldId id="290" r:id="rId34"/>
    <p:sldId id="291" r:id="rId35"/>
    <p:sldId id="287" r:id="rId36"/>
    <p:sldId id="292" r:id="rId37"/>
    <p:sldId id="293" r:id="rId38"/>
    <p:sldId id="294" r:id="rId39"/>
    <p:sldId id="295" r:id="rId40"/>
    <p:sldId id="284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5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cat>
            <c:numRef>
              <c:f>Sheet1!$C$4:$C$27</c:f>
              <c:numCache>
                <c:formatCode>General</c:formatCode>
                <c:ptCount val="24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  <c:pt idx="20">
                  <c:v>2010.0</c:v>
                </c:pt>
                <c:pt idx="21">
                  <c:v>2011.0</c:v>
                </c:pt>
                <c:pt idx="22">
                  <c:v>2012.0</c:v>
                </c:pt>
                <c:pt idx="23">
                  <c:v>2013.0</c:v>
                </c:pt>
              </c:numCache>
            </c:numRef>
          </c:cat>
          <c:val>
            <c:numRef>
              <c:f>Sheet1!$D$4:$D$27</c:f>
              <c:numCache>
                <c:formatCode>General</c:formatCode>
                <c:ptCount val="24"/>
                <c:pt idx="0">
                  <c:v>1.27568E6</c:v>
                </c:pt>
                <c:pt idx="1">
                  <c:v>3.330047E6</c:v>
                </c:pt>
                <c:pt idx="2">
                  <c:v>5.356814E6</c:v>
                </c:pt>
                <c:pt idx="3">
                  <c:v>8.776139E6</c:v>
                </c:pt>
                <c:pt idx="4">
                  <c:v>1.399127E7</c:v>
                </c:pt>
                <c:pt idx="5">
                  <c:v>2.9509395E7</c:v>
                </c:pt>
                <c:pt idx="6">
                  <c:v>6.6709069E7</c:v>
                </c:pt>
                <c:pt idx="7">
                  <c:v>1.41781665E8</c:v>
                </c:pt>
                <c:pt idx="8">
                  <c:v>2.60422137E8</c:v>
                </c:pt>
                <c:pt idx="9">
                  <c:v>4.89162882E8</c:v>
                </c:pt>
                <c:pt idx="10">
                  <c:v>7.9843797E8</c:v>
                </c:pt>
                <c:pt idx="11">
                  <c:v>1.291891387E9</c:v>
                </c:pt>
                <c:pt idx="12">
                  <c:v>1.843288038E9</c:v>
                </c:pt>
                <c:pt idx="13">
                  <c:v>2.197090032E9</c:v>
                </c:pt>
                <c:pt idx="14">
                  <c:v>2.89751625E9</c:v>
                </c:pt>
                <c:pt idx="15">
                  <c:v>3.835441076E9</c:v>
                </c:pt>
                <c:pt idx="16">
                  <c:v>4.399880662E9</c:v>
                </c:pt>
                <c:pt idx="17">
                  <c:v>6.091178492E9</c:v>
                </c:pt>
                <c:pt idx="18">
                  <c:v>6.893048199E9</c:v>
                </c:pt>
                <c:pt idx="19">
                  <c:v>8.0874526E9</c:v>
                </c:pt>
                <c:pt idx="20">
                  <c:v>9.267589617E9</c:v>
                </c:pt>
                <c:pt idx="21">
                  <c:v>1.1154149797E10</c:v>
                </c:pt>
                <c:pt idx="22">
                  <c:v>1.3062263394E10</c:v>
                </c:pt>
                <c:pt idx="23">
                  <c:v>1.4807321926E10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1401016"/>
        <c:axId val="2121400456"/>
      </c:lineChart>
      <c:catAx>
        <c:axId val="2121401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21400456"/>
        <c:crosses val="autoZero"/>
        <c:auto val="1"/>
        <c:lblAlgn val="ctr"/>
        <c:lblOffset val="100"/>
        <c:noMultiLvlLbl val="0"/>
      </c:catAx>
      <c:valAx>
        <c:axId val="2121400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1401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4581F-4672-FF4F-B8EA-80B6879D995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C867C-8742-044F-BB5F-761974061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1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C867C-8742-044F-BB5F-7619740615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1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B31C8E6-79A8-554B-87D8-79D3C71C52D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0CB9D0D-42F9-5B4F-8E51-71184511F7C7}" type="datetimeFigureOut">
              <a:rPr lang="en-US" smtClean="0"/>
              <a:t>2/10/15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hyperlink" Target="https://istatistik.yok.gov.tr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mis.sadievrenseker.com/2014/05/bt-altyapisinin-sekillenmesi/" TargetMode="External"/><Relationship Id="rId4" Type="http://schemas.openxmlformats.org/officeDocument/2006/relationships/hyperlink" Target="http://mis.sadievrenseker.com/2014/02/bilgi-yonetimi-knowldege-management/" TargetMode="External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s.sadievrenseker.com/2014/05/btnin-isletmelere-etkisi/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seminer@sadievrenseker.com" TargetMode="External"/><Relationship Id="rId4" Type="http://schemas.openxmlformats.org/officeDocument/2006/relationships/hyperlink" Target="http://www.bilgisayarkavramlari.com" TargetMode="External"/><Relationship Id="rId5" Type="http://schemas.openxmlformats.org/officeDocument/2006/relationships/hyperlink" Target="http://www.missozluk.com" TargetMode="External"/><Relationship Id="rId6" Type="http://schemas.openxmlformats.org/officeDocument/2006/relationships/hyperlink" Target="http://www.bilvs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adievrensek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Türkiye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Dünyada</a:t>
            </a:r>
            <a:r>
              <a:rPr lang="en-US" dirty="0" smtClean="0"/>
              <a:t> </a:t>
            </a:r>
            <a:r>
              <a:rPr lang="en-US" dirty="0" err="1" smtClean="0"/>
              <a:t>Mühendislik</a:t>
            </a:r>
            <a:r>
              <a:rPr lang="en-US" dirty="0" smtClean="0"/>
              <a:t> </a:t>
            </a:r>
            <a:r>
              <a:rPr lang="en-US" dirty="0" err="1" smtClean="0"/>
              <a:t>Yönelimleri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Yrd</a:t>
            </a:r>
            <a:r>
              <a:rPr lang="en-US" dirty="0" smtClean="0"/>
              <a:t>. </a:t>
            </a:r>
            <a:r>
              <a:rPr lang="en-US" dirty="0" err="1" smtClean="0"/>
              <a:t>Doç</a:t>
            </a:r>
            <a:r>
              <a:rPr lang="en-US" dirty="0" smtClean="0"/>
              <a:t>. Dr. </a:t>
            </a:r>
            <a:r>
              <a:rPr lang="en-US" dirty="0" err="1" smtClean="0"/>
              <a:t>Şadi</a:t>
            </a:r>
            <a:r>
              <a:rPr lang="en-US" dirty="0" smtClean="0"/>
              <a:t> Evren ŞEKER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45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İçerik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Karşılaştırmalı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Mühendislik</a:t>
            </a:r>
            <a:r>
              <a:rPr lang="en-US" dirty="0" smtClean="0"/>
              <a:t> </a:t>
            </a:r>
            <a:r>
              <a:rPr lang="en-US" dirty="0" err="1" smtClean="0"/>
              <a:t>Eğitimi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Akademik</a:t>
            </a:r>
            <a:r>
              <a:rPr lang="en-US" dirty="0" smtClean="0"/>
              <a:t> </a:t>
            </a:r>
            <a:r>
              <a:rPr lang="en-US" dirty="0" err="1" smtClean="0"/>
              <a:t>hayat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adımlar</a:t>
            </a:r>
            <a:endParaRPr lang="en-US" dirty="0" smtClean="0"/>
          </a:p>
          <a:p>
            <a:r>
              <a:rPr lang="en-US" dirty="0" err="1" smtClean="0"/>
              <a:t>Türkiyede</a:t>
            </a:r>
            <a:r>
              <a:rPr lang="en-US" dirty="0" smtClean="0"/>
              <a:t> </a:t>
            </a:r>
            <a:r>
              <a:rPr lang="en-US" dirty="0" err="1" smtClean="0"/>
              <a:t>piyasa</a:t>
            </a:r>
            <a:r>
              <a:rPr lang="en-US" dirty="0" smtClean="0"/>
              <a:t> </a:t>
            </a:r>
            <a:r>
              <a:rPr lang="en-US" dirty="0" err="1" smtClean="0"/>
              <a:t>koşulları</a:t>
            </a:r>
            <a:endParaRPr lang="en-US" dirty="0" smtClean="0"/>
          </a:p>
          <a:p>
            <a:r>
              <a:rPr lang="en-US" dirty="0" err="1" smtClean="0"/>
              <a:t>Dünyadaki</a:t>
            </a:r>
            <a:r>
              <a:rPr lang="en-US" dirty="0" smtClean="0"/>
              <a:t> </a:t>
            </a:r>
            <a:r>
              <a:rPr lang="en-US" dirty="0" err="1" smtClean="0"/>
              <a:t>koşullar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16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Mühendislik</a:t>
            </a:r>
            <a:r>
              <a:rPr lang="en-US" dirty="0" smtClean="0"/>
              <a:t> </a:t>
            </a:r>
            <a:r>
              <a:rPr lang="en-US" dirty="0" err="1" smtClean="0"/>
              <a:t>Eğitimi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Lisans</a:t>
            </a:r>
            <a:r>
              <a:rPr lang="en-US" dirty="0" smtClean="0"/>
              <a:t> </a:t>
            </a:r>
            <a:r>
              <a:rPr lang="en-US" dirty="0" err="1" smtClean="0"/>
              <a:t>Eğitimi</a:t>
            </a:r>
            <a:r>
              <a:rPr lang="en-US" dirty="0" smtClean="0"/>
              <a:t> (min 4 </a:t>
            </a:r>
            <a:r>
              <a:rPr lang="en-US" dirty="0" err="1" smtClean="0"/>
              <a:t>yıl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2 </a:t>
            </a:r>
            <a:r>
              <a:rPr lang="en-US" dirty="0" err="1" smtClean="0"/>
              <a:t>yıllık</a:t>
            </a:r>
            <a:r>
              <a:rPr lang="en-US" dirty="0" smtClean="0"/>
              <a:t> </a:t>
            </a:r>
            <a:r>
              <a:rPr lang="en-US" dirty="0" err="1" smtClean="0"/>
              <a:t>giriş</a:t>
            </a:r>
            <a:r>
              <a:rPr lang="en-US" dirty="0" smtClean="0"/>
              <a:t> </a:t>
            </a:r>
            <a:r>
              <a:rPr lang="en-US" dirty="0" err="1" smtClean="0"/>
              <a:t>içerikli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temel</a:t>
            </a:r>
            <a:r>
              <a:rPr lang="en-US" dirty="0" smtClean="0"/>
              <a:t> </a:t>
            </a:r>
            <a:r>
              <a:rPr lang="en-US" dirty="0" err="1" smtClean="0"/>
              <a:t>mühendislik</a:t>
            </a:r>
            <a:r>
              <a:rPr lang="en-US" dirty="0" smtClean="0"/>
              <a:t> </a:t>
            </a:r>
            <a:r>
              <a:rPr lang="en-US" dirty="0" err="1" smtClean="0"/>
              <a:t>dersleri</a:t>
            </a:r>
            <a:endParaRPr lang="en-US" dirty="0" smtClean="0"/>
          </a:p>
          <a:p>
            <a:pPr lvl="1"/>
            <a:r>
              <a:rPr lang="en-US" dirty="0" smtClean="0"/>
              <a:t>2 </a:t>
            </a:r>
            <a:r>
              <a:rPr lang="en-US" dirty="0" err="1" smtClean="0"/>
              <a:t>yıllık</a:t>
            </a:r>
            <a:r>
              <a:rPr lang="en-US" dirty="0" smtClean="0"/>
              <a:t> </a:t>
            </a:r>
            <a:r>
              <a:rPr lang="en-US" dirty="0" err="1" smtClean="0"/>
              <a:t>seçmeli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zorunlu</a:t>
            </a:r>
            <a:r>
              <a:rPr lang="en-US" dirty="0" smtClean="0"/>
              <a:t> </a:t>
            </a:r>
            <a:r>
              <a:rPr lang="en-US" dirty="0" err="1" smtClean="0"/>
              <a:t>içerikte</a:t>
            </a:r>
            <a:r>
              <a:rPr lang="en-US" dirty="0" smtClean="0"/>
              <a:t> </a:t>
            </a:r>
            <a:r>
              <a:rPr lang="en-US" dirty="0" err="1" smtClean="0"/>
              <a:t>bölüm</a:t>
            </a:r>
            <a:r>
              <a:rPr lang="en-US" dirty="0" smtClean="0"/>
              <a:t> </a:t>
            </a:r>
            <a:r>
              <a:rPr lang="en-US" dirty="0" err="1" smtClean="0"/>
              <a:t>dersleri</a:t>
            </a:r>
            <a:endParaRPr lang="en-US" dirty="0" smtClean="0"/>
          </a:p>
          <a:p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Lisans</a:t>
            </a:r>
            <a:r>
              <a:rPr lang="en-US" dirty="0" smtClean="0"/>
              <a:t> (min 2 </a:t>
            </a:r>
            <a:r>
              <a:rPr lang="en-US" dirty="0" err="1" smtClean="0"/>
              <a:t>yıl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7 </a:t>
            </a:r>
            <a:r>
              <a:rPr lang="en-US" dirty="0" err="1" smtClean="0"/>
              <a:t>ders</a:t>
            </a:r>
            <a:r>
              <a:rPr lang="en-US" dirty="0" smtClean="0"/>
              <a:t> + 1 </a:t>
            </a:r>
            <a:r>
              <a:rPr lang="en-US" dirty="0" err="1" smtClean="0"/>
              <a:t>Seminer</a:t>
            </a:r>
            <a:endParaRPr lang="en-US" dirty="0" smtClean="0"/>
          </a:p>
          <a:p>
            <a:pPr lvl="1"/>
            <a:r>
              <a:rPr lang="en-US" dirty="0" err="1" smtClean="0"/>
              <a:t>Tezli</a:t>
            </a:r>
            <a:r>
              <a:rPr lang="en-US" dirty="0" smtClean="0"/>
              <a:t> / </a:t>
            </a:r>
            <a:r>
              <a:rPr lang="en-US" dirty="0" err="1" smtClean="0"/>
              <a:t>Tezsiz</a:t>
            </a:r>
            <a:r>
              <a:rPr lang="en-US" dirty="0" smtClean="0"/>
              <a:t> (</a:t>
            </a:r>
            <a:r>
              <a:rPr lang="en-US" dirty="0" err="1" smtClean="0"/>
              <a:t>Proje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Doktora</a:t>
            </a:r>
            <a:r>
              <a:rPr lang="en-US" dirty="0" smtClean="0"/>
              <a:t> (min 3 </a:t>
            </a:r>
            <a:r>
              <a:rPr lang="en-US" dirty="0" err="1" smtClean="0"/>
              <a:t>yıl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7+1 </a:t>
            </a:r>
            <a:r>
              <a:rPr lang="en-US" dirty="0" err="1" smtClean="0"/>
              <a:t>seminer</a:t>
            </a:r>
            <a:endParaRPr lang="en-US" dirty="0" smtClean="0"/>
          </a:p>
          <a:p>
            <a:pPr lvl="1"/>
            <a:r>
              <a:rPr lang="en-US" dirty="0" err="1" smtClean="0"/>
              <a:t>Tez</a:t>
            </a:r>
            <a:endParaRPr lang="en-US" dirty="0" smtClean="0"/>
          </a:p>
          <a:p>
            <a:r>
              <a:rPr lang="en-US" dirty="0" err="1" smtClean="0"/>
              <a:t>Toplam</a:t>
            </a:r>
            <a:r>
              <a:rPr lang="en-US" dirty="0" smtClean="0"/>
              <a:t> min 9 </a:t>
            </a:r>
            <a:r>
              <a:rPr lang="en-US" dirty="0" err="1" smtClean="0"/>
              <a:t>yıl</a:t>
            </a:r>
            <a:r>
              <a:rPr lang="en-US" dirty="0" smtClean="0"/>
              <a:t> </a:t>
            </a:r>
            <a:r>
              <a:rPr lang="en-US" dirty="0" err="1" smtClean="0"/>
              <a:t>ortalama</a:t>
            </a:r>
            <a:r>
              <a:rPr lang="en-US" dirty="0" smtClean="0"/>
              <a:t> 11 – 12 </a:t>
            </a:r>
            <a:r>
              <a:rPr lang="en-US" dirty="0" err="1" smtClean="0"/>
              <a:t>yıl</a:t>
            </a:r>
            <a:r>
              <a:rPr lang="en-US" dirty="0" smtClean="0"/>
              <a:t>, </a:t>
            </a:r>
            <a:r>
              <a:rPr lang="en-US" dirty="0" err="1" smtClean="0"/>
              <a:t>maks</a:t>
            </a:r>
            <a:r>
              <a:rPr lang="en-US" dirty="0" smtClean="0"/>
              <a:t> 25 </a:t>
            </a:r>
            <a:r>
              <a:rPr lang="en-US" dirty="0" err="1" smtClean="0"/>
              <a:t>yıl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406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7835" y="1630382"/>
            <a:ext cx="4280475" cy="2081754"/>
          </a:xfrm>
        </p:spPr>
        <p:txBody>
          <a:bodyPr/>
          <a:lstStyle/>
          <a:p>
            <a:r>
              <a:rPr lang="en-US" dirty="0" err="1" smtClean="0"/>
              <a:t>Mühendislik</a:t>
            </a:r>
            <a:r>
              <a:rPr lang="en-US" dirty="0" smtClean="0"/>
              <a:t> </a:t>
            </a:r>
            <a:r>
              <a:rPr lang="en-US" dirty="0" err="1" smtClean="0"/>
              <a:t>Bölümlerindeki</a:t>
            </a:r>
            <a:r>
              <a:rPr lang="en-US" dirty="0" smtClean="0"/>
              <a:t> </a:t>
            </a:r>
            <a:r>
              <a:rPr lang="en-US" dirty="0" err="1" smtClean="0"/>
              <a:t>Değişim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16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22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018" y="1234991"/>
            <a:ext cx="3413319" cy="4372228"/>
          </a:xfrm>
        </p:spPr>
        <p:txBody>
          <a:bodyPr/>
          <a:lstStyle/>
          <a:p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 smtClean="0"/>
              <a:t>Elektronik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Mühendisliği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Bölümleri</a:t>
            </a:r>
            <a:r>
              <a:rPr lang="en-US" dirty="0" smtClean="0"/>
              <a:t> </a:t>
            </a:r>
            <a:r>
              <a:rPr lang="en-US" dirty="0" err="1" smtClean="0"/>
              <a:t>Taban</a:t>
            </a:r>
            <a:r>
              <a:rPr lang="en-US" dirty="0" smtClean="0"/>
              <a:t> </a:t>
            </a:r>
            <a:r>
              <a:rPr lang="en-US" dirty="0" err="1" smtClean="0"/>
              <a:t>Puanları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59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6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017" y="274637"/>
            <a:ext cx="3343589" cy="5100238"/>
          </a:xfrm>
        </p:spPr>
        <p:txBody>
          <a:bodyPr/>
          <a:lstStyle/>
          <a:p>
            <a:r>
              <a:rPr lang="en-US" dirty="0" err="1" smtClean="0"/>
              <a:t>İnşaat</a:t>
            </a:r>
            <a:r>
              <a:rPr lang="en-US" dirty="0" smtClean="0"/>
              <a:t> </a:t>
            </a:r>
            <a:r>
              <a:rPr lang="en-US" dirty="0" err="1" smtClean="0"/>
              <a:t>Mühendisliği</a:t>
            </a:r>
            <a:r>
              <a:rPr lang="en-US" dirty="0" smtClean="0"/>
              <a:t> </a:t>
            </a:r>
            <a:r>
              <a:rPr lang="en-US" dirty="0" err="1" smtClean="0"/>
              <a:t>Bölümleri</a:t>
            </a:r>
            <a:r>
              <a:rPr lang="en-US" dirty="0" smtClean="0"/>
              <a:t> </a:t>
            </a:r>
            <a:r>
              <a:rPr lang="en-US" dirty="0" err="1" smtClean="0"/>
              <a:t>Taban</a:t>
            </a:r>
            <a:r>
              <a:rPr lang="en-US" dirty="0" smtClean="0"/>
              <a:t> </a:t>
            </a:r>
            <a:r>
              <a:rPr lang="en-US" dirty="0" err="1" smtClean="0"/>
              <a:t>Puanları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37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1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338" y="383064"/>
            <a:ext cx="2160608" cy="2405055"/>
          </a:xfrm>
        </p:spPr>
        <p:txBody>
          <a:bodyPr/>
          <a:lstStyle/>
          <a:p>
            <a:r>
              <a:rPr lang="en-US" dirty="0" smtClean="0"/>
              <a:t>Mega </a:t>
            </a:r>
            <a:r>
              <a:rPr lang="en-US" dirty="0" err="1" smtClean="0"/>
              <a:t>Projeler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7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53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8864" y="274638"/>
            <a:ext cx="3198335" cy="4929852"/>
          </a:xfrm>
        </p:spPr>
        <p:txBody>
          <a:bodyPr/>
          <a:lstStyle/>
          <a:p>
            <a:r>
              <a:rPr lang="en-US" dirty="0" err="1" smtClean="0"/>
              <a:t>İnşaat</a:t>
            </a:r>
            <a:r>
              <a:rPr lang="en-US" dirty="0" smtClean="0"/>
              <a:t> </a:t>
            </a:r>
            <a:r>
              <a:rPr lang="en-US" dirty="0" err="1" smtClean="0"/>
              <a:t>Satış</a:t>
            </a:r>
            <a:r>
              <a:rPr lang="en-US" dirty="0" smtClean="0"/>
              <a:t> </a:t>
            </a:r>
            <a:r>
              <a:rPr lang="en-US" dirty="0" err="1" smtClean="0"/>
              <a:t>Oranları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6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31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4874" y="119743"/>
            <a:ext cx="3621634" cy="5038278"/>
          </a:xfrm>
        </p:spPr>
        <p:txBody>
          <a:bodyPr/>
          <a:lstStyle/>
          <a:p>
            <a:r>
              <a:rPr lang="en-US" dirty="0" err="1" smtClean="0"/>
              <a:t>Jeoleji</a:t>
            </a:r>
            <a:r>
              <a:rPr lang="en-US" dirty="0" smtClean="0"/>
              <a:t> </a:t>
            </a:r>
            <a:r>
              <a:rPr lang="en-US" dirty="0" err="1" smtClean="0"/>
              <a:t>Mühendisliği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Taban</a:t>
            </a:r>
            <a:r>
              <a:rPr lang="en-US" dirty="0" smtClean="0"/>
              <a:t> </a:t>
            </a:r>
            <a:r>
              <a:rPr lang="en-US" dirty="0" err="1" smtClean="0"/>
              <a:t>Puanları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84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64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918" y="274637"/>
            <a:ext cx="3812458" cy="4697509"/>
          </a:xfrm>
        </p:spPr>
        <p:txBody>
          <a:bodyPr/>
          <a:lstStyle/>
          <a:p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Mühendisliği</a:t>
            </a:r>
            <a:r>
              <a:rPr lang="en-US" dirty="0" smtClean="0"/>
              <a:t> </a:t>
            </a:r>
            <a:r>
              <a:rPr lang="en-US" dirty="0" err="1" smtClean="0"/>
              <a:t>Taban</a:t>
            </a:r>
            <a:r>
              <a:rPr lang="en-US" dirty="0" smtClean="0"/>
              <a:t> </a:t>
            </a:r>
            <a:r>
              <a:rPr lang="en-US" dirty="0" err="1" smtClean="0"/>
              <a:t>Puanları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77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31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028" y="1623777"/>
            <a:ext cx="3369972" cy="3456797"/>
          </a:xfrm>
        </p:spPr>
        <p:txBody>
          <a:bodyPr/>
          <a:lstStyle/>
          <a:p>
            <a:r>
              <a:rPr lang="tr-TR" dirty="0" smtClean="0"/>
              <a:t>Endüstri Mühendisliği Taban Puanları</a:t>
            </a:r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74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47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Akademik</a:t>
            </a:r>
            <a:r>
              <a:rPr lang="en-US" dirty="0" smtClean="0"/>
              <a:t> Durum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035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5954"/>
            <a:ext cx="9144000" cy="37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60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Yayın</a:t>
            </a:r>
            <a:r>
              <a:rPr lang="en-US" dirty="0" smtClean="0"/>
              <a:t> </a:t>
            </a:r>
            <a:r>
              <a:rPr lang="en-US" dirty="0" err="1" smtClean="0"/>
              <a:t>İstatistikleri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2010_yili_yayin_istatikleri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0" b="277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315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0"/>
            <a:ext cx="6311900" cy="3670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173" y="2056685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China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Japan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Germany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United Kingdom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France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Italy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Korea, Rep.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South Asia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Spain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India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Australia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Netherlands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Russian Federation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Brazil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Switzerland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Sweden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Turkey	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2832100" cy="2803609"/>
          </a:xfrm>
        </p:spPr>
        <p:txBody>
          <a:bodyPr/>
          <a:lstStyle/>
          <a:p>
            <a:r>
              <a:rPr lang="en-US" sz="2400" dirty="0" err="1" smtClean="0"/>
              <a:t>Makale</a:t>
            </a:r>
            <a:r>
              <a:rPr lang="en-US" sz="2400" dirty="0" smtClean="0"/>
              <a:t> </a:t>
            </a:r>
            <a:r>
              <a:rPr lang="en-US" sz="2400" dirty="0" err="1" smtClean="0"/>
              <a:t>Sayılarına</a:t>
            </a:r>
            <a:r>
              <a:rPr lang="en-US" sz="2400" dirty="0" smtClean="0"/>
              <a:t> </a:t>
            </a:r>
            <a:r>
              <a:rPr lang="en-US" sz="2400" dirty="0" err="1" smtClean="0"/>
              <a:t>Göre</a:t>
            </a:r>
            <a:r>
              <a:rPr lang="en-US" sz="2400" dirty="0" smtClean="0"/>
              <a:t> </a:t>
            </a:r>
            <a:r>
              <a:rPr lang="en-US" sz="2400" dirty="0" err="1" smtClean="0"/>
              <a:t>Ülkeler</a:t>
            </a:r>
            <a:endParaRPr lang="en-US" sz="24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55939" y="3237316"/>
            <a:ext cx="4663126" cy="20566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İndekslere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Türkiye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93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Erasmus </a:t>
            </a:r>
            <a:r>
              <a:rPr lang="en-US" dirty="0" err="1" smtClean="0"/>
              <a:t>Hareketliliği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39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93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982" y="274637"/>
            <a:ext cx="3353218" cy="3721667"/>
          </a:xfrm>
        </p:spPr>
        <p:txBody>
          <a:bodyPr/>
          <a:lstStyle/>
          <a:p>
            <a:r>
              <a:rPr lang="en-US" dirty="0" err="1" smtClean="0"/>
              <a:t>Hareketlilik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(outbound)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1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3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AR-GE </a:t>
            </a:r>
            <a:r>
              <a:rPr lang="en-US" dirty="0" err="1" smtClean="0"/>
              <a:t>Harcamaları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259382"/>
              </p:ext>
            </p:extLst>
          </p:nvPr>
        </p:nvGraphicFramePr>
        <p:xfrm>
          <a:off x="3004761" y="1241552"/>
          <a:ext cx="5413185" cy="5016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534974"/>
              </p:ext>
            </p:extLst>
          </p:nvPr>
        </p:nvGraphicFramePr>
        <p:xfrm>
          <a:off x="181273" y="1241552"/>
          <a:ext cx="2482742" cy="5217592"/>
        </p:xfrm>
        <a:graphic>
          <a:graphicData uri="http://schemas.openxmlformats.org/drawingml/2006/table">
            <a:tbl>
              <a:tblPr/>
              <a:tblGrid>
                <a:gridCol w="1241371"/>
                <a:gridCol w="1241371"/>
              </a:tblGrid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Yıl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Harcama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(TL)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Yıllık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1275680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1991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3330047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5356814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1993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8776139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1994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13991270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1995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29509395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1996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66709069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141781665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1998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260422137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1999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489162882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798437970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2001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1291891387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1843288038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2003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2197090032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2897516250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3835441076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2006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4399880662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6091178492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6893048199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8087452600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27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9267589617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27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11154149797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6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13062263394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64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14807321926</a:t>
                      </a:r>
                    </a:p>
                  </a:txBody>
                  <a:tcPr marL="11629" marR="11629" marT="11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148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Öğretim</a:t>
            </a:r>
            <a:r>
              <a:rPr lang="en-US" dirty="0" smtClean="0"/>
              <a:t> </a:t>
            </a:r>
            <a:r>
              <a:rPr lang="en-US" dirty="0" err="1" smtClean="0"/>
              <a:t>Üyeleri</a:t>
            </a:r>
            <a:r>
              <a:rPr lang="en-US" dirty="0" smtClean="0"/>
              <a:t> (</a:t>
            </a:r>
            <a:r>
              <a:rPr lang="en-US" dirty="0" err="1" smtClean="0"/>
              <a:t>Devlet</a:t>
            </a:r>
            <a:r>
              <a:rPr lang="en-US" dirty="0" smtClean="0"/>
              <a:t> </a:t>
            </a:r>
            <a:r>
              <a:rPr lang="en-US" dirty="0" err="1" smtClean="0"/>
              <a:t>Ünv</a:t>
            </a:r>
            <a:r>
              <a:rPr lang="en-US" dirty="0" smtClean="0"/>
              <a:t>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88" y="1417638"/>
            <a:ext cx="76835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82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Öğretim</a:t>
            </a:r>
            <a:r>
              <a:rPr lang="en-US" dirty="0" smtClean="0"/>
              <a:t> </a:t>
            </a:r>
            <a:r>
              <a:rPr lang="en-US" dirty="0" err="1" smtClean="0"/>
              <a:t>Üyeleri</a:t>
            </a:r>
            <a:r>
              <a:rPr lang="en-US" dirty="0" smtClean="0"/>
              <a:t> (</a:t>
            </a:r>
            <a:r>
              <a:rPr lang="en-US" dirty="0" err="1" smtClean="0"/>
              <a:t>Vakıf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193800"/>
            <a:ext cx="7721600" cy="4457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8828" y="6047943"/>
            <a:ext cx="4682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: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istatistik.yok.gov.tr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380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Burslar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YÖK</a:t>
            </a:r>
          </a:p>
          <a:p>
            <a:r>
              <a:rPr lang="en-US" dirty="0" err="1" smtClean="0"/>
              <a:t>Tubitak</a:t>
            </a:r>
            <a:endParaRPr lang="en-US" dirty="0" smtClean="0"/>
          </a:p>
          <a:p>
            <a:r>
              <a:rPr lang="en-US" dirty="0" smtClean="0"/>
              <a:t>BAP</a:t>
            </a:r>
          </a:p>
          <a:p>
            <a:r>
              <a:rPr lang="en-US" dirty="0" smtClean="0"/>
              <a:t>ÖYP</a:t>
            </a:r>
          </a:p>
          <a:p>
            <a:r>
              <a:rPr lang="en-US" dirty="0" smtClean="0"/>
              <a:t>MEB</a:t>
            </a:r>
          </a:p>
          <a:p>
            <a:r>
              <a:rPr lang="en-US" dirty="0" err="1" smtClean="0"/>
              <a:t>Diğer</a:t>
            </a:r>
            <a:endParaRPr lang="en-US" dirty="0" smtClean="0"/>
          </a:p>
          <a:p>
            <a:pPr marL="114300" indent="0">
              <a:buNone/>
            </a:pPr>
            <a:r>
              <a:rPr lang="en-US" dirty="0" err="1" smtClean="0"/>
              <a:t>Kurumlar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246" y="973395"/>
            <a:ext cx="6077285" cy="585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75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İş</a:t>
            </a:r>
            <a:r>
              <a:rPr lang="en-US" dirty="0" smtClean="0"/>
              <a:t> </a:t>
            </a:r>
            <a:r>
              <a:rPr lang="en-US" dirty="0" err="1" smtClean="0"/>
              <a:t>Hayatı</a:t>
            </a:r>
            <a:r>
              <a:rPr lang="en-US" dirty="0" smtClean="0"/>
              <a:t> – </a:t>
            </a:r>
            <a:r>
              <a:rPr lang="en-US" dirty="0" err="1" smtClean="0"/>
              <a:t>Harita</a:t>
            </a:r>
            <a:r>
              <a:rPr lang="en-US" dirty="0" smtClean="0"/>
              <a:t> </a:t>
            </a:r>
            <a:r>
              <a:rPr lang="en-US" dirty="0" err="1" smtClean="0"/>
              <a:t>Mühendisleri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450" y="1244452"/>
            <a:ext cx="5469365" cy="561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6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564" y="274638"/>
            <a:ext cx="2795635" cy="3458344"/>
          </a:xfrm>
        </p:spPr>
        <p:txBody>
          <a:bodyPr/>
          <a:lstStyle/>
          <a:p>
            <a:r>
              <a:rPr lang="en-US" dirty="0" err="1" smtClean="0"/>
              <a:t>İş</a:t>
            </a:r>
            <a:r>
              <a:rPr lang="en-US" dirty="0" smtClean="0"/>
              <a:t> </a:t>
            </a:r>
            <a:r>
              <a:rPr lang="en-US" dirty="0" err="1" smtClean="0"/>
              <a:t>Hayatı</a:t>
            </a:r>
            <a:r>
              <a:rPr lang="en-US" dirty="0" smtClean="0"/>
              <a:t> – </a:t>
            </a:r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05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04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12" y="2920125"/>
            <a:ext cx="6400800" cy="104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00" y="217488"/>
            <a:ext cx="4483100" cy="2400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03700"/>
            <a:ext cx="64262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78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r>
              <a:rPr lang="en-US" dirty="0" err="1" smtClean="0"/>
              <a:t>İş</a:t>
            </a:r>
            <a:r>
              <a:rPr lang="en-US" dirty="0" smtClean="0"/>
              <a:t> </a:t>
            </a:r>
            <a:r>
              <a:rPr lang="en-US" dirty="0" err="1" smtClean="0"/>
              <a:t>Hayatı</a:t>
            </a:r>
            <a:r>
              <a:rPr lang="en-US" dirty="0" smtClean="0"/>
              <a:t> – </a:t>
            </a:r>
            <a:r>
              <a:rPr lang="en-US" dirty="0" err="1" smtClean="0"/>
              <a:t>Jeoloji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1700"/>
            <a:ext cx="6502400" cy="109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204" y="1993900"/>
            <a:ext cx="64389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1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670" y="274638"/>
            <a:ext cx="2673330" cy="3613240"/>
          </a:xfrm>
        </p:spPr>
        <p:txBody>
          <a:bodyPr/>
          <a:lstStyle/>
          <a:p>
            <a:r>
              <a:rPr lang="en-US" dirty="0" err="1" smtClean="0"/>
              <a:t>İş</a:t>
            </a:r>
            <a:r>
              <a:rPr lang="en-US" dirty="0" smtClean="0"/>
              <a:t> </a:t>
            </a:r>
            <a:r>
              <a:rPr lang="en-US" dirty="0" err="1" smtClean="0"/>
              <a:t>Hayatı</a:t>
            </a:r>
            <a:r>
              <a:rPr lang="en-US" dirty="0" smtClean="0"/>
              <a:t> – </a:t>
            </a:r>
            <a:r>
              <a:rPr lang="en-US" dirty="0" err="1" smtClean="0"/>
              <a:t>Jeoloji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70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41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3539" y="1792613"/>
            <a:ext cx="3100462" cy="4620062"/>
          </a:xfrm>
        </p:spPr>
        <p:txBody>
          <a:bodyPr/>
          <a:lstStyle/>
          <a:p>
            <a:r>
              <a:rPr lang="en-US" dirty="0" err="1" smtClean="0"/>
              <a:t>Jeoloji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r>
              <a:rPr lang="en-US" dirty="0" err="1" smtClean="0"/>
              <a:t>Mezuniyet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43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1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Mühendislik</a:t>
            </a:r>
            <a:r>
              <a:rPr lang="en-US" dirty="0" smtClean="0"/>
              <a:t> (</a:t>
            </a:r>
            <a:r>
              <a:rPr lang="en-US" dirty="0" err="1" smtClean="0"/>
              <a:t>genel</a:t>
            </a:r>
            <a:r>
              <a:rPr lang="en-US" dirty="0" smtClean="0"/>
              <a:t>) </a:t>
            </a:r>
            <a:r>
              <a:rPr lang="en-US" dirty="0" err="1" smtClean="0"/>
              <a:t>İlanların</a:t>
            </a:r>
            <a:r>
              <a:rPr lang="en-US" dirty="0" smtClean="0"/>
              <a:t> </a:t>
            </a:r>
            <a:r>
              <a:rPr lang="en-US" dirty="0" err="1" smtClean="0"/>
              <a:t>Dağılımı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16" y="1725293"/>
            <a:ext cx="2514600" cy="25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380" y="1598587"/>
            <a:ext cx="18542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69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iş</a:t>
            </a:r>
            <a:r>
              <a:rPr lang="en-US" dirty="0" smtClean="0"/>
              <a:t> </a:t>
            </a:r>
            <a:r>
              <a:rPr lang="en-US" dirty="0" err="1" smtClean="0"/>
              <a:t>Dağılımları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1651000" cy="256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1468438"/>
            <a:ext cx="2438400" cy="251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724" y="1108403"/>
            <a:ext cx="1624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196" y="1477735"/>
            <a:ext cx="1752600" cy="252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2100" y="1477735"/>
            <a:ext cx="2501900" cy="254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7805" y="1112135"/>
            <a:ext cx="1679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Elektronik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100" y="4198482"/>
            <a:ext cx="1651000" cy="260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100" y="4200705"/>
            <a:ext cx="2501900" cy="2603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56188" y="3978728"/>
            <a:ext cx="1436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12" y="4318000"/>
            <a:ext cx="1676400" cy="25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7912" y="4318475"/>
            <a:ext cx="2463800" cy="2565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81551" y="4063642"/>
            <a:ext cx="1303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İnşaat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05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Alanlara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Dağılımları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1138"/>
            <a:ext cx="1638300" cy="256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1481138"/>
            <a:ext cx="2362200" cy="2501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862" y="3158700"/>
            <a:ext cx="1600200" cy="2616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3158700"/>
            <a:ext cx="2400300" cy="2552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724" y="1108403"/>
            <a:ext cx="1328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Jeoloji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51266" y="2789368"/>
            <a:ext cx="131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Harita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03300"/>
            <a:ext cx="1714500" cy="2616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500" y="4416086"/>
            <a:ext cx="2527300" cy="2565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724" y="4105048"/>
            <a:ext cx="151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Endüstri</a:t>
            </a:r>
            <a:r>
              <a:rPr lang="en-US" dirty="0" smtClean="0"/>
              <a:t> </a:t>
            </a:r>
            <a:r>
              <a:rPr lang="en-US" dirty="0" err="1" smtClean="0"/>
              <a:t>Müh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53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Bilimleri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Yazılım</a:t>
            </a:r>
            <a:r>
              <a:rPr lang="en-US" dirty="0" smtClean="0"/>
              <a:t> </a:t>
            </a:r>
            <a:r>
              <a:rPr lang="en-US" dirty="0" err="1" smtClean="0"/>
              <a:t>Mühendisliği</a:t>
            </a:r>
            <a:r>
              <a:rPr lang="en-US" dirty="0" smtClean="0"/>
              <a:t> (Software Engineering)</a:t>
            </a:r>
          </a:p>
          <a:p>
            <a:r>
              <a:rPr lang="en-US" b="1" dirty="0" err="1" smtClean="0"/>
              <a:t>Veri</a:t>
            </a:r>
            <a:r>
              <a:rPr lang="en-US" b="1" dirty="0" smtClean="0"/>
              <a:t> </a:t>
            </a:r>
            <a:r>
              <a:rPr lang="en-US" b="1" dirty="0" err="1" smtClean="0"/>
              <a:t>Tabanı</a:t>
            </a:r>
            <a:r>
              <a:rPr lang="en-US" b="1" dirty="0" smtClean="0"/>
              <a:t> </a:t>
            </a:r>
            <a:r>
              <a:rPr lang="en-US" b="1" dirty="0" err="1" smtClean="0"/>
              <a:t>Teorisi</a:t>
            </a:r>
            <a:r>
              <a:rPr lang="en-US" b="1" dirty="0" smtClean="0"/>
              <a:t> (Database Theory)</a:t>
            </a:r>
          </a:p>
          <a:p>
            <a:pPr lvl="1"/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Madenciliği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Veri</a:t>
            </a:r>
            <a:r>
              <a:rPr lang="en-US" dirty="0" smtClean="0"/>
              <a:t> (Data Mining and Big Data)</a:t>
            </a:r>
          </a:p>
          <a:p>
            <a:r>
              <a:rPr lang="en-US" b="1" dirty="0" err="1" smtClean="0"/>
              <a:t>Yapay</a:t>
            </a:r>
            <a:r>
              <a:rPr lang="en-US" b="1" dirty="0" smtClean="0"/>
              <a:t> </a:t>
            </a:r>
            <a:r>
              <a:rPr lang="en-US" b="1" dirty="0" err="1" smtClean="0"/>
              <a:t>Zeka</a:t>
            </a:r>
            <a:r>
              <a:rPr lang="en-US" b="1" dirty="0" smtClean="0"/>
              <a:t> (Artificial Intelligence)</a:t>
            </a:r>
          </a:p>
          <a:p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Grafikleri</a:t>
            </a:r>
            <a:r>
              <a:rPr lang="en-US" dirty="0" smtClean="0"/>
              <a:t> (Computer Graphics)</a:t>
            </a:r>
          </a:p>
          <a:p>
            <a:r>
              <a:rPr lang="en-US" dirty="0" err="1" smtClean="0"/>
              <a:t>Şifreleme</a:t>
            </a:r>
            <a:r>
              <a:rPr lang="en-US" dirty="0" smtClean="0"/>
              <a:t> (Cryptography)</a:t>
            </a:r>
          </a:p>
          <a:p>
            <a:r>
              <a:rPr lang="en-US" dirty="0" err="1" smtClean="0"/>
              <a:t>Resim</a:t>
            </a:r>
            <a:r>
              <a:rPr lang="en-US" dirty="0" smtClean="0"/>
              <a:t> </a:t>
            </a:r>
            <a:r>
              <a:rPr lang="en-US" dirty="0" err="1" smtClean="0"/>
              <a:t>İşleme</a:t>
            </a:r>
            <a:r>
              <a:rPr lang="en-US" dirty="0" smtClean="0"/>
              <a:t> (Image Processing)</a:t>
            </a:r>
          </a:p>
          <a:p>
            <a:r>
              <a:rPr lang="en-US" b="1" dirty="0" err="1" smtClean="0"/>
              <a:t>Algoritma</a:t>
            </a:r>
            <a:r>
              <a:rPr lang="en-US" b="1" dirty="0" smtClean="0"/>
              <a:t> </a:t>
            </a:r>
            <a:r>
              <a:rPr lang="en-US" b="1" dirty="0" err="1" smtClean="0"/>
              <a:t>Analizi</a:t>
            </a:r>
            <a:r>
              <a:rPr lang="en-US" b="1" dirty="0" smtClean="0"/>
              <a:t> (Theory of Algorithms)</a:t>
            </a:r>
          </a:p>
          <a:p>
            <a:r>
              <a:rPr lang="en-US" b="1" dirty="0" err="1" smtClean="0"/>
              <a:t>Otomata</a:t>
            </a:r>
            <a:r>
              <a:rPr lang="en-US" b="1" dirty="0" smtClean="0"/>
              <a:t> </a:t>
            </a:r>
            <a:r>
              <a:rPr lang="en-US" b="1" dirty="0" err="1" smtClean="0"/>
              <a:t>Teorisi</a:t>
            </a:r>
            <a:r>
              <a:rPr lang="en-US" b="1" dirty="0" smtClean="0"/>
              <a:t> (Formal Languages and Automata)</a:t>
            </a:r>
          </a:p>
          <a:p>
            <a:r>
              <a:rPr lang="en-US" dirty="0" err="1"/>
              <a:t>Derleyici</a:t>
            </a:r>
            <a:r>
              <a:rPr lang="en-US" dirty="0"/>
              <a:t> </a:t>
            </a:r>
            <a:r>
              <a:rPr lang="en-US" dirty="0" err="1"/>
              <a:t>Tasarımı</a:t>
            </a:r>
            <a:r>
              <a:rPr lang="en-US" dirty="0"/>
              <a:t> (Compiler Theory)</a:t>
            </a:r>
          </a:p>
          <a:p>
            <a:r>
              <a:rPr lang="en-US" dirty="0" err="1"/>
              <a:t>İşletim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(Operating Systems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Ağ</a:t>
            </a:r>
            <a:r>
              <a:rPr lang="en-US" dirty="0" smtClean="0"/>
              <a:t> </a:t>
            </a:r>
            <a:r>
              <a:rPr lang="en-US" dirty="0" err="1" smtClean="0"/>
              <a:t>Teorisi</a:t>
            </a:r>
            <a:r>
              <a:rPr lang="en-US" dirty="0" smtClean="0"/>
              <a:t> (Networking)</a:t>
            </a:r>
          </a:p>
          <a:p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Mimarisi</a:t>
            </a:r>
            <a:r>
              <a:rPr lang="en-US" dirty="0" smtClean="0"/>
              <a:t> (Computer Architecture)</a:t>
            </a:r>
          </a:p>
          <a:p>
            <a:pPr lvl="1"/>
            <a:r>
              <a:rPr lang="en-US" dirty="0" err="1" smtClean="0"/>
              <a:t>Mikro</a:t>
            </a:r>
            <a:r>
              <a:rPr lang="en-US" dirty="0" smtClean="0"/>
              <a:t> </a:t>
            </a:r>
            <a:r>
              <a:rPr lang="en-US" dirty="0" err="1" smtClean="0"/>
              <a:t>İşlemciler</a:t>
            </a:r>
            <a:r>
              <a:rPr lang="en-US" dirty="0" smtClean="0"/>
              <a:t> (Microprocessors)</a:t>
            </a:r>
          </a:p>
          <a:p>
            <a:r>
              <a:rPr lang="en-US" dirty="0" smtClean="0"/>
              <a:t>VLSI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301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Türkiyede</a:t>
            </a:r>
            <a:r>
              <a:rPr lang="en-US" dirty="0" smtClean="0"/>
              <a:t> </a:t>
            </a:r>
            <a:r>
              <a:rPr lang="en-US" dirty="0" err="1" smtClean="0"/>
              <a:t>Bilgisayar</a:t>
            </a:r>
            <a:r>
              <a:rPr lang="en-US" dirty="0" smtClean="0"/>
              <a:t> </a:t>
            </a:r>
            <a:r>
              <a:rPr lang="en-US" dirty="0" err="1" smtClean="0"/>
              <a:t>Mezunları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çalışmalar</a:t>
            </a:r>
            <a:r>
              <a:rPr lang="en-US" dirty="0"/>
              <a:t> (</a:t>
            </a:r>
            <a:r>
              <a:rPr lang="en-US" dirty="0" err="1"/>
              <a:t>üniversite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şirketlerin</a:t>
            </a:r>
            <a:r>
              <a:rPr lang="en-US" dirty="0"/>
              <a:t> </a:t>
            </a:r>
            <a:r>
              <a:rPr lang="en-US" dirty="0" err="1"/>
              <a:t>ar-ge</a:t>
            </a:r>
            <a:r>
              <a:rPr lang="en-US" dirty="0"/>
              <a:t> </a:t>
            </a:r>
            <a:r>
              <a:rPr lang="en-US" dirty="0" err="1"/>
              <a:t>bölümleri</a:t>
            </a:r>
            <a:r>
              <a:rPr lang="en-US" dirty="0"/>
              <a:t>)</a:t>
            </a:r>
          </a:p>
          <a:p>
            <a:r>
              <a:rPr lang="en-US" dirty="0" err="1"/>
              <a:t>Yazılım</a:t>
            </a:r>
            <a:r>
              <a:rPr lang="en-US" dirty="0"/>
              <a:t> </a:t>
            </a:r>
            <a:r>
              <a:rPr lang="en-US" dirty="0" err="1"/>
              <a:t>geliştirme</a:t>
            </a:r>
            <a:endParaRPr lang="en-US" dirty="0"/>
          </a:p>
          <a:p>
            <a:r>
              <a:rPr lang="en-US" dirty="0" err="1"/>
              <a:t>Veritabanı</a:t>
            </a:r>
            <a:r>
              <a:rPr lang="en-US" dirty="0"/>
              <a:t> </a:t>
            </a:r>
            <a:r>
              <a:rPr lang="en-US" dirty="0" err="1"/>
              <a:t>yönetimi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sunucu</a:t>
            </a:r>
            <a:r>
              <a:rPr lang="en-US" dirty="0"/>
              <a:t> </a:t>
            </a:r>
            <a:r>
              <a:rPr lang="en-US" dirty="0" err="1"/>
              <a:t>yönetimini</a:t>
            </a:r>
            <a:r>
              <a:rPr lang="en-US" dirty="0"/>
              <a:t> </a:t>
            </a:r>
            <a:r>
              <a:rPr lang="en-US" dirty="0" err="1"/>
              <a:t>kapsar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)</a:t>
            </a:r>
          </a:p>
          <a:p>
            <a:r>
              <a:rPr lang="en-US" dirty="0" err="1"/>
              <a:t>pazarlama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satış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öncesi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destek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41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256"/>
            <a:ext cx="7620000" cy="1143000"/>
          </a:xfrm>
        </p:spPr>
        <p:txBody>
          <a:bodyPr/>
          <a:lstStyle/>
          <a:p>
            <a:r>
              <a:rPr lang="en-US" dirty="0" err="1" smtClean="0"/>
              <a:t>Programlama</a:t>
            </a:r>
            <a:r>
              <a:rPr lang="en-US" dirty="0" smtClean="0"/>
              <a:t> </a:t>
            </a:r>
            <a:r>
              <a:rPr lang="en-US" dirty="0" err="1" smtClean="0"/>
              <a:t>Dilleri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4534"/>
            <a:ext cx="7620000" cy="2039845"/>
          </a:xfrm>
        </p:spPr>
        <p:txBody>
          <a:bodyPr/>
          <a:lstStyle/>
          <a:p>
            <a:r>
              <a:rPr lang="en-US" dirty="0" err="1" smtClean="0"/>
              <a:t>Dil</a:t>
            </a:r>
            <a:r>
              <a:rPr lang="en-US" dirty="0" smtClean="0"/>
              <a:t>, din, ırk </a:t>
            </a:r>
            <a:r>
              <a:rPr lang="en-US" dirty="0" err="1" smtClean="0"/>
              <a:t>ve</a:t>
            </a:r>
            <a:r>
              <a:rPr lang="en-US" dirty="0" smtClean="0"/>
              <a:t> platform </a:t>
            </a:r>
            <a:r>
              <a:rPr lang="en-US" dirty="0" err="1" smtClean="0"/>
              <a:t>bağımsız</a:t>
            </a:r>
            <a:r>
              <a:rPr lang="en-US" dirty="0" smtClean="0"/>
              <a:t> </a:t>
            </a:r>
            <a:r>
              <a:rPr lang="en-US" dirty="0" err="1" smtClean="0"/>
              <a:t>eğitim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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1569094"/>
            <a:ext cx="4822238" cy="528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49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525" y="584815"/>
            <a:ext cx="2971225" cy="3717310"/>
          </a:xfrm>
        </p:spPr>
        <p:txBody>
          <a:bodyPr/>
          <a:lstStyle/>
          <a:p>
            <a:r>
              <a:rPr lang="en-US" dirty="0" err="1" smtClean="0"/>
              <a:t>Dünyada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Durum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4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6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5969000" cy="2451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034" y="2528455"/>
            <a:ext cx="9144000" cy="4329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06500"/>
            <a:ext cx="9144000" cy="44334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1417638"/>
            <a:ext cx="828040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6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Endüstri</a:t>
            </a:r>
            <a:r>
              <a:rPr lang="en-US" dirty="0" smtClean="0"/>
              <a:t> </a:t>
            </a:r>
            <a:r>
              <a:rPr lang="en-US" dirty="0" err="1" smtClean="0"/>
              <a:t>Mühendisliği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7207"/>
            <a:ext cx="7620000" cy="545232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OR (</a:t>
            </a:r>
            <a:r>
              <a:rPr lang="en-US" b="1" dirty="0" err="1" smtClean="0"/>
              <a:t>Yöneylem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Statistics</a:t>
            </a:r>
          </a:p>
          <a:p>
            <a:r>
              <a:rPr lang="en-US" dirty="0" smtClean="0"/>
              <a:t>OM (</a:t>
            </a:r>
            <a:r>
              <a:rPr lang="en-US" dirty="0" err="1" smtClean="0"/>
              <a:t>Operasyon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Project Management</a:t>
            </a:r>
          </a:p>
          <a:p>
            <a:r>
              <a:rPr lang="en-US" dirty="0" smtClean="0"/>
              <a:t>Financial Engineering</a:t>
            </a:r>
          </a:p>
          <a:p>
            <a:r>
              <a:rPr lang="en-US" dirty="0" smtClean="0"/>
              <a:t>Value Engineering</a:t>
            </a:r>
          </a:p>
          <a:p>
            <a:r>
              <a:rPr lang="en-US" dirty="0" smtClean="0"/>
              <a:t>SCM</a:t>
            </a:r>
          </a:p>
          <a:p>
            <a:r>
              <a:rPr lang="en-US" dirty="0" smtClean="0"/>
              <a:t>TQM</a:t>
            </a:r>
          </a:p>
          <a:p>
            <a:r>
              <a:rPr lang="en-US" dirty="0" smtClean="0"/>
              <a:t>Process Engineering</a:t>
            </a:r>
          </a:p>
          <a:p>
            <a:r>
              <a:rPr lang="en-US" dirty="0" smtClean="0"/>
              <a:t>System Engineering</a:t>
            </a:r>
          </a:p>
          <a:p>
            <a:r>
              <a:rPr lang="en-US" dirty="0" smtClean="0"/>
              <a:t>Ergonomics</a:t>
            </a:r>
          </a:p>
          <a:p>
            <a:r>
              <a:rPr lang="en-US" dirty="0" smtClean="0"/>
              <a:t>Safety Engineering</a:t>
            </a:r>
          </a:p>
          <a:p>
            <a:r>
              <a:rPr lang="en-US" dirty="0" smtClean="0"/>
              <a:t>Cost Engineering</a:t>
            </a:r>
          </a:p>
          <a:p>
            <a:r>
              <a:rPr lang="en-US" dirty="0" smtClean="0"/>
              <a:t>Quality Engineering</a:t>
            </a:r>
          </a:p>
          <a:p>
            <a:r>
              <a:rPr lang="en-US" dirty="0" smtClean="0"/>
              <a:t>Logistics</a:t>
            </a:r>
          </a:p>
          <a:p>
            <a:r>
              <a:rPr lang="en-US" dirty="0" smtClean="0"/>
              <a:t>Facility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65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866096"/>
            <a:ext cx="5410200" cy="543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0597"/>
            <a:ext cx="9144000" cy="528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99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 </a:t>
            </a:r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Alanları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922057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Tasarımı</a:t>
            </a:r>
            <a:r>
              <a:rPr lang="en-US" dirty="0"/>
              <a:t> (System Analysis and Design)</a:t>
            </a:r>
          </a:p>
          <a:p>
            <a:r>
              <a:rPr lang="en-US" dirty="0"/>
              <a:t>BT </a:t>
            </a:r>
            <a:r>
              <a:rPr lang="en-US" dirty="0" err="1"/>
              <a:t>Yenilikleri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Proje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(IT innovations and project management)</a:t>
            </a:r>
          </a:p>
          <a:p>
            <a:r>
              <a:rPr lang="en-US" u="sng" dirty="0">
                <a:hlinkClick r:id="rId2"/>
              </a:rPr>
              <a:t>BT'nin işletmelere etkisinin ve </a:t>
            </a:r>
            <a:r>
              <a:rPr lang="en-US" u="sng" dirty="0">
                <a:hlinkClick r:id="rId3"/>
              </a:rPr>
              <a:t>BT Altyapısının Yönetilmesi</a:t>
            </a:r>
          </a:p>
          <a:p>
            <a:r>
              <a:rPr lang="en-US" dirty="0"/>
              <a:t>Web-</a:t>
            </a:r>
            <a:r>
              <a:rPr lang="en-US" dirty="0" err="1"/>
              <a:t>Tabanlı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Uygulamaları</a:t>
            </a:r>
            <a:r>
              <a:rPr lang="en-US" dirty="0"/>
              <a:t> (web-based information systems and applications)</a:t>
            </a:r>
          </a:p>
          <a:p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Web </a:t>
            </a:r>
            <a:r>
              <a:rPr lang="en-US" dirty="0" err="1"/>
              <a:t>Madenciliği</a:t>
            </a:r>
            <a:r>
              <a:rPr lang="en-US" dirty="0"/>
              <a:t> (data and web mining)</a:t>
            </a:r>
          </a:p>
          <a:p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İşlem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Medya</a:t>
            </a:r>
            <a:r>
              <a:rPr lang="en-US" dirty="0"/>
              <a:t> </a:t>
            </a:r>
            <a:r>
              <a:rPr lang="en-US" dirty="0" err="1"/>
              <a:t>Analizleri</a:t>
            </a:r>
            <a:r>
              <a:rPr lang="en-US" dirty="0"/>
              <a:t> (social computing and social media analytics)</a:t>
            </a:r>
          </a:p>
          <a:p>
            <a:r>
              <a:rPr lang="en-US" dirty="0" err="1"/>
              <a:t>Hizmet</a:t>
            </a:r>
            <a:r>
              <a:rPr lang="en-US" dirty="0"/>
              <a:t> </a:t>
            </a:r>
            <a:r>
              <a:rPr lang="en-US" dirty="0" err="1"/>
              <a:t>İşleme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İşlem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(services computing and process management)</a:t>
            </a:r>
          </a:p>
          <a:p>
            <a:r>
              <a:rPr lang="en-US" u="sng" dirty="0">
                <a:hlinkClick r:id="rId4"/>
              </a:rPr>
              <a:t>Bilgi Yönetimi (knowledge management) ,</a:t>
            </a:r>
          </a:p>
          <a:p>
            <a:r>
              <a:rPr lang="en-US" dirty="0" err="1"/>
              <a:t>Yeşil</a:t>
            </a:r>
            <a:r>
              <a:rPr lang="en-US" dirty="0"/>
              <a:t> </a:t>
            </a:r>
            <a:r>
              <a:rPr lang="en-US" dirty="0" err="1"/>
              <a:t>Bilişim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(green information systems)</a:t>
            </a:r>
          </a:p>
          <a:p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E-</a:t>
            </a:r>
            <a:r>
              <a:rPr lang="en-US" dirty="0" err="1"/>
              <a:t>İşletme</a:t>
            </a:r>
            <a:r>
              <a:rPr lang="en-US" dirty="0"/>
              <a:t> (global information systems and e-business)</a:t>
            </a:r>
          </a:p>
          <a:p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Kişisellik</a:t>
            </a:r>
            <a:r>
              <a:rPr lang="en-US" dirty="0"/>
              <a:t> (information systems security and privacy)</a:t>
            </a:r>
          </a:p>
          <a:p>
            <a:r>
              <a:rPr lang="en-US" dirty="0" err="1"/>
              <a:t>İnsan-Bilgisayar</a:t>
            </a:r>
            <a:r>
              <a:rPr lang="en-US" dirty="0"/>
              <a:t> </a:t>
            </a:r>
            <a:r>
              <a:rPr lang="en-US" dirty="0" err="1"/>
              <a:t>İlişkileri</a:t>
            </a:r>
            <a:r>
              <a:rPr lang="en-US" dirty="0"/>
              <a:t> (human-computer interactions)</a:t>
            </a:r>
          </a:p>
          <a:p>
            <a:r>
              <a:rPr lang="en-US" dirty="0" err="1"/>
              <a:t>İnsan</a:t>
            </a:r>
            <a:r>
              <a:rPr lang="en-US" dirty="0"/>
              <a:t> </a:t>
            </a:r>
            <a:r>
              <a:rPr lang="en-US" dirty="0" err="1"/>
              <a:t>Davranışları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Örgüt</a:t>
            </a:r>
            <a:r>
              <a:rPr lang="en-US" dirty="0"/>
              <a:t> </a:t>
            </a:r>
            <a:r>
              <a:rPr lang="en-US" dirty="0" err="1"/>
              <a:t>Çalışmaları</a:t>
            </a:r>
            <a:r>
              <a:rPr lang="en-US" dirty="0"/>
              <a:t> (human behavior and organizational studies)</a:t>
            </a:r>
          </a:p>
          <a:p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Sistemlerinin</a:t>
            </a:r>
            <a:r>
              <a:rPr lang="en-US" dirty="0"/>
              <a:t>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yönleri</a:t>
            </a:r>
            <a:r>
              <a:rPr lang="en-US" dirty="0"/>
              <a:t> (social and cultural aspects of information systems)</a:t>
            </a:r>
          </a:p>
          <a:p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(economics and information systems)</a:t>
            </a:r>
          </a:p>
          <a:p>
            <a:r>
              <a:rPr lang="en-US" dirty="0" err="1"/>
              <a:t>Sağlıkta</a:t>
            </a:r>
            <a:r>
              <a:rPr lang="en-US" dirty="0"/>
              <a:t>, </a:t>
            </a:r>
            <a:r>
              <a:rPr lang="en-US" dirty="0" err="1"/>
              <a:t>Devlette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Kurumlarda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Uygulamaları</a:t>
            </a:r>
            <a:r>
              <a:rPr lang="en-US" dirty="0"/>
              <a:t> (emerging information systems applications in health, government, and other </a:t>
            </a:r>
            <a:r>
              <a:rPr lang="en-US" dirty="0" smtClean="0"/>
              <a:t>organizations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256" y="165100"/>
            <a:ext cx="2286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0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 </a:t>
            </a:r>
            <a:r>
              <a:rPr lang="en-US" dirty="0" err="1" smtClean="0"/>
              <a:t>Eğitimi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İş</a:t>
            </a:r>
            <a:r>
              <a:rPr lang="en-US" dirty="0"/>
              <a:t> </a:t>
            </a:r>
            <a:r>
              <a:rPr lang="en-US" dirty="0" err="1"/>
              <a:t>Zekası</a:t>
            </a:r>
            <a:r>
              <a:rPr lang="en-US" dirty="0"/>
              <a:t> (Business Intelligence)</a:t>
            </a:r>
          </a:p>
          <a:p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Kaynakları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(Data Resources Management)</a:t>
            </a:r>
          </a:p>
          <a:p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Madenciliği</a:t>
            </a:r>
            <a:r>
              <a:rPr lang="en-US" dirty="0"/>
              <a:t> (Data Mining)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</a:t>
            </a:r>
            <a:r>
              <a:rPr lang="en-US" dirty="0" err="1"/>
              <a:t>Modellenmesi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Tasarımı</a:t>
            </a:r>
            <a:r>
              <a:rPr lang="en-US" dirty="0"/>
              <a:t> (System Analysis </a:t>
            </a:r>
            <a:r>
              <a:rPr lang="en-US" dirty="0" err="1"/>
              <a:t>Modelling</a:t>
            </a:r>
            <a:r>
              <a:rPr lang="en-US" dirty="0"/>
              <a:t> and Design)</a:t>
            </a:r>
          </a:p>
          <a:p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Teknolojileri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Stratejik</a:t>
            </a:r>
            <a:r>
              <a:rPr lang="en-US" dirty="0"/>
              <a:t> </a:t>
            </a:r>
            <a:r>
              <a:rPr lang="en-US" dirty="0" err="1"/>
              <a:t>Planlama</a:t>
            </a:r>
            <a:r>
              <a:rPr lang="en-US" dirty="0"/>
              <a:t> (Strategic Planning for Information Technologies)</a:t>
            </a:r>
          </a:p>
          <a:p>
            <a:r>
              <a:rPr lang="en-US" dirty="0" err="1"/>
              <a:t>Teknoloji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(Technology Management)</a:t>
            </a:r>
          </a:p>
          <a:p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/>
              <a:t>Destek</a:t>
            </a:r>
            <a:r>
              <a:rPr lang="en-US" dirty="0"/>
              <a:t> (</a:t>
            </a:r>
            <a:r>
              <a:rPr lang="en-US" dirty="0" err="1"/>
              <a:t>Desicion</a:t>
            </a:r>
            <a:r>
              <a:rPr lang="en-US" dirty="0"/>
              <a:t> Support)</a:t>
            </a:r>
          </a:p>
          <a:p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İşletme</a:t>
            </a:r>
            <a:r>
              <a:rPr lang="en-US" dirty="0"/>
              <a:t> (e-business)</a:t>
            </a:r>
          </a:p>
          <a:p>
            <a:r>
              <a:rPr lang="en-US" dirty="0" err="1"/>
              <a:t>Kurumsal</a:t>
            </a:r>
            <a:r>
              <a:rPr lang="en-US" dirty="0"/>
              <a:t> </a:t>
            </a:r>
            <a:r>
              <a:rPr lang="en-US" dirty="0" err="1"/>
              <a:t>Kaynak</a:t>
            </a:r>
            <a:r>
              <a:rPr lang="en-US" dirty="0"/>
              <a:t> </a:t>
            </a:r>
            <a:r>
              <a:rPr lang="en-US" dirty="0" err="1"/>
              <a:t>Planlama</a:t>
            </a:r>
            <a:r>
              <a:rPr lang="en-US" dirty="0"/>
              <a:t> (ERP, Enterprise Resource Planning)</a:t>
            </a:r>
          </a:p>
          <a:p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Süreç</a:t>
            </a:r>
            <a:r>
              <a:rPr lang="en-US" dirty="0"/>
              <a:t> </a:t>
            </a:r>
            <a:r>
              <a:rPr lang="en-US" dirty="0" err="1"/>
              <a:t>Modelleme</a:t>
            </a:r>
            <a:r>
              <a:rPr lang="en-US" dirty="0"/>
              <a:t> (Data and Process </a:t>
            </a:r>
            <a:r>
              <a:rPr lang="en-US" dirty="0" err="1"/>
              <a:t>Modelling</a:t>
            </a:r>
            <a:r>
              <a:rPr lang="en-US" dirty="0"/>
              <a:t>)</a:t>
            </a:r>
          </a:p>
          <a:p>
            <a:r>
              <a:rPr lang="en-US" dirty="0" err="1"/>
              <a:t>İş</a:t>
            </a:r>
            <a:r>
              <a:rPr lang="en-US" dirty="0"/>
              <a:t> </a:t>
            </a:r>
            <a:r>
              <a:rPr lang="en-US" dirty="0" err="1"/>
              <a:t>Süreç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(Business Process Management)</a:t>
            </a:r>
          </a:p>
          <a:p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Denetleme</a:t>
            </a:r>
            <a:r>
              <a:rPr lang="en-US" dirty="0"/>
              <a:t> (Information Systems Auditing)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34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 </a:t>
            </a:r>
            <a:r>
              <a:rPr lang="en-US" dirty="0" err="1" smtClean="0"/>
              <a:t>Faaliyet</a:t>
            </a:r>
            <a:r>
              <a:rPr lang="en-US" dirty="0" smtClean="0"/>
              <a:t> </a:t>
            </a:r>
            <a:r>
              <a:rPr lang="en-US" dirty="0" err="1" smtClean="0"/>
              <a:t>Alanları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Mimarisinin</a:t>
            </a:r>
            <a:r>
              <a:rPr lang="en-US" dirty="0"/>
              <a:t> </a:t>
            </a:r>
            <a:r>
              <a:rPr lang="en-US" dirty="0" err="1"/>
              <a:t>Tedariği</a:t>
            </a:r>
            <a:r>
              <a:rPr lang="en-US" dirty="0"/>
              <a:t> (the provision of applications architecture)</a:t>
            </a:r>
          </a:p>
          <a:p>
            <a:r>
              <a:rPr lang="en-US" dirty="0" err="1"/>
              <a:t>Derin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(in-depth systems analysis)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Tasarımı</a:t>
            </a:r>
            <a:r>
              <a:rPr lang="en-US" dirty="0"/>
              <a:t> (systems and applications design)</a:t>
            </a:r>
          </a:p>
          <a:p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Tabanı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(database administration)</a:t>
            </a:r>
          </a:p>
          <a:p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Entegrasyonu</a:t>
            </a:r>
            <a:r>
              <a:rPr lang="en-US" dirty="0"/>
              <a:t>(application and network integration)</a:t>
            </a:r>
          </a:p>
          <a:p>
            <a:r>
              <a:rPr lang="en-US" dirty="0" err="1"/>
              <a:t>Yazılım</a:t>
            </a:r>
            <a:r>
              <a:rPr lang="en-US" dirty="0"/>
              <a:t> </a:t>
            </a:r>
            <a:r>
              <a:rPr lang="en-US" dirty="0" err="1"/>
              <a:t>Programlama</a:t>
            </a:r>
            <a:r>
              <a:rPr lang="en-US" dirty="0"/>
              <a:t> (software programming)</a:t>
            </a:r>
          </a:p>
          <a:p>
            <a:r>
              <a:rPr lang="en-US" dirty="0"/>
              <a:t>Test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Gerçekleme</a:t>
            </a:r>
            <a:r>
              <a:rPr lang="en-US" dirty="0"/>
              <a:t> (testing and implementation)</a:t>
            </a:r>
          </a:p>
          <a:p>
            <a:r>
              <a:rPr lang="en-US" dirty="0" err="1"/>
              <a:t>Dokümantasyon</a:t>
            </a:r>
            <a:r>
              <a:rPr lang="en-US" dirty="0"/>
              <a:t> (documentation)</a:t>
            </a:r>
          </a:p>
          <a:p>
            <a:r>
              <a:rPr lang="en-US" dirty="0" err="1"/>
              <a:t>Üretim</a:t>
            </a:r>
            <a:r>
              <a:rPr lang="en-US" dirty="0"/>
              <a:t> </a:t>
            </a:r>
            <a:r>
              <a:rPr lang="en-US" dirty="0" err="1"/>
              <a:t>Servisleri</a:t>
            </a:r>
            <a:r>
              <a:rPr lang="en-US" dirty="0"/>
              <a:t> (production services)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5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Tartışma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Sorular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197373" y="2184027"/>
            <a:ext cx="38566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Şadi</a:t>
            </a:r>
            <a:r>
              <a:rPr lang="en-US" dirty="0" smtClean="0"/>
              <a:t> Evren ŞEKER</a:t>
            </a:r>
          </a:p>
          <a:p>
            <a:r>
              <a:rPr lang="en-US" dirty="0" smtClean="0">
                <a:hlinkClick r:id="rId2"/>
              </a:rPr>
              <a:t>www.sadievrenseker.com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seminer@sadievrenseker.com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www.bilgisayarkavramlari.com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www.missozluk.com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www.bilvs.com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91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5563</TotalTime>
  <Words>745</Words>
  <Application>Microsoft Macintosh PowerPoint</Application>
  <PresentationFormat>On-screen Show (4:3)</PresentationFormat>
  <Paragraphs>221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Adjacency</vt:lpstr>
      <vt:lpstr>Türkiye ve Dünyada Mühendislik Yönelimleri</vt:lpstr>
      <vt:lpstr>İçerik</vt:lpstr>
      <vt:lpstr>Mühendislik Eğitimi</vt:lpstr>
      <vt:lpstr>Mühendislik Bölümlerindeki Değişim</vt:lpstr>
      <vt:lpstr>Elektrik Elektronik Mühendisliği Bölümleri Taban Puanları</vt:lpstr>
      <vt:lpstr>İnşaat Mühendisliği Bölümleri Taban Puanları</vt:lpstr>
      <vt:lpstr>Mega Projeler</vt:lpstr>
      <vt:lpstr>İnşaat Satış Oranları</vt:lpstr>
      <vt:lpstr>Jeoleji Mühendisliği Taban Puanları</vt:lpstr>
      <vt:lpstr>Bilgisayar Mühendisliği Taban Puanları</vt:lpstr>
      <vt:lpstr>Endüstri Mühendisliği Taban Puanları</vt:lpstr>
      <vt:lpstr>Akademik Durum</vt:lpstr>
      <vt:lpstr>Yayın İstatistikleri </vt:lpstr>
      <vt:lpstr>Makale Sayılarına Göre Ülkeler</vt:lpstr>
      <vt:lpstr>Erasmus Hareketliliği</vt:lpstr>
      <vt:lpstr>Hareketlilik Artış Hızı (outbound)</vt:lpstr>
      <vt:lpstr>AR-GE Harcamaları</vt:lpstr>
      <vt:lpstr>Öğretim Üyeleri (Devlet Ünv.)</vt:lpstr>
      <vt:lpstr>Öğretim Üyeleri (Vakıf)</vt:lpstr>
      <vt:lpstr>Burslar </vt:lpstr>
      <vt:lpstr>İş Hayatı – Harita Mühendisleri</vt:lpstr>
      <vt:lpstr>İş Hayatı – Elektrik Müh.</vt:lpstr>
      <vt:lpstr>EMO</vt:lpstr>
      <vt:lpstr>İş Hayatı – Jeoloji Müh.</vt:lpstr>
      <vt:lpstr>İş Hayatı – Jeoloji Müh.</vt:lpstr>
      <vt:lpstr>Jeoloji Müh. Mezuniyet</vt:lpstr>
      <vt:lpstr>Mühendislik (genel) İlanların Dağılımı</vt:lpstr>
      <vt:lpstr>Alanlara Göre iş Dağılımları</vt:lpstr>
      <vt:lpstr>Alanlara Göre iş Dağılımları</vt:lpstr>
      <vt:lpstr>Bilgisayar Bilimleri</vt:lpstr>
      <vt:lpstr>Türkiyede Bilgisayar Mezunları</vt:lpstr>
      <vt:lpstr>Programlama Dilleri</vt:lpstr>
      <vt:lpstr>Dünyada  Durum</vt:lpstr>
      <vt:lpstr>Facts</vt:lpstr>
      <vt:lpstr>Endüstri Mühendisliği</vt:lpstr>
      <vt:lpstr>Facts</vt:lpstr>
      <vt:lpstr>MIS Çalışma Alanları</vt:lpstr>
      <vt:lpstr>MIS Eğitimi</vt:lpstr>
      <vt:lpstr>MIS Faaliyet Alanları</vt:lpstr>
      <vt:lpstr>Tartışma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Türkiye ve Dünyada Mühendislik Yönelimleri</dc:title>
  <dc:creator>Sadi Evren SEKER</dc:creator>
  <cp:lastModifiedBy>Sadi Evren SEKER</cp:lastModifiedBy>
  <cp:revision>20</cp:revision>
  <dcterms:created xsi:type="dcterms:W3CDTF">2015-02-07T09:58:43Z</dcterms:created>
  <dcterms:modified xsi:type="dcterms:W3CDTF">2015-02-14T09:41:06Z</dcterms:modified>
</cp:coreProperties>
</file>