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8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8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dievrenseker:Google%20Drive:atikhoca_balkan_gsm:balkan_gsm_web_siteleri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tikhoca_balkan_gsm\balkan_gsm_web_siteleri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dievrenseker:Google%20Drive:atikhoca_balkan_gsm:balkan_gsm_web_siteleri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dievrenseker:Google%20Drive:atikhoca_balkan_gsm:balkan_gsm_web_siteler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ICT by Countries</a:t>
            </a:r>
          </a:p>
        </c:rich>
      </c:tx>
      <c:layout>
        <c:manualLayout>
          <c:xMode val="edge"/>
          <c:yMode val="edge"/>
          <c:x val="0.29819647544057"/>
          <c:y val="0.0041109969167523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120087265564"/>
          <c:y val="0.102070852374166"/>
          <c:w val="0.735075460513712"/>
          <c:h val="0.7241381877625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graphs!$F$2</c:f>
              <c:strCache>
                <c:ptCount val="1"/>
                <c:pt idx="0">
                  <c:v>ICT Service Export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graphs!$A$3:$A$15</c:f>
              <c:strCache>
                <c:ptCount val="13"/>
                <c:pt idx="0">
                  <c:v>Albania</c:v>
                </c:pt>
                <c:pt idx="1">
                  <c:v>Bosnia</c:v>
                </c:pt>
                <c:pt idx="2">
                  <c:v>Bulgaria</c:v>
                </c:pt>
                <c:pt idx="3">
                  <c:v>Greece</c:v>
                </c:pt>
                <c:pt idx="4">
                  <c:v>Kosova</c:v>
                </c:pt>
                <c:pt idx="5">
                  <c:v>Macedonia</c:v>
                </c:pt>
                <c:pt idx="6">
                  <c:v>Montenegro</c:v>
                </c:pt>
                <c:pt idx="7">
                  <c:v>Serbia</c:v>
                </c:pt>
                <c:pt idx="8">
                  <c:v>Coratia</c:v>
                </c:pt>
                <c:pt idx="9">
                  <c:v>Romania</c:v>
                </c:pt>
                <c:pt idx="10">
                  <c:v>Turkey</c:v>
                </c:pt>
                <c:pt idx="11">
                  <c:v>Italy</c:v>
                </c:pt>
                <c:pt idx="12">
                  <c:v>Slovenia</c:v>
                </c:pt>
              </c:strCache>
            </c:strRef>
          </c:cat>
          <c:val>
            <c:numRef>
              <c:f>graphs!$F$3:$F$15</c:f>
              <c:numCache>
                <c:formatCode>General</c:formatCode>
                <c:ptCount val="13"/>
                <c:pt idx="0">
                  <c:v>10.91825177790392</c:v>
                </c:pt>
                <c:pt idx="1">
                  <c:v>5.546377758694491</c:v>
                </c:pt>
                <c:pt idx="2">
                  <c:v>22.79705626299818</c:v>
                </c:pt>
                <c:pt idx="3">
                  <c:v>7.867370677626593</c:v>
                </c:pt>
                <c:pt idx="4">
                  <c:v>20.74139065438517</c:v>
                </c:pt>
                <c:pt idx="5">
                  <c:v>23.98631101420936</c:v>
                </c:pt>
                <c:pt idx="6">
                  <c:v>7.883874377966349</c:v>
                </c:pt>
                <c:pt idx="7">
                  <c:v>42.00191840176689</c:v>
                </c:pt>
                <c:pt idx="8">
                  <c:v>14.51107357730638</c:v>
                </c:pt>
                <c:pt idx="9">
                  <c:v>37.3056585904822</c:v>
                </c:pt>
                <c:pt idx="10">
                  <c:v>1.638399852520969</c:v>
                </c:pt>
                <c:pt idx="11">
                  <c:v>34.87041919728004</c:v>
                </c:pt>
                <c:pt idx="12">
                  <c:v>22.18075805381894</c:v>
                </c:pt>
              </c:numCache>
            </c:numRef>
          </c:val>
        </c:ser>
        <c:ser>
          <c:idx val="1"/>
          <c:order val="1"/>
          <c:tx>
            <c:strRef>
              <c:f>graphs!$G$2</c:f>
              <c:strCache>
                <c:ptCount val="1"/>
                <c:pt idx="0">
                  <c:v>ICT Export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graphs!$A$3:$A$15</c:f>
              <c:strCache>
                <c:ptCount val="13"/>
                <c:pt idx="0">
                  <c:v>Albania</c:v>
                </c:pt>
                <c:pt idx="1">
                  <c:v>Bosnia</c:v>
                </c:pt>
                <c:pt idx="2">
                  <c:v>Bulgaria</c:v>
                </c:pt>
                <c:pt idx="3">
                  <c:v>Greece</c:v>
                </c:pt>
                <c:pt idx="4">
                  <c:v>Kosova</c:v>
                </c:pt>
                <c:pt idx="5">
                  <c:v>Macedonia</c:v>
                </c:pt>
                <c:pt idx="6">
                  <c:v>Montenegro</c:v>
                </c:pt>
                <c:pt idx="7">
                  <c:v>Serbia</c:v>
                </c:pt>
                <c:pt idx="8">
                  <c:v>Coratia</c:v>
                </c:pt>
                <c:pt idx="9">
                  <c:v>Romania</c:v>
                </c:pt>
                <c:pt idx="10">
                  <c:v>Turkey</c:v>
                </c:pt>
                <c:pt idx="11">
                  <c:v>Italy</c:v>
                </c:pt>
                <c:pt idx="12">
                  <c:v>Slovenia</c:v>
                </c:pt>
              </c:strCache>
            </c:strRef>
          </c:cat>
          <c:val>
            <c:numRef>
              <c:f>graphs!$G$3:$G$15</c:f>
              <c:numCache>
                <c:formatCode>General</c:formatCode>
                <c:ptCount val="13"/>
                <c:pt idx="0">
                  <c:v>0.3894028772</c:v>
                </c:pt>
                <c:pt idx="1">
                  <c:v>0.1893904942</c:v>
                </c:pt>
                <c:pt idx="2">
                  <c:v>1.9561526679</c:v>
                </c:pt>
                <c:pt idx="3">
                  <c:v>1.6846032822</c:v>
                </c:pt>
                <c:pt idx="4">
                  <c:v>0.0</c:v>
                </c:pt>
                <c:pt idx="5">
                  <c:v>0.3122712124</c:v>
                </c:pt>
                <c:pt idx="6">
                  <c:v>0.4428361081</c:v>
                </c:pt>
                <c:pt idx="7">
                  <c:v>2.111430914</c:v>
                </c:pt>
                <c:pt idx="8">
                  <c:v>1.8915188033</c:v>
                </c:pt>
                <c:pt idx="9">
                  <c:v>4.9865073171</c:v>
                </c:pt>
                <c:pt idx="10">
                  <c:v>1.7354874372</c:v>
                </c:pt>
                <c:pt idx="11">
                  <c:v>2.1046517192</c:v>
                </c:pt>
                <c:pt idx="12">
                  <c:v>1.7916260359</c:v>
                </c:pt>
              </c:numCache>
            </c:numRef>
          </c:val>
        </c:ser>
        <c:ser>
          <c:idx val="2"/>
          <c:order val="2"/>
          <c:tx>
            <c:strRef>
              <c:f>graphs!$H$2</c:f>
              <c:strCache>
                <c:ptCount val="1"/>
                <c:pt idx="0">
                  <c:v>ICT Import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graphs!$A$3:$A$15</c:f>
              <c:strCache>
                <c:ptCount val="13"/>
                <c:pt idx="0">
                  <c:v>Albania</c:v>
                </c:pt>
                <c:pt idx="1">
                  <c:v>Bosnia</c:v>
                </c:pt>
                <c:pt idx="2">
                  <c:v>Bulgaria</c:v>
                </c:pt>
                <c:pt idx="3">
                  <c:v>Greece</c:v>
                </c:pt>
                <c:pt idx="4">
                  <c:v>Kosova</c:v>
                </c:pt>
                <c:pt idx="5">
                  <c:v>Macedonia</c:v>
                </c:pt>
                <c:pt idx="6">
                  <c:v>Montenegro</c:v>
                </c:pt>
                <c:pt idx="7">
                  <c:v>Serbia</c:v>
                </c:pt>
                <c:pt idx="8">
                  <c:v>Coratia</c:v>
                </c:pt>
                <c:pt idx="9">
                  <c:v>Romania</c:v>
                </c:pt>
                <c:pt idx="10">
                  <c:v>Turkey</c:v>
                </c:pt>
                <c:pt idx="11">
                  <c:v>Italy</c:v>
                </c:pt>
                <c:pt idx="12">
                  <c:v>Slovenia</c:v>
                </c:pt>
              </c:strCache>
            </c:strRef>
          </c:cat>
          <c:val>
            <c:numRef>
              <c:f>graphs!$H$3:$H$15</c:f>
              <c:numCache>
                <c:formatCode>General</c:formatCode>
                <c:ptCount val="13"/>
                <c:pt idx="0">
                  <c:v>2.967163189</c:v>
                </c:pt>
                <c:pt idx="1">
                  <c:v>2.6758517012</c:v>
                </c:pt>
                <c:pt idx="2">
                  <c:v>6.204175369799984</c:v>
                </c:pt>
                <c:pt idx="3">
                  <c:v>5.0990683053</c:v>
                </c:pt>
                <c:pt idx="4">
                  <c:v>0.0</c:v>
                </c:pt>
                <c:pt idx="5">
                  <c:v>4.0083583696</c:v>
                </c:pt>
                <c:pt idx="6">
                  <c:v>3.015902467</c:v>
                </c:pt>
                <c:pt idx="7">
                  <c:v>3.7757200049</c:v>
                </c:pt>
                <c:pt idx="8">
                  <c:v>4.3506580041</c:v>
                </c:pt>
                <c:pt idx="9">
                  <c:v>6.7718040932</c:v>
                </c:pt>
                <c:pt idx="10">
                  <c:v>4.1813286999</c:v>
                </c:pt>
                <c:pt idx="11">
                  <c:v>6.207051327899989</c:v>
                </c:pt>
                <c:pt idx="12">
                  <c:v>3.5744338937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85991912"/>
        <c:axId val="2085995288"/>
      </c:barChart>
      <c:catAx>
        <c:axId val="2085991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85995288"/>
        <c:crosses val="autoZero"/>
        <c:auto val="1"/>
        <c:lblAlgn val="ctr"/>
        <c:lblOffset val="100"/>
        <c:noMultiLvlLbl val="0"/>
      </c:catAx>
      <c:valAx>
        <c:axId val="2085995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8599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Penetration Rate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graphs!$A$3:$A$15</c:f>
              <c:strCache>
                <c:ptCount val="13"/>
                <c:pt idx="0">
                  <c:v>Albania</c:v>
                </c:pt>
                <c:pt idx="1">
                  <c:v>Bosnia and Herzegovina</c:v>
                </c:pt>
                <c:pt idx="2">
                  <c:v>Bulgaria</c:v>
                </c:pt>
                <c:pt idx="3">
                  <c:v>Greece</c:v>
                </c:pt>
                <c:pt idx="4">
                  <c:v>Kosova</c:v>
                </c:pt>
                <c:pt idx="5">
                  <c:v>Macedonia</c:v>
                </c:pt>
                <c:pt idx="6">
                  <c:v>Montenegro</c:v>
                </c:pt>
                <c:pt idx="7">
                  <c:v>Serbia</c:v>
                </c:pt>
                <c:pt idx="8">
                  <c:v>Coratia</c:v>
                </c:pt>
                <c:pt idx="9">
                  <c:v>Romania</c:v>
                </c:pt>
                <c:pt idx="10">
                  <c:v>Turkey</c:v>
                </c:pt>
                <c:pt idx="11">
                  <c:v>Italy</c:v>
                </c:pt>
                <c:pt idx="12">
                  <c:v>Slovenia</c:v>
                </c:pt>
              </c:strCache>
            </c:strRef>
          </c:cat>
          <c:val>
            <c:numRef>
              <c:f>graphs!$E$3:$E$15</c:f>
              <c:numCache>
                <c:formatCode>0%</c:formatCode>
                <c:ptCount val="13"/>
                <c:pt idx="0">
                  <c:v>2.012217031979878</c:v>
                </c:pt>
                <c:pt idx="1">
                  <c:v>0.87132830777229</c:v>
                </c:pt>
                <c:pt idx="2">
                  <c:v>1.462195289904971</c:v>
                </c:pt>
                <c:pt idx="3">
                  <c:v>1.396635062279234</c:v>
                </c:pt>
                <c:pt idx="4">
                  <c:v>0.602409638554217</c:v>
                </c:pt>
                <c:pt idx="5">
                  <c:v>1.112778315585673</c:v>
                </c:pt>
                <c:pt idx="6">
                  <c:v>1.77028064516129</c:v>
                </c:pt>
                <c:pt idx="7">
                  <c:v>1.268610301263362</c:v>
                </c:pt>
                <c:pt idx="8">
                  <c:v>1.201301080319398</c:v>
                </c:pt>
                <c:pt idx="9">
                  <c:v>1.29066371235774</c:v>
                </c:pt>
                <c:pt idx="10">
                  <c:v>0.938604084945218</c:v>
                </c:pt>
                <c:pt idx="11">
                  <c:v>1.614379740068825</c:v>
                </c:pt>
                <c:pt idx="12">
                  <c:v>0.42183170145945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85830792"/>
        <c:axId val="2085834248"/>
      </c:barChart>
      <c:catAx>
        <c:axId val="2085830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85834248"/>
        <c:crosses val="autoZero"/>
        <c:auto val="1"/>
        <c:lblAlgn val="ctr"/>
        <c:lblOffset val="100"/>
        <c:noMultiLvlLbl val="0"/>
      </c:catAx>
      <c:valAx>
        <c:axId val="2085834248"/>
        <c:scaling>
          <c:orientation val="minMax"/>
          <c:max val="2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85830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>
          <a:latin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Normalized Aggregated GSM Web Stats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graphs!$A$3:$A$15</c:f>
              <c:strCache>
                <c:ptCount val="13"/>
                <c:pt idx="0">
                  <c:v>Albania</c:v>
                </c:pt>
                <c:pt idx="1">
                  <c:v>Bosnia</c:v>
                </c:pt>
                <c:pt idx="2">
                  <c:v>Bulgaria</c:v>
                </c:pt>
                <c:pt idx="3">
                  <c:v>Greece</c:v>
                </c:pt>
                <c:pt idx="4">
                  <c:v>Kosova</c:v>
                </c:pt>
                <c:pt idx="5">
                  <c:v>Macedonia</c:v>
                </c:pt>
                <c:pt idx="6">
                  <c:v>Montenegro</c:v>
                </c:pt>
                <c:pt idx="7">
                  <c:v>Serbia</c:v>
                </c:pt>
                <c:pt idx="8">
                  <c:v>Coratia</c:v>
                </c:pt>
                <c:pt idx="9">
                  <c:v>Romania</c:v>
                </c:pt>
                <c:pt idx="10">
                  <c:v>Turkey</c:v>
                </c:pt>
                <c:pt idx="11">
                  <c:v>Italy</c:v>
                </c:pt>
                <c:pt idx="12">
                  <c:v>Slovenia</c:v>
                </c:pt>
              </c:strCache>
            </c:strRef>
          </c:cat>
          <c:val>
            <c:numRef>
              <c:f>graphs!$K$3:$K$15</c:f>
              <c:numCache>
                <c:formatCode>General</c:formatCode>
                <c:ptCount val="13"/>
                <c:pt idx="0">
                  <c:v>0.184447455091758</c:v>
                </c:pt>
                <c:pt idx="1">
                  <c:v>0.103166948087105</c:v>
                </c:pt>
                <c:pt idx="2">
                  <c:v>0.492407021775066</c:v>
                </c:pt>
                <c:pt idx="3">
                  <c:v>0.498537163962741</c:v>
                </c:pt>
                <c:pt idx="4">
                  <c:v>0.0178795398808964</c:v>
                </c:pt>
                <c:pt idx="5">
                  <c:v>0.063890296131687</c:v>
                </c:pt>
                <c:pt idx="6">
                  <c:v>0.0283718569803331</c:v>
                </c:pt>
                <c:pt idx="7">
                  <c:v>0.461470581577289</c:v>
                </c:pt>
                <c:pt idx="8">
                  <c:v>0.175699592452987</c:v>
                </c:pt>
                <c:pt idx="9">
                  <c:v>1.462530831595052</c:v>
                </c:pt>
                <c:pt idx="10">
                  <c:v>6.305377307479151</c:v>
                </c:pt>
                <c:pt idx="11">
                  <c:v>15.9947008303884</c:v>
                </c:pt>
                <c:pt idx="12">
                  <c:v>0.0943491584359329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85915144"/>
        <c:axId val="2086349752"/>
      </c:barChart>
      <c:catAx>
        <c:axId val="2085915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86349752"/>
        <c:crosses val="autoZero"/>
        <c:auto val="1"/>
        <c:lblAlgn val="ctr"/>
        <c:lblOffset val="100"/>
        <c:noMultiLvlLbl val="0"/>
      </c:catAx>
      <c:valAx>
        <c:axId val="2086349752"/>
        <c:scaling>
          <c:orientation val="minMax"/>
          <c:max val="16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85915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Correlation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graphs!$H$2</c:f>
              <c:strCache>
                <c:ptCount val="1"/>
                <c:pt idx="0">
                  <c:v>ICT Import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strRef>
              <c:f>graphs!$A$3:$A$15</c:f>
              <c:strCache>
                <c:ptCount val="13"/>
                <c:pt idx="0">
                  <c:v>Albania</c:v>
                </c:pt>
                <c:pt idx="1">
                  <c:v>Bosnia</c:v>
                </c:pt>
                <c:pt idx="2">
                  <c:v>Bulgaria</c:v>
                </c:pt>
                <c:pt idx="3">
                  <c:v>Greece</c:v>
                </c:pt>
                <c:pt idx="4">
                  <c:v>Kosova</c:v>
                </c:pt>
                <c:pt idx="5">
                  <c:v>Macedonia</c:v>
                </c:pt>
                <c:pt idx="6">
                  <c:v>Montenegro</c:v>
                </c:pt>
                <c:pt idx="7">
                  <c:v>Serbia</c:v>
                </c:pt>
                <c:pt idx="8">
                  <c:v>Coratia</c:v>
                </c:pt>
                <c:pt idx="9">
                  <c:v>Romania</c:v>
                </c:pt>
                <c:pt idx="10">
                  <c:v>Turkey</c:v>
                </c:pt>
                <c:pt idx="11">
                  <c:v>Italy</c:v>
                </c:pt>
                <c:pt idx="12">
                  <c:v>Slovenia</c:v>
                </c:pt>
              </c:strCache>
            </c:strRef>
          </c:xVal>
          <c:yVal>
            <c:numRef>
              <c:f>graphs!$H$3:$H$15</c:f>
              <c:numCache>
                <c:formatCode>General</c:formatCode>
                <c:ptCount val="13"/>
                <c:pt idx="0">
                  <c:v>2.967163189</c:v>
                </c:pt>
                <c:pt idx="1">
                  <c:v>2.6758517012</c:v>
                </c:pt>
                <c:pt idx="2">
                  <c:v>6.204175369799984</c:v>
                </c:pt>
                <c:pt idx="3">
                  <c:v>5.0990683053</c:v>
                </c:pt>
                <c:pt idx="4">
                  <c:v>0.0</c:v>
                </c:pt>
                <c:pt idx="5">
                  <c:v>4.0083583696</c:v>
                </c:pt>
                <c:pt idx="6">
                  <c:v>3.015902467</c:v>
                </c:pt>
                <c:pt idx="7">
                  <c:v>3.7757200049</c:v>
                </c:pt>
                <c:pt idx="8">
                  <c:v>4.3506580041</c:v>
                </c:pt>
                <c:pt idx="9">
                  <c:v>6.7718040932</c:v>
                </c:pt>
                <c:pt idx="10">
                  <c:v>4.1813286999</c:v>
                </c:pt>
                <c:pt idx="11">
                  <c:v>6.207051327899989</c:v>
                </c:pt>
                <c:pt idx="12">
                  <c:v>3.5744338937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graphs!$J$2</c:f>
              <c:strCache>
                <c:ptCount val="1"/>
                <c:pt idx="0">
                  <c:v>GSM Web Stats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graphs!$A$3:$A$15</c:f>
              <c:strCache>
                <c:ptCount val="13"/>
                <c:pt idx="0">
                  <c:v>Albania</c:v>
                </c:pt>
                <c:pt idx="1">
                  <c:v>Bosnia</c:v>
                </c:pt>
                <c:pt idx="2">
                  <c:v>Bulgaria</c:v>
                </c:pt>
                <c:pt idx="3">
                  <c:v>Greece</c:v>
                </c:pt>
                <c:pt idx="4">
                  <c:v>Kosova</c:v>
                </c:pt>
                <c:pt idx="5">
                  <c:v>Macedonia</c:v>
                </c:pt>
                <c:pt idx="6">
                  <c:v>Montenegro</c:v>
                </c:pt>
                <c:pt idx="7">
                  <c:v>Serbia</c:v>
                </c:pt>
                <c:pt idx="8">
                  <c:v>Coratia</c:v>
                </c:pt>
                <c:pt idx="9">
                  <c:v>Romania</c:v>
                </c:pt>
                <c:pt idx="10">
                  <c:v>Turkey</c:v>
                </c:pt>
                <c:pt idx="11">
                  <c:v>Italy</c:v>
                </c:pt>
                <c:pt idx="12">
                  <c:v>Slovenia</c:v>
                </c:pt>
              </c:strCache>
            </c:strRef>
          </c:xVal>
          <c:yVal>
            <c:numRef>
              <c:f>graphs!$J$3:$J$15</c:f>
              <c:numCache>
                <c:formatCode>General</c:formatCode>
                <c:ptCount val="13"/>
                <c:pt idx="0">
                  <c:v>3.183036082154918</c:v>
                </c:pt>
                <c:pt idx="1">
                  <c:v>2.97435974437286</c:v>
                </c:pt>
                <c:pt idx="2">
                  <c:v>4.48207728966209</c:v>
                </c:pt>
                <c:pt idx="3">
                  <c:v>3.206564494200287</c:v>
                </c:pt>
                <c:pt idx="4">
                  <c:v>1.570798849172573</c:v>
                </c:pt>
                <c:pt idx="5">
                  <c:v>2.685671256270652</c:v>
                </c:pt>
                <c:pt idx="6">
                  <c:v>2.49810605806933</c:v>
                </c:pt>
                <c:pt idx="7">
                  <c:v>4.880443542606446</c:v>
                </c:pt>
                <c:pt idx="8">
                  <c:v>3.319480720890668</c:v>
                </c:pt>
                <c:pt idx="9">
                  <c:v>5.514591477383753</c:v>
                </c:pt>
                <c:pt idx="10">
                  <c:v>8.781422129595841</c:v>
                </c:pt>
                <c:pt idx="11">
                  <c:v>15.9947008303884</c:v>
                </c:pt>
                <c:pt idx="12">
                  <c:v>3.9931691777516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6413160"/>
        <c:axId val="2086418680"/>
      </c:scatterChart>
      <c:valAx>
        <c:axId val="2086413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86418680"/>
        <c:crosses val="autoZero"/>
        <c:crossBetween val="midCat"/>
      </c:valAx>
      <c:valAx>
        <c:axId val="208641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864131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>
          <a:latin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3/9/15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3/9/15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AE48-94E6-46E0-BE32-5F0716DE9115}" type="datetime1">
              <a:rPr lang="en-US" smtClean="0"/>
              <a:pPr/>
              <a:t>3/9/15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285-8BCE-48FC-97D9-E2837AF38351}" type="datetime1">
              <a:rPr lang="en-US" smtClean="0"/>
              <a:pPr/>
              <a:t>3/9/15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3/9/15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3/9/15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3/9/15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7F5C-EDA7-4864-9756-35769B0E62CF}" type="datetime1">
              <a:rPr lang="en-US" smtClean="0"/>
              <a:pPr/>
              <a:t>3/9/15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4122-9A3A-4FD8-98B8-22631F32846C}" type="datetime1">
              <a:rPr lang="en-US" smtClean="0"/>
              <a:pPr/>
              <a:t>3/9/15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3/9/15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package" Target="../embeddings/Microsoft_Word_Document3.docx"/><Relationship Id="rId5" Type="http://schemas.openxmlformats.org/officeDocument/2006/relationships/image" Target="../media/image5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4" Type="http://schemas.openxmlformats.org/officeDocument/2006/relationships/image" Target="../media/image6.png"/><Relationship Id="rId5" Type="http://schemas.openxmlformats.org/officeDocument/2006/relationships/package" Target="../embeddings/Microsoft_Word_Document5.docx"/><Relationship Id="rId6" Type="http://schemas.openxmlformats.org/officeDocument/2006/relationships/image" Target="../media/image7.png"/><Relationship Id="rId7" Type="http://schemas.openxmlformats.org/officeDocument/2006/relationships/package" Target="../embeddings/Microsoft_Word_Document6.docx"/><Relationship Id="rId8" Type="http://schemas.openxmlformats.org/officeDocument/2006/relationships/image" Target="../media/image8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4" Type="http://schemas.openxmlformats.org/officeDocument/2006/relationships/image" Target="../media/image9.png"/><Relationship Id="rId5" Type="http://schemas.openxmlformats.org/officeDocument/2006/relationships/package" Target="../embeddings/Microsoft_Word_Document8.docx"/><Relationship Id="rId6" Type="http://schemas.openxmlformats.org/officeDocument/2006/relationships/image" Target="../media/image10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.docx"/><Relationship Id="rId4" Type="http://schemas.openxmlformats.org/officeDocument/2006/relationships/image" Target="../media/image11.png"/><Relationship Id="rId5" Type="http://schemas.openxmlformats.org/officeDocument/2006/relationships/package" Target="../embeddings/Microsoft_Word_Document10.docx"/><Relationship Id="rId6" Type="http://schemas.openxmlformats.org/officeDocument/2006/relationships/image" Target="../media/image12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Sadi Evren SEKER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/>
              <a:t>Macroeconomic ICT Facts and Mobile Telecom Operators via Social Networks and Web </a:t>
            </a:r>
            <a:r>
              <a:rPr lang="en-US" sz="2400" dirty="0" smtClean="0"/>
              <a:t>Pages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734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compare GSM Operators from different countries?</a:t>
            </a:r>
          </a:p>
          <a:p>
            <a:r>
              <a:rPr lang="en-US" dirty="0"/>
              <a:t>How do you rank </a:t>
            </a:r>
            <a:r>
              <a:rPr lang="en-US" dirty="0" smtClean="0"/>
              <a:t>GSM </a:t>
            </a:r>
            <a:r>
              <a:rPr lang="en-US" dirty="0"/>
              <a:t>Operators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do you calculate the digital reputation of GSM Operators?</a:t>
            </a:r>
          </a:p>
          <a:p>
            <a:r>
              <a:rPr lang="en-US" dirty="0" smtClean="0"/>
              <a:t>How do you define the operational differences in countries for GSM operators?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09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8328"/>
            <a:ext cx="9143999" cy="3887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263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Countries included into the study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48429"/>
              </p:ext>
            </p:extLst>
          </p:nvPr>
        </p:nvGraphicFramePr>
        <p:xfrm>
          <a:off x="1085833" y="2216173"/>
          <a:ext cx="13898338" cy="3739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" r:id="rId3" imgW="6654800" imgH="1790700" progId="Word.Document.12">
                  <p:embed/>
                </p:oleObj>
              </mc:Choice>
              <mc:Fallback>
                <p:oleObj name="Document" r:id="rId3" imgW="6654800" imgH="1790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5833" y="2216173"/>
                        <a:ext cx="13898338" cy="3739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93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Macroeconomic Facts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216650"/>
              </p:ext>
            </p:extLst>
          </p:nvPr>
        </p:nvGraphicFramePr>
        <p:xfrm>
          <a:off x="1802571" y="1733550"/>
          <a:ext cx="10164957" cy="5179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Document" r:id="rId3" imgW="6654800" imgH="3390900" progId="Word.Document.12">
                  <p:embed/>
                </p:oleObj>
              </mc:Choice>
              <mc:Fallback>
                <p:oleObj name="Document" r:id="rId3" imgW="6654800" imgH="3390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2571" y="1733550"/>
                        <a:ext cx="10164957" cy="5179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6579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by Countries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37904299"/>
              </p:ext>
            </p:extLst>
          </p:nvPr>
        </p:nvGraphicFramePr>
        <p:xfrm>
          <a:off x="1097099" y="0"/>
          <a:ext cx="7147171" cy="6716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714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847028136"/>
              </p:ext>
            </p:extLst>
          </p:nvPr>
        </p:nvGraphicFramePr>
        <p:xfrm>
          <a:off x="0" y="0"/>
          <a:ext cx="640705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2516"/>
              </p:ext>
            </p:extLst>
          </p:nvPr>
        </p:nvGraphicFramePr>
        <p:xfrm>
          <a:off x="4954922" y="3824568"/>
          <a:ext cx="10043384" cy="853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Document" r:id="rId4" imgW="6578600" imgH="558800" progId="Word.Document.12">
                  <p:embed/>
                </p:oleObj>
              </mc:Choice>
              <mc:Fallback>
                <p:oleObj name="Document" r:id="rId4" imgW="6578600" imgH="558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4922" y="3824568"/>
                        <a:ext cx="10043384" cy="8531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0859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Calculation of digital stats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298063"/>
              </p:ext>
            </p:extLst>
          </p:nvPr>
        </p:nvGraphicFramePr>
        <p:xfrm>
          <a:off x="628526" y="1970348"/>
          <a:ext cx="11131242" cy="1289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Document" r:id="rId3" imgW="6578600" imgH="762000" progId="Word.Document.12">
                  <p:embed/>
                </p:oleObj>
              </mc:Choice>
              <mc:Fallback>
                <p:oleObj name="Document" r:id="rId3" imgW="6578600" imgH="762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526" y="1970348"/>
                        <a:ext cx="11131242" cy="1289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74282"/>
              </p:ext>
            </p:extLst>
          </p:nvPr>
        </p:nvGraphicFramePr>
        <p:xfrm>
          <a:off x="628526" y="3551782"/>
          <a:ext cx="10999842" cy="127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Document" r:id="rId5" imgW="6578600" imgH="762000" progId="Word.Document.12">
                  <p:embed/>
                </p:oleObj>
              </mc:Choice>
              <mc:Fallback>
                <p:oleObj name="Document" r:id="rId5" imgW="6578600" imgH="762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8526" y="3551782"/>
                        <a:ext cx="10999842" cy="1274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276728"/>
              </p:ext>
            </p:extLst>
          </p:nvPr>
        </p:nvGraphicFramePr>
        <p:xfrm>
          <a:off x="628526" y="5303546"/>
          <a:ext cx="11009302" cy="488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Document" r:id="rId7" imgW="6578600" imgH="292100" progId="Word.Document.12">
                  <p:embed/>
                </p:oleObj>
              </mc:Choice>
              <mc:Fallback>
                <p:oleObj name="Document" r:id="rId7" imgW="6578600" imgH="292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8526" y="5303546"/>
                        <a:ext cx="11009302" cy="488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8634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250448"/>
              </p:ext>
            </p:extLst>
          </p:nvPr>
        </p:nvGraphicFramePr>
        <p:xfrm>
          <a:off x="426127" y="3257367"/>
          <a:ext cx="17057337" cy="889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Document" r:id="rId3" imgW="6578600" imgH="342900" progId="Word.Document.12">
                  <p:embed/>
                </p:oleObj>
              </mc:Choice>
              <mc:Fallback>
                <p:oleObj name="Document" r:id="rId3" imgW="6578600" imgH="342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6127" y="3257367"/>
                        <a:ext cx="17057337" cy="8890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879080"/>
              </p:ext>
            </p:extLst>
          </p:nvPr>
        </p:nvGraphicFramePr>
        <p:xfrm>
          <a:off x="426128" y="4999677"/>
          <a:ext cx="20459196" cy="1145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Document" r:id="rId5" imgW="6578600" imgH="368300" progId="Word.Document.12">
                  <p:embed/>
                </p:oleObj>
              </mc:Choice>
              <mc:Fallback>
                <p:oleObj name="Document" r:id="rId5" imgW="6578600" imgH="368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128" y="4999677"/>
                        <a:ext cx="20459196" cy="1145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1371" y="4404994"/>
            <a:ext cx="3690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Internet Activeness of Operator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11371" y="2630085"/>
            <a:ext cx="2907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 – Max Normalization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577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7579791"/>
              </p:ext>
            </p:extLst>
          </p:nvPr>
        </p:nvGraphicFramePr>
        <p:xfrm>
          <a:off x="1289107" y="0"/>
          <a:ext cx="6580217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0929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841694"/>
          </a:xfrm>
        </p:spPr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799"/>
            <a:ext cx="8229600" cy="4373563"/>
          </a:xfrm>
        </p:spPr>
        <p:txBody>
          <a:bodyPr/>
          <a:lstStyle/>
          <a:p>
            <a:r>
              <a:rPr lang="en-US" dirty="0" smtClean="0"/>
              <a:t>Pearson’s 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Correlation Matrix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183400"/>
              </p:ext>
            </p:extLst>
          </p:nvPr>
        </p:nvGraphicFramePr>
        <p:xfrm>
          <a:off x="705486" y="2027857"/>
          <a:ext cx="13365260" cy="87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Document" r:id="rId3" imgW="6578600" imgH="431800" progId="Word.Document.12">
                  <p:embed/>
                </p:oleObj>
              </mc:Choice>
              <mc:Fallback>
                <p:oleObj name="Document" r:id="rId3" imgW="6578600" imgH="43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5486" y="2027857"/>
                        <a:ext cx="13365260" cy="877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552712"/>
              </p:ext>
            </p:extLst>
          </p:nvPr>
        </p:nvGraphicFramePr>
        <p:xfrm>
          <a:off x="705486" y="3903574"/>
          <a:ext cx="13009405" cy="2954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Document" r:id="rId5" imgW="6654800" imgH="1511300" progId="Word.Document.12">
                  <p:embed/>
                </p:oleObj>
              </mc:Choice>
              <mc:Fallback>
                <p:oleObj name="Document" r:id="rId5" imgW="6654800" imgH="1511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5486" y="3903574"/>
                        <a:ext cx="13009405" cy="29544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5372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928038499"/>
              </p:ext>
            </p:extLst>
          </p:nvPr>
        </p:nvGraphicFramePr>
        <p:xfrm>
          <a:off x="426128" y="1862727"/>
          <a:ext cx="8260672" cy="4583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2425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Sadi Evren SEKER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4704" y="1539502"/>
            <a:ext cx="81496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You can find the slides and data set from:</a:t>
            </a:r>
          </a:p>
          <a:p>
            <a:r>
              <a:rPr lang="en-US" sz="2800" dirty="0" smtClean="0"/>
              <a:t>http://</a:t>
            </a:r>
            <a:r>
              <a:rPr lang="en-US" sz="2800" dirty="0" err="1" smtClean="0"/>
              <a:t>www.SadiEvrenSEKER.com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7999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55</TotalTime>
  <Words>119</Words>
  <Application>Microsoft Macintosh PowerPoint</Application>
  <PresentationFormat>On-screen Show (4:3)</PresentationFormat>
  <Paragraphs>30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Apothecary</vt:lpstr>
      <vt:lpstr>Document</vt:lpstr>
      <vt:lpstr>Macroeconomic ICT Facts and Mobile Telecom Operators via Social Networks and Web Pages</vt:lpstr>
      <vt:lpstr>questions</vt:lpstr>
      <vt:lpstr>Outline</vt:lpstr>
      <vt:lpstr>Countries included into the study </vt:lpstr>
      <vt:lpstr>Macroeconomic Facts</vt:lpstr>
      <vt:lpstr>ICT by Countries</vt:lpstr>
      <vt:lpstr>PowerPoint Presentation</vt:lpstr>
      <vt:lpstr>Calculation of digital stats</vt:lpstr>
      <vt:lpstr>Normalization</vt:lpstr>
      <vt:lpstr>PowerPoint Presentation</vt:lpstr>
      <vt:lpstr>Correlation</vt:lpstr>
      <vt:lpstr>Correlation</vt:lpstr>
      <vt:lpstr>Thank you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Macroeconomic ICT Facts and Mobile Telecom Operators via Social Networks and Web Pages</dc:title>
  <dc:creator>Sadi Evren SEKER</dc:creator>
  <cp:lastModifiedBy>Sadi Evren SEKER</cp:lastModifiedBy>
  <cp:revision>5</cp:revision>
  <dcterms:created xsi:type="dcterms:W3CDTF">2015-03-08T12:12:07Z</dcterms:created>
  <dcterms:modified xsi:type="dcterms:W3CDTF">2015-03-08T17:17:45Z</dcterms:modified>
</cp:coreProperties>
</file>